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1"/>
  </p:notesMasterIdLst>
  <p:sldIdLst>
    <p:sldId id="261" r:id="rId5"/>
    <p:sldId id="262" r:id="rId6"/>
    <p:sldId id="264" r:id="rId7"/>
    <p:sldId id="265" r:id="rId8"/>
    <p:sldId id="266" r:id="rId9"/>
    <p:sldId id="287" r:id="rId10"/>
    <p:sldId id="267" r:id="rId11"/>
    <p:sldId id="268" r:id="rId12"/>
    <p:sldId id="269" r:id="rId13"/>
    <p:sldId id="271" r:id="rId14"/>
    <p:sldId id="270" r:id="rId15"/>
    <p:sldId id="275" r:id="rId16"/>
    <p:sldId id="288" r:id="rId17"/>
    <p:sldId id="289" r:id="rId18"/>
    <p:sldId id="274" r:id="rId19"/>
    <p:sldId id="279" r:id="rId20"/>
    <p:sldId id="290" r:id="rId21"/>
    <p:sldId id="291" r:id="rId22"/>
    <p:sldId id="280" r:id="rId23"/>
    <p:sldId id="281" r:id="rId24"/>
    <p:sldId id="282" r:id="rId25"/>
    <p:sldId id="283" r:id="rId26"/>
    <p:sldId id="292" r:id="rId27"/>
    <p:sldId id="273" r:id="rId28"/>
    <p:sldId id="272" r:id="rId29"/>
    <p:sldId id="293"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47" autoAdjust="0"/>
    <p:restoredTop sz="94660"/>
  </p:normalViewPr>
  <p:slideViewPr>
    <p:cSldViewPr snapToGrid="0">
      <p:cViewPr varScale="1">
        <p:scale>
          <a:sx n="59" d="100"/>
          <a:sy n="59" d="100"/>
        </p:scale>
        <p:origin x="948" y="52"/>
      </p:cViewPr>
      <p:guideLst/>
    </p:cSldViewPr>
  </p:slideViewPr>
  <p:notesTextViewPr>
    <p:cViewPr>
      <p:scale>
        <a:sx n="1" d="1"/>
        <a:sy n="1" d="1"/>
      </p:scale>
      <p:origin x="0" y="0"/>
    </p:cViewPr>
  </p:notesTextViewPr>
  <p:notesViewPr>
    <p:cSldViewPr snapToGrid="0">
      <p:cViewPr varScale="1">
        <p:scale>
          <a:sx n="112" d="100"/>
          <a:sy n="112" d="100"/>
        </p:scale>
        <p:origin x="244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sh Tachino" userId="a0189de61c910784" providerId="LiveId" clId="{5BDD7959-5978-4121-85A0-3467A5026691}"/>
    <pc:docChg chg="custSel modSld">
      <pc:chgData name="Tosh Tachino" userId="a0189de61c910784" providerId="LiveId" clId="{5BDD7959-5978-4121-85A0-3467A5026691}" dt="2024-05-12T07:46:30.715" v="1" actId="478"/>
      <pc:docMkLst>
        <pc:docMk/>
      </pc:docMkLst>
      <pc:sldChg chg="addSp delSp modSp mod">
        <pc:chgData name="Tosh Tachino" userId="a0189de61c910784" providerId="LiveId" clId="{5BDD7959-5978-4121-85A0-3467A5026691}" dt="2024-05-12T07:46:30.715" v="1" actId="478"/>
        <pc:sldMkLst>
          <pc:docMk/>
          <pc:sldMk cId="2385084249" sldId="272"/>
        </pc:sldMkLst>
        <pc:spChg chg="del">
          <ac:chgData name="Tosh Tachino" userId="a0189de61c910784" providerId="LiveId" clId="{5BDD7959-5978-4121-85A0-3467A5026691}" dt="2024-05-12T07:46:23.788" v="0" actId="478"/>
          <ac:spMkLst>
            <pc:docMk/>
            <pc:sldMk cId="2385084249" sldId="272"/>
            <ac:spMk id="2" creationId="{0A6BCF94-F108-4D92-8C4F-CD9273947A31}"/>
          </ac:spMkLst>
        </pc:spChg>
        <pc:spChg chg="add del mod">
          <ac:chgData name="Tosh Tachino" userId="a0189de61c910784" providerId="LiveId" clId="{5BDD7959-5978-4121-85A0-3467A5026691}" dt="2024-05-12T07:46:30.715" v="1" actId="478"/>
          <ac:spMkLst>
            <pc:docMk/>
            <pc:sldMk cId="2385084249" sldId="272"/>
            <ac:spMk id="7" creationId="{B8BB701F-0DCD-FED0-2C00-5234D4E49767}"/>
          </ac:spMkLst>
        </pc:spChg>
      </pc:sldChg>
    </pc:docChg>
  </pc:docChgLst>
  <pc:docChgLst>
    <pc:chgData name="Tosh Tachino" userId="a0189de61c910784" providerId="LiveId" clId="{8707FF64-C62F-45A4-9FD6-CB674C87829B}"/>
    <pc:docChg chg="undo custSel addSld delSld modSld sldOrd">
      <pc:chgData name="Tosh Tachino" userId="a0189de61c910784" providerId="LiveId" clId="{8707FF64-C62F-45A4-9FD6-CB674C87829B}" dt="2024-05-06T11:27:54.265" v="3408" actId="20577"/>
      <pc:docMkLst>
        <pc:docMk/>
      </pc:docMkLst>
      <pc:sldChg chg="modNotesTx">
        <pc:chgData name="Tosh Tachino" userId="a0189de61c910784" providerId="LiveId" clId="{8707FF64-C62F-45A4-9FD6-CB674C87829B}" dt="2024-05-06T11:27:54.265" v="3408" actId="20577"/>
        <pc:sldMkLst>
          <pc:docMk/>
          <pc:sldMk cId="1094849372" sldId="262"/>
        </pc:sldMkLst>
      </pc:sldChg>
      <pc:sldChg chg="modNotesTx">
        <pc:chgData name="Tosh Tachino" userId="a0189de61c910784" providerId="LiveId" clId="{8707FF64-C62F-45A4-9FD6-CB674C87829B}" dt="2024-05-05T08:00:23.589" v="166" actId="20577"/>
        <pc:sldMkLst>
          <pc:docMk/>
          <pc:sldMk cId="1534121793" sldId="267"/>
        </pc:sldMkLst>
      </pc:sldChg>
      <pc:sldChg chg="modNotesTx">
        <pc:chgData name="Tosh Tachino" userId="a0189de61c910784" providerId="LiveId" clId="{8707FF64-C62F-45A4-9FD6-CB674C87829B}" dt="2024-05-05T08:01:27.365" v="170" actId="20577"/>
        <pc:sldMkLst>
          <pc:docMk/>
          <pc:sldMk cId="1106271477" sldId="268"/>
        </pc:sldMkLst>
      </pc:sldChg>
      <pc:sldChg chg="modNotesTx">
        <pc:chgData name="Tosh Tachino" userId="a0189de61c910784" providerId="LiveId" clId="{8707FF64-C62F-45A4-9FD6-CB674C87829B}" dt="2024-05-05T08:04:33.461" v="432" actId="20577"/>
        <pc:sldMkLst>
          <pc:docMk/>
          <pc:sldMk cId="3442444640" sldId="270"/>
        </pc:sldMkLst>
      </pc:sldChg>
      <pc:sldChg chg="modNotesTx">
        <pc:chgData name="Tosh Tachino" userId="a0189de61c910784" providerId="LiveId" clId="{8707FF64-C62F-45A4-9FD6-CB674C87829B}" dt="2024-05-05T08:04:05.028" v="357" actId="20577"/>
        <pc:sldMkLst>
          <pc:docMk/>
          <pc:sldMk cId="1213324303" sldId="271"/>
        </pc:sldMkLst>
      </pc:sldChg>
      <pc:sldChg chg="modSp mod">
        <pc:chgData name="Tosh Tachino" userId="a0189de61c910784" providerId="LiveId" clId="{8707FF64-C62F-45A4-9FD6-CB674C87829B}" dt="2024-05-06T04:44:28.277" v="2660" actId="20577"/>
        <pc:sldMkLst>
          <pc:docMk/>
          <pc:sldMk cId="2385084249" sldId="272"/>
        </pc:sldMkLst>
        <pc:spChg chg="mod">
          <ac:chgData name="Tosh Tachino" userId="a0189de61c910784" providerId="LiveId" clId="{8707FF64-C62F-45A4-9FD6-CB674C87829B}" dt="2024-05-06T04:44:28.277" v="2660" actId="20577"/>
          <ac:spMkLst>
            <pc:docMk/>
            <pc:sldMk cId="2385084249" sldId="272"/>
            <ac:spMk id="8" creationId="{893BB77C-E7A4-B89C-24A8-7E88188C2C38}"/>
          </ac:spMkLst>
        </pc:spChg>
      </pc:sldChg>
      <pc:sldChg chg="addSp delSp modSp mod">
        <pc:chgData name="Tosh Tachino" userId="a0189de61c910784" providerId="LiveId" clId="{8707FF64-C62F-45A4-9FD6-CB674C87829B}" dt="2024-05-06T11:12:30.571" v="3333" actId="1035"/>
        <pc:sldMkLst>
          <pc:docMk/>
          <pc:sldMk cId="3934042852" sldId="273"/>
        </pc:sldMkLst>
        <pc:spChg chg="mod">
          <ac:chgData name="Tosh Tachino" userId="a0189de61c910784" providerId="LiveId" clId="{8707FF64-C62F-45A4-9FD6-CB674C87829B}" dt="2024-05-06T02:29:40.977" v="2491" actId="6549"/>
          <ac:spMkLst>
            <pc:docMk/>
            <pc:sldMk cId="3934042852" sldId="273"/>
            <ac:spMk id="3" creationId="{78399AB7-9E36-4EAD-B44A-9E0CEA24AACE}"/>
          </ac:spMkLst>
        </pc:spChg>
        <pc:spChg chg="add del mod">
          <ac:chgData name="Tosh Tachino" userId="a0189de61c910784" providerId="LiveId" clId="{8707FF64-C62F-45A4-9FD6-CB674C87829B}" dt="2024-05-06T11:08:34.849" v="3263"/>
          <ac:spMkLst>
            <pc:docMk/>
            <pc:sldMk cId="3934042852" sldId="273"/>
            <ac:spMk id="5" creationId="{858F009D-FAD4-A5DB-D056-6358B6C56019}"/>
          </ac:spMkLst>
        </pc:spChg>
        <pc:spChg chg="add mod">
          <ac:chgData name="Tosh Tachino" userId="a0189de61c910784" providerId="LiveId" clId="{8707FF64-C62F-45A4-9FD6-CB674C87829B}" dt="2024-05-06T11:12:30.571" v="3333" actId="1035"/>
          <ac:spMkLst>
            <pc:docMk/>
            <pc:sldMk cId="3934042852" sldId="273"/>
            <ac:spMk id="9" creationId="{D4CBA39B-BB65-826F-6381-0BE526A9D00E}"/>
          </ac:spMkLst>
        </pc:spChg>
        <pc:picChg chg="mod">
          <ac:chgData name="Tosh Tachino" userId="a0189de61c910784" providerId="LiveId" clId="{8707FF64-C62F-45A4-9FD6-CB674C87829B}" dt="2024-05-06T11:08:51.144" v="3267" actId="1076"/>
          <ac:picMkLst>
            <pc:docMk/>
            <pc:sldMk cId="3934042852" sldId="273"/>
            <ac:picMk id="4" creationId="{4B216623-4B59-4FC0-8E90-468349035D24}"/>
          </ac:picMkLst>
        </pc:picChg>
        <pc:picChg chg="add del">
          <ac:chgData name="Tosh Tachino" userId="a0189de61c910784" providerId="LiveId" clId="{8707FF64-C62F-45A4-9FD6-CB674C87829B}" dt="2024-05-06T11:08:34.839" v="3261" actId="478"/>
          <ac:picMkLst>
            <pc:docMk/>
            <pc:sldMk cId="3934042852" sldId="273"/>
            <ac:picMk id="8" creationId="{DE4161B4-024E-23A9-7A3A-7B407AE83025}"/>
          </ac:picMkLst>
        </pc:picChg>
        <pc:picChg chg="add mod">
          <ac:chgData name="Tosh Tachino" userId="a0189de61c910784" providerId="LiveId" clId="{8707FF64-C62F-45A4-9FD6-CB674C87829B}" dt="2024-05-06T11:12:25.793" v="3323" actId="1035"/>
          <ac:picMkLst>
            <pc:docMk/>
            <pc:sldMk cId="3934042852" sldId="273"/>
            <ac:picMk id="11" creationId="{F0316D8D-AE39-27E2-BD76-ED237C312E9B}"/>
          </ac:picMkLst>
        </pc:picChg>
      </pc:sldChg>
      <pc:sldChg chg="addSp modSp mod modNotesTx">
        <pc:chgData name="Tosh Tachino" userId="a0189de61c910784" providerId="LiveId" clId="{8707FF64-C62F-45A4-9FD6-CB674C87829B}" dt="2024-05-05T09:22:53.691" v="1637" actId="6549"/>
        <pc:sldMkLst>
          <pc:docMk/>
          <pc:sldMk cId="1020158845" sldId="274"/>
        </pc:sldMkLst>
        <pc:spChg chg="add mod">
          <ac:chgData name="Tosh Tachino" userId="a0189de61c910784" providerId="LiveId" clId="{8707FF64-C62F-45A4-9FD6-CB674C87829B}" dt="2024-05-05T09:13:41.033" v="1444" actId="1076"/>
          <ac:spMkLst>
            <pc:docMk/>
            <pc:sldMk cId="1020158845" sldId="274"/>
            <ac:spMk id="2" creationId="{10D7D7E9-9262-3F63-EDC6-C5D5A71200FB}"/>
          </ac:spMkLst>
        </pc:spChg>
        <pc:spChg chg="mod">
          <ac:chgData name="Tosh Tachino" userId="a0189de61c910784" providerId="LiveId" clId="{8707FF64-C62F-45A4-9FD6-CB674C87829B}" dt="2024-05-05T09:22:23.540" v="1636" actId="1076"/>
          <ac:spMkLst>
            <pc:docMk/>
            <pc:sldMk cId="1020158845" sldId="274"/>
            <ac:spMk id="3" creationId="{78399AB7-9E36-4EAD-B44A-9E0CEA24AACE}"/>
          </ac:spMkLst>
        </pc:spChg>
        <pc:spChg chg="mod">
          <ac:chgData name="Tosh Tachino" userId="a0189de61c910784" providerId="LiveId" clId="{8707FF64-C62F-45A4-9FD6-CB674C87829B}" dt="2024-05-05T09:14:05.264" v="1450" actId="6549"/>
          <ac:spMkLst>
            <pc:docMk/>
            <pc:sldMk cId="1020158845" sldId="274"/>
            <ac:spMk id="5" creationId="{9B0D3B42-3884-E7A0-D02D-2D0A0A8B02C0}"/>
          </ac:spMkLst>
        </pc:spChg>
        <pc:spChg chg="add mod">
          <ac:chgData name="Tosh Tachino" userId="a0189de61c910784" providerId="LiveId" clId="{8707FF64-C62F-45A4-9FD6-CB674C87829B}" dt="2024-05-05T09:13:58.962" v="1446" actId="1076"/>
          <ac:spMkLst>
            <pc:docMk/>
            <pc:sldMk cId="1020158845" sldId="274"/>
            <ac:spMk id="6" creationId="{2A52251E-7CD5-1B94-806F-98758D9280FC}"/>
          </ac:spMkLst>
        </pc:spChg>
        <pc:spChg chg="mod">
          <ac:chgData name="Tosh Tachino" userId="a0189de61c910784" providerId="LiveId" clId="{8707FF64-C62F-45A4-9FD6-CB674C87829B}" dt="2024-05-05T09:13:24.201" v="1442" actId="1076"/>
          <ac:spMkLst>
            <pc:docMk/>
            <pc:sldMk cId="1020158845" sldId="274"/>
            <ac:spMk id="8" creationId="{893BB77C-E7A4-B89C-24A8-7E88188C2C38}"/>
          </ac:spMkLst>
        </pc:spChg>
      </pc:sldChg>
      <pc:sldChg chg="addSp delSp modSp mod">
        <pc:chgData name="Tosh Tachino" userId="a0189de61c910784" providerId="LiveId" clId="{8707FF64-C62F-45A4-9FD6-CB674C87829B}" dt="2024-05-05T08:14:16.420" v="741" actId="1076"/>
        <pc:sldMkLst>
          <pc:docMk/>
          <pc:sldMk cId="1713850122" sldId="275"/>
        </pc:sldMkLst>
        <pc:spChg chg="mod">
          <ac:chgData name="Tosh Tachino" userId="a0189de61c910784" providerId="LiveId" clId="{8707FF64-C62F-45A4-9FD6-CB674C87829B}" dt="2024-05-05T08:12:52.190" v="737" actId="6549"/>
          <ac:spMkLst>
            <pc:docMk/>
            <pc:sldMk cId="1713850122" sldId="275"/>
            <ac:spMk id="3" creationId="{78399AB7-9E36-4EAD-B44A-9E0CEA24AACE}"/>
          </ac:spMkLst>
        </pc:spChg>
        <pc:picChg chg="add mod">
          <ac:chgData name="Tosh Tachino" userId="a0189de61c910784" providerId="LiveId" clId="{8707FF64-C62F-45A4-9FD6-CB674C87829B}" dt="2024-05-05T08:14:16.420" v="741" actId="1076"/>
          <ac:picMkLst>
            <pc:docMk/>
            <pc:sldMk cId="1713850122" sldId="275"/>
            <ac:picMk id="5" creationId="{C70C43A0-433C-FE10-7C73-701F5764AD66}"/>
          </ac:picMkLst>
        </pc:picChg>
        <pc:picChg chg="del">
          <ac:chgData name="Tosh Tachino" userId="a0189de61c910784" providerId="LiveId" clId="{8707FF64-C62F-45A4-9FD6-CB674C87829B}" dt="2024-05-05T08:14:04.957" v="738" actId="478"/>
          <ac:picMkLst>
            <pc:docMk/>
            <pc:sldMk cId="1713850122" sldId="275"/>
            <ac:picMk id="6" creationId="{76BD9849-2A15-9D4A-FAAE-A73F649A4E96}"/>
          </ac:picMkLst>
        </pc:picChg>
      </pc:sldChg>
      <pc:sldChg chg="modSp mod">
        <pc:chgData name="Tosh Tachino" userId="a0189de61c910784" providerId="LiveId" clId="{8707FF64-C62F-45A4-9FD6-CB674C87829B}" dt="2024-05-05T09:32:59.655" v="2138" actId="1076"/>
        <pc:sldMkLst>
          <pc:docMk/>
          <pc:sldMk cId="2281044717" sldId="279"/>
        </pc:sldMkLst>
        <pc:spChg chg="mod">
          <ac:chgData name="Tosh Tachino" userId="a0189de61c910784" providerId="LiveId" clId="{8707FF64-C62F-45A4-9FD6-CB674C87829B}" dt="2024-05-05T09:32:59.655" v="2138" actId="1076"/>
          <ac:spMkLst>
            <pc:docMk/>
            <pc:sldMk cId="2281044717" sldId="279"/>
            <ac:spMk id="2" creationId="{DEAD1362-A781-1674-AEAC-CBFD9E78C3DB}"/>
          </ac:spMkLst>
        </pc:spChg>
        <pc:spChg chg="mod">
          <ac:chgData name="Tosh Tachino" userId="a0189de61c910784" providerId="LiveId" clId="{8707FF64-C62F-45A4-9FD6-CB674C87829B}" dt="2024-05-05T09:31:50.359" v="2127" actId="5793"/>
          <ac:spMkLst>
            <pc:docMk/>
            <pc:sldMk cId="2281044717" sldId="279"/>
            <ac:spMk id="3" creationId="{78399AB7-9E36-4EAD-B44A-9E0CEA24AACE}"/>
          </ac:spMkLst>
        </pc:spChg>
      </pc:sldChg>
      <pc:sldChg chg="modSp mod ord">
        <pc:chgData name="Tosh Tachino" userId="a0189de61c910784" providerId="LiveId" clId="{8707FF64-C62F-45A4-9FD6-CB674C87829B}" dt="2024-05-06T05:06:30.724" v="2830" actId="113"/>
        <pc:sldMkLst>
          <pc:docMk/>
          <pc:sldMk cId="3448202040" sldId="280"/>
        </pc:sldMkLst>
        <pc:spChg chg="mod">
          <ac:chgData name="Tosh Tachino" userId="a0189de61c910784" providerId="LiveId" clId="{8707FF64-C62F-45A4-9FD6-CB674C87829B}" dt="2024-05-06T05:06:30.724" v="2830" actId="113"/>
          <ac:spMkLst>
            <pc:docMk/>
            <pc:sldMk cId="3448202040" sldId="280"/>
            <ac:spMk id="2" creationId="{DEAD1362-A781-1674-AEAC-CBFD9E78C3DB}"/>
          </ac:spMkLst>
        </pc:spChg>
        <pc:spChg chg="mod">
          <ac:chgData name="Tosh Tachino" userId="a0189de61c910784" providerId="LiveId" clId="{8707FF64-C62F-45A4-9FD6-CB674C87829B}" dt="2024-05-06T05:06:21.455" v="2827" actId="255"/>
          <ac:spMkLst>
            <pc:docMk/>
            <pc:sldMk cId="3448202040" sldId="280"/>
            <ac:spMk id="3" creationId="{78399AB7-9E36-4EAD-B44A-9E0CEA24AACE}"/>
          </ac:spMkLst>
        </pc:spChg>
      </pc:sldChg>
      <pc:sldChg chg="ord">
        <pc:chgData name="Tosh Tachino" userId="a0189de61c910784" providerId="LiveId" clId="{8707FF64-C62F-45A4-9FD6-CB674C87829B}" dt="2024-05-06T04:45:38.618" v="2668"/>
        <pc:sldMkLst>
          <pc:docMk/>
          <pc:sldMk cId="3779465112" sldId="281"/>
        </pc:sldMkLst>
      </pc:sldChg>
      <pc:sldChg chg="addSp delSp modSp mod">
        <pc:chgData name="Tosh Tachino" userId="a0189de61c910784" providerId="LiveId" clId="{8707FF64-C62F-45A4-9FD6-CB674C87829B}" dt="2024-05-06T10:40:34.914" v="3070" actId="20577"/>
        <pc:sldMkLst>
          <pc:docMk/>
          <pc:sldMk cId="2376634224" sldId="283"/>
        </pc:sldMkLst>
        <pc:spChg chg="mod">
          <ac:chgData name="Tosh Tachino" userId="a0189de61c910784" providerId="LiveId" clId="{8707FF64-C62F-45A4-9FD6-CB674C87829B}" dt="2024-05-06T10:40:34.914" v="3070" actId="20577"/>
          <ac:spMkLst>
            <pc:docMk/>
            <pc:sldMk cId="2376634224" sldId="283"/>
            <ac:spMk id="7" creationId="{25E9EDCD-CC8E-6F04-9330-628479FE876D}"/>
          </ac:spMkLst>
        </pc:spChg>
        <pc:spChg chg="del">
          <ac:chgData name="Tosh Tachino" userId="a0189de61c910784" providerId="LiveId" clId="{8707FF64-C62F-45A4-9FD6-CB674C87829B}" dt="2024-05-06T10:32:52.801" v="2891" actId="478"/>
          <ac:spMkLst>
            <pc:docMk/>
            <pc:sldMk cId="2376634224" sldId="283"/>
            <ac:spMk id="8" creationId="{893BB77C-E7A4-B89C-24A8-7E88188C2C38}"/>
          </ac:spMkLst>
        </pc:spChg>
        <pc:picChg chg="add mod">
          <ac:chgData name="Tosh Tachino" userId="a0189de61c910784" providerId="LiveId" clId="{8707FF64-C62F-45A4-9FD6-CB674C87829B}" dt="2024-05-06T10:33:34.704" v="2895" actId="1076"/>
          <ac:picMkLst>
            <pc:docMk/>
            <pc:sldMk cId="2376634224" sldId="283"/>
            <ac:picMk id="9" creationId="{F6E67E3C-C791-4F12-C5E8-C64DF9833098}"/>
          </ac:picMkLst>
        </pc:picChg>
      </pc:sldChg>
      <pc:sldChg chg="modSp mod">
        <pc:chgData name="Tosh Tachino" userId="a0189de61c910784" providerId="LiveId" clId="{8707FF64-C62F-45A4-9FD6-CB674C87829B}" dt="2024-05-06T11:14:42.538" v="3405" actId="20577"/>
        <pc:sldMkLst>
          <pc:docMk/>
          <pc:sldMk cId="1929816103" sldId="284"/>
        </pc:sldMkLst>
        <pc:spChg chg="mod">
          <ac:chgData name="Tosh Tachino" userId="a0189de61c910784" providerId="LiveId" clId="{8707FF64-C62F-45A4-9FD6-CB674C87829B}" dt="2024-05-06T11:14:02.322" v="3378" actId="20577"/>
          <ac:spMkLst>
            <pc:docMk/>
            <pc:sldMk cId="1929816103" sldId="284"/>
            <ac:spMk id="7" creationId="{25E9EDCD-CC8E-6F04-9330-628479FE876D}"/>
          </ac:spMkLst>
        </pc:spChg>
        <pc:spChg chg="mod">
          <ac:chgData name="Tosh Tachino" userId="a0189de61c910784" providerId="LiveId" clId="{8707FF64-C62F-45A4-9FD6-CB674C87829B}" dt="2024-05-06T11:14:42.538" v="3405" actId="20577"/>
          <ac:spMkLst>
            <pc:docMk/>
            <pc:sldMk cId="1929816103" sldId="284"/>
            <ac:spMk id="8" creationId="{893BB77C-E7A4-B89C-24A8-7E88188C2C38}"/>
          </ac:spMkLst>
        </pc:spChg>
      </pc:sldChg>
      <pc:sldChg chg="del ord">
        <pc:chgData name="Tosh Tachino" userId="a0189de61c910784" providerId="LiveId" clId="{8707FF64-C62F-45A4-9FD6-CB674C87829B}" dt="2024-05-06T10:58:29.418" v="3258" actId="47"/>
        <pc:sldMkLst>
          <pc:docMk/>
          <pc:sldMk cId="4280333651" sldId="285"/>
        </pc:sldMkLst>
      </pc:sldChg>
      <pc:sldChg chg="modSp add mod">
        <pc:chgData name="Tosh Tachino" userId="a0189de61c910784" providerId="LiveId" clId="{8707FF64-C62F-45A4-9FD6-CB674C87829B}" dt="2024-05-05T09:07:17.110" v="1134" actId="5793"/>
        <pc:sldMkLst>
          <pc:docMk/>
          <pc:sldMk cId="3958712179" sldId="288"/>
        </pc:sldMkLst>
        <pc:spChg chg="mod">
          <ac:chgData name="Tosh Tachino" userId="a0189de61c910784" providerId="LiveId" clId="{8707FF64-C62F-45A4-9FD6-CB674C87829B}" dt="2024-05-05T09:07:17.110" v="1134" actId="5793"/>
          <ac:spMkLst>
            <pc:docMk/>
            <pc:sldMk cId="3958712179" sldId="288"/>
            <ac:spMk id="3" creationId="{78399AB7-9E36-4EAD-B44A-9E0CEA24AACE}"/>
          </ac:spMkLst>
        </pc:spChg>
      </pc:sldChg>
      <pc:sldChg chg="delSp modSp add mod ord">
        <pc:chgData name="Tosh Tachino" userId="a0189de61c910784" providerId="LiveId" clId="{8707FF64-C62F-45A4-9FD6-CB674C87829B}" dt="2024-05-05T09:11:22.978" v="1213"/>
        <pc:sldMkLst>
          <pc:docMk/>
          <pc:sldMk cId="689045969" sldId="289"/>
        </pc:sldMkLst>
        <pc:spChg chg="mod">
          <ac:chgData name="Tosh Tachino" userId="a0189de61c910784" providerId="LiveId" clId="{8707FF64-C62F-45A4-9FD6-CB674C87829B}" dt="2024-05-05T09:11:13.665" v="1211" actId="20577"/>
          <ac:spMkLst>
            <pc:docMk/>
            <pc:sldMk cId="689045969" sldId="289"/>
            <ac:spMk id="3" creationId="{78399AB7-9E36-4EAD-B44A-9E0CEA24AACE}"/>
          </ac:spMkLst>
        </pc:spChg>
        <pc:spChg chg="del mod">
          <ac:chgData name="Tosh Tachino" userId="a0189de61c910784" providerId="LiveId" clId="{8707FF64-C62F-45A4-9FD6-CB674C87829B}" dt="2024-05-05T09:11:01.094" v="1206" actId="478"/>
          <ac:spMkLst>
            <pc:docMk/>
            <pc:sldMk cId="689045969" sldId="289"/>
            <ac:spMk id="5" creationId="{9B0D3B42-3884-E7A0-D02D-2D0A0A8B02C0}"/>
          </ac:spMkLst>
        </pc:spChg>
      </pc:sldChg>
      <pc:sldChg chg="modSp add mod ord">
        <pc:chgData name="Tosh Tachino" userId="a0189de61c910784" providerId="LiveId" clId="{8707FF64-C62F-45A4-9FD6-CB674C87829B}" dt="2024-05-06T04:45:19.713" v="2666"/>
        <pc:sldMkLst>
          <pc:docMk/>
          <pc:sldMk cId="4067621634" sldId="290"/>
        </pc:sldMkLst>
        <pc:spChg chg="mod">
          <ac:chgData name="Tosh Tachino" userId="a0189de61c910784" providerId="LiveId" clId="{8707FF64-C62F-45A4-9FD6-CB674C87829B}" dt="2024-05-05T09:33:18.125" v="2144" actId="14100"/>
          <ac:spMkLst>
            <pc:docMk/>
            <pc:sldMk cId="4067621634" sldId="290"/>
            <ac:spMk id="2" creationId="{DEAD1362-A781-1674-AEAC-CBFD9E78C3DB}"/>
          </ac:spMkLst>
        </pc:spChg>
        <pc:spChg chg="mod">
          <ac:chgData name="Tosh Tachino" userId="a0189de61c910784" providerId="LiveId" clId="{8707FF64-C62F-45A4-9FD6-CB674C87829B}" dt="2024-05-05T09:37:17.817" v="2339" actId="255"/>
          <ac:spMkLst>
            <pc:docMk/>
            <pc:sldMk cId="4067621634" sldId="290"/>
            <ac:spMk id="3" creationId="{78399AB7-9E36-4EAD-B44A-9E0CEA24AACE}"/>
          </ac:spMkLst>
        </pc:spChg>
      </pc:sldChg>
      <pc:sldChg chg="modSp add mod ord">
        <pc:chgData name="Tosh Tachino" userId="a0189de61c910784" providerId="LiveId" clId="{8707FF64-C62F-45A4-9FD6-CB674C87829B}" dt="2024-05-06T05:06:06.872" v="2826" actId="20577"/>
        <pc:sldMkLst>
          <pc:docMk/>
          <pc:sldMk cId="2357679575" sldId="291"/>
        </pc:sldMkLst>
        <pc:spChg chg="mod">
          <ac:chgData name="Tosh Tachino" userId="a0189de61c910784" providerId="LiveId" clId="{8707FF64-C62F-45A4-9FD6-CB674C87829B}" dt="2024-05-05T09:46:08.471" v="2361" actId="20577"/>
          <ac:spMkLst>
            <pc:docMk/>
            <pc:sldMk cId="2357679575" sldId="291"/>
            <ac:spMk id="2" creationId="{DEAD1362-A781-1674-AEAC-CBFD9E78C3DB}"/>
          </ac:spMkLst>
        </pc:spChg>
        <pc:spChg chg="mod">
          <ac:chgData name="Tosh Tachino" userId="a0189de61c910784" providerId="LiveId" clId="{8707FF64-C62F-45A4-9FD6-CB674C87829B}" dt="2024-05-06T05:06:06.872" v="2826" actId="20577"/>
          <ac:spMkLst>
            <pc:docMk/>
            <pc:sldMk cId="2357679575" sldId="291"/>
            <ac:spMk id="3" creationId="{78399AB7-9E36-4EAD-B44A-9E0CEA24AACE}"/>
          </ac:spMkLst>
        </pc:spChg>
      </pc:sldChg>
      <pc:sldChg chg="addSp delSp modSp add mod">
        <pc:chgData name="Tosh Tachino" userId="a0189de61c910784" providerId="LiveId" clId="{8707FF64-C62F-45A4-9FD6-CB674C87829B}" dt="2024-05-06T10:56:37.896" v="3255" actId="1076"/>
        <pc:sldMkLst>
          <pc:docMk/>
          <pc:sldMk cId="9797807" sldId="292"/>
        </pc:sldMkLst>
        <pc:spChg chg="mod">
          <ac:chgData name="Tosh Tachino" userId="a0189de61c910784" providerId="LiveId" clId="{8707FF64-C62F-45A4-9FD6-CB674C87829B}" dt="2024-05-06T10:46:23.250" v="3247" actId="20577"/>
          <ac:spMkLst>
            <pc:docMk/>
            <pc:sldMk cId="9797807" sldId="292"/>
            <ac:spMk id="7" creationId="{25E9EDCD-CC8E-6F04-9330-628479FE876D}"/>
          </ac:spMkLst>
        </pc:spChg>
        <pc:spChg chg="del">
          <ac:chgData name="Tosh Tachino" userId="a0189de61c910784" providerId="LiveId" clId="{8707FF64-C62F-45A4-9FD6-CB674C87829B}" dt="2024-05-06T10:56:20.830" v="3249" actId="478"/>
          <ac:spMkLst>
            <pc:docMk/>
            <pc:sldMk cId="9797807" sldId="292"/>
            <ac:spMk id="8" creationId="{893BB77C-E7A4-B89C-24A8-7E88188C2C38}"/>
          </ac:spMkLst>
        </pc:spChg>
        <pc:picChg chg="del">
          <ac:chgData name="Tosh Tachino" userId="a0189de61c910784" providerId="LiveId" clId="{8707FF64-C62F-45A4-9FD6-CB674C87829B}" dt="2024-05-06T10:56:18.739" v="3248" actId="478"/>
          <ac:picMkLst>
            <pc:docMk/>
            <pc:sldMk cId="9797807" sldId="292"/>
            <ac:picMk id="4" creationId="{4B216623-4B59-4FC0-8E90-468349035D24}"/>
          </ac:picMkLst>
        </pc:picChg>
        <pc:picChg chg="add mod">
          <ac:chgData name="Tosh Tachino" userId="a0189de61c910784" providerId="LiveId" clId="{8707FF64-C62F-45A4-9FD6-CB674C87829B}" dt="2024-05-06T10:56:37.896" v="3255" actId="1076"/>
          <ac:picMkLst>
            <pc:docMk/>
            <pc:sldMk cId="9797807" sldId="292"/>
            <ac:picMk id="9" creationId="{CDFC86AB-2BCD-9D22-A083-540D9402B720}"/>
          </ac:picMkLst>
        </pc:picChg>
      </pc:sldChg>
      <pc:sldChg chg="add del">
        <pc:chgData name="Tosh Tachino" userId="a0189de61c910784" providerId="LiveId" clId="{8707FF64-C62F-45A4-9FD6-CB674C87829B}" dt="2024-05-06T04:46:19.934" v="2670" actId="47"/>
        <pc:sldMkLst>
          <pc:docMk/>
          <pc:sldMk cId="892130746" sldId="2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33A75990-A4A1-4DDE-AA8D-73E60A452DD0}" type="datetimeFigureOut">
              <a:rPr lang="en-US" smtClean="0"/>
              <a:t>5/12/2024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1"/>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275CD8D-B1D9-4658-A4F0-38CA8D83ED5D}" type="slidenum">
              <a:rPr lang="en-US" smtClean="0"/>
              <a:t>‹#›</a:t>
            </a:fld>
            <a:endParaRPr lang="en-US" dirty="0"/>
          </a:p>
        </p:txBody>
      </p:sp>
    </p:spTree>
    <p:extLst>
      <p:ext uri="{BB962C8B-B14F-4D97-AF65-F5344CB8AC3E}">
        <p14:creationId xmlns:p14="http://schemas.microsoft.com/office/powerpoint/2010/main" val="383098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1</a:t>
            </a:fld>
            <a:endParaRPr lang="en-US" dirty="0"/>
          </a:p>
        </p:txBody>
      </p:sp>
    </p:spTree>
    <p:extLst>
      <p:ext uri="{BB962C8B-B14F-4D97-AF65-F5344CB8AC3E}">
        <p14:creationId xmlns:p14="http://schemas.microsoft.com/office/powerpoint/2010/main" val="3251994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 writing assignment has another speech act.</a:t>
            </a:r>
          </a:p>
        </p:txBody>
      </p:sp>
      <p:sp>
        <p:nvSpPr>
          <p:cNvPr id="4" name="Slide Number Placeholder 3"/>
          <p:cNvSpPr>
            <a:spLocks noGrp="1"/>
          </p:cNvSpPr>
          <p:nvPr>
            <p:ph type="sldNum" sz="quarter" idx="5"/>
          </p:nvPr>
        </p:nvSpPr>
        <p:spPr/>
        <p:txBody>
          <a:bodyPr/>
          <a:lstStyle/>
          <a:p>
            <a:fld id="{C275CD8D-B1D9-4658-A4F0-38CA8D83ED5D}" type="slidenum">
              <a:rPr lang="en-US" smtClean="0"/>
              <a:t>10</a:t>
            </a:fld>
            <a:endParaRPr lang="en-US" dirty="0"/>
          </a:p>
        </p:txBody>
      </p:sp>
    </p:spTree>
    <p:extLst>
      <p:ext uri="{BB962C8B-B14F-4D97-AF65-F5344CB8AC3E}">
        <p14:creationId xmlns:p14="http://schemas.microsoft.com/office/powerpoint/2010/main" val="840905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one step back and analyze the essay prompt.</a:t>
            </a:r>
          </a:p>
          <a:p>
            <a:r>
              <a:rPr lang="en-US" dirty="0"/>
              <a:t>We want to emphasize (1), but (2) happens.</a:t>
            </a:r>
          </a:p>
          <a:p>
            <a:r>
              <a:rPr lang="en-US" dirty="0"/>
              <a:t>Given this dual intent, what would be the student’s illocutionary uptake?</a:t>
            </a:r>
          </a:p>
        </p:txBody>
      </p:sp>
      <p:sp>
        <p:nvSpPr>
          <p:cNvPr id="4" name="Slide Number Placeholder 3"/>
          <p:cNvSpPr>
            <a:spLocks noGrp="1"/>
          </p:cNvSpPr>
          <p:nvPr>
            <p:ph type="sldNum" sz="quarter" idx="5"/>
          </p:nvPr>
        </p:nvSpPr>
        <p:spPr/>
        <p:txBody>
          <a:bodyPr/>
          <a:lstStyle/>
          <a:p>
            <a:fld id="{C275CD8D-B1D9-4658-A4F0-38CA8D83ED5D}" type="slidenum">
              <a:rPr lang="en-US" smtClean="0"/>
              <a:t>11</a:t>
            </a:fld>
            <a:endParaRPr lang="en-US" dirty="0"/>
          </a:p>
        </p:txBody>
      </p:sp>
    </p:spTree>
    <p:extLst>
      <p:ext uri="{BB962C8B-B14F-4D97-AF65-F5344CB8AC3E}">
        <p14:creationId xmlns:p14="http://schemas.microsoft.com/office/powerpoint/2010/main" val="398450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student prioritizes (2), then the speech act of a writing assignment becomes...</a:t>
            </a:r>
          </a:p>
          <a:p>
            <a:r>
              <a:rPr lang="en-US" dirty="0"/>
              <a:t>The pb of ChatGPT is essentially a dispute over what the speech act of a writing assignment is, which always held contradictory motives.</a:t>
            </a:r>
          </a:p>
        </p:txBody>
      </p:sp>
      <p:sp>
        <p:nvSpPr>
          <p:cNvPr id="4" name="Slide Number Placeholder 3"/>
          <p:cNvSpPr>
            <a:spLocks noGrp="1"/>
          </p:cNvSpPr>
          <p:nvPr>
            <p:ph type="sldNum" sz="quarter" idx="5"/>
          </p:nvPr>
        </p:nvSpPr>
        <p:spPr/>
        <p:txBody>
          <a:bodyPr/>
          <a:lstStyle/>
          <a:p>
            <a:fld id="{C275CD8D-B1D9-4658-A4F0-38CA8D83ED5D}" type="slidenum">
              <a:rPr lang="en-US" smtClean="0"/>
              <a:t>12</a:t>
            </a:fld>
            <a:endParaRPr lang="en-US" dirty="0"/>
          </a:p>
        </p:txBody>
      </p:sp>
    </p:spTree>
    <p:extLst>
      <p:ext uri="{BB962C8B-B14F-4D97-AF65-F5344CB8AC3E}">
        <p14:creationId xmlns:p14="http://schemas.microsoft.com/office/powerpoint/2010/main" val="1328554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student prioritizes (2), then the speech act of a writing assignment becomes...</a:t>
            </a:r>
          </a:p>
          <a:p>
            <a:r>
              <a:rPr lang="en-US" dirty="0"/>
              <a:t>The pb of ChatGPT is essentially a dispute over what the speech act of a writing assignment is, which always held contradictory motives.</a:t>
            </a:r>
          </a:p>
        </p:txBody>
      </p:sp>
      <p:sp>
        <p:nvSpPr>
          <p:cNvPr id="4" name="Slide Number Placeholder 3"/>
          <p:cNvSpPr>
            <a:spLocks noGrp="1"/>
          </p:cNvSpPr>
          <p:nvPr>
            <p:ph type="sldNum" sz="quarter" idx="5"/>
          </p:nvPr>
        </p:nvSpPr>
        <p:spPr/>
        <p:txBody>
          <a:bodyPr/>
          <a:lstStyle/>
          <a:p>
            <a:fld id="{C275CD8D-B1D9-4658-A4F0-38CA8D83ED5D}" type="slidenum">
              <a:rPr lang="en-US" smtClean="0"/>
              <a:t>13</a:t>
            </a:fld>
            <a:endParaRPr lang="en-US" dirty="0"/>
          </a:p>
        </p:txBody>
      </p:sp>
    </p:spTree>
    <p:extLst>
      <p:ext uri="{BB962C8B-B14F-4D97-AF65-F5344CB8AC3E}">
        <p14:creationId xmlns:p14="http://schemas.microsoft.com/office/powerpoint/2010/main" val="2583386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student perceives the speech act this way, then ChatGPT is a tool that enables a feigned performance.</a:t>
            </a:r>
          </a:p>
          <a:p>
            <a:r>
              <a:rPr lang="en-US" dirty="0"/>
              <a:t>The student is taking a calculated risk.</a:t>
            </a:r>
          </a:p>
          <a:p>
            <a:r>
              <a:rPr lang="en-US" dirty="0"/>
              <a:t>When the teacher perceives this speech act from the student, the teacher’s speech act of grading also changes from supporting the student to defending the system.</a:t>
            </a:r>
          </a:p>
          <a:p>
            <a:r>
              <a:rPr lang="en-US" dirty="0"/>
              <a:t>This is an undesirable situation for everyone.</a:t>
            </a:r>
          </a:p>
        </p:txBody>
      </p:sp>
      <p:sp>
        <p:nvSpPr>
          <p:cNvPr id="4" name="Slide Number Placeholder 3"/>
          <p:cNvSpPr>
            <a:spLocks noGrp="1"/>
          </p:cNvSpPr>
          <p:nvPr>
            <p:ph type="sldNum" sz="quarter" idx="5"/>
          </p:nvPr>
        </p:nvSpPr>
        <p:spPr/>
        <p:txBody>
          <a:bodyPr/>
          <a:lstStyle/>
          <a:p>
            <a:fld id="{C275CD8D-B1D9-4658-A4F0-38CA8D83ED5D}" type="slidenum">
              <a:rPr lang="en-US" smtClean="0"/>
              <a:t>14</a:t>
            </a:fld>
            <a:endParaRPr lang="en-US" dirty="0"/>
          </a:p>
        </p:txBody>
      </p:sp>
    </p:spTree>
    <p:extLst>
      <p:ext uri="{BB962C8B-B14F-4D97-AF65-F5344CB8AC3E}">
        <p14:creationId xmlns:p14="http://schemas.microsoft.com/office/powerpoint/2010/main" val="1132470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15</a:t>
            </a:fld>
            <a:endParaRPr lang="en-US" dirty="0"/>
          </a:p>
        </p:txBody>
      </p:sp>
    </p:spTree>
    <p:extLst>
      <p:ext uri="{BB962C8B-B14F-4D97-AF65-F5344CB8AC3E}">
        <p14:creationId xmlns:p14="http://schemas.microsoft.com/office/powerpoint/2010/main" val="3073511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undermining T’s illocutionary intent is not new. So why is it suddenly a big deal?</a:t>
            </a:r>
          </a:p>
        </p:txBody>
      </p:sp>
      <p:sp>
        <p:nvSpPr>
          <p:cNvPr id="4" name="Slide Number Placeholder 3"/>
          <p:cNvSpPr>
            <a:spLocks noGrp="1"/>
          </p:cNvSpPr>
          <p:nvPr>
            <p:ph type="sldNum" sz="quarter" idx="5"/>
          </p:nvPr>
        </p:nvSpPr>
        <p:spPr/>
        <p:txBody>
          <a:bodyPr/>
          <a:lstStyle/>
          <a:p>
            <a:fld id="{C275CD8D-B1D9-4658-A4F0-38CA8D83ED5D}" type="slidenum">
              <a:rPr lang="en-US" smtClean="0"/>
              <a:t>16</a:t>
            </a:fld>
            <a:endParaRPr lang="en-US" dirty="0"/>
          </a:p>
        </p:txBody>
      </p:sp>
    </p:spTree>
    <p:extLst>
      <p:ext uri="{BB962C8B-B14F-4D97-AF65-F5344CB8AC3E}">
        <p14:creationId xmlns:p14="http://schemas.microsoft.com/office/powerpoint/2010/main" val="909047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undermining T’s illocutionary intent is not new. So why is it suddenly a big deal?</a:t>
            </a:r>
          </a:p>
        </p:txBody>
      </p:sp>
      <p:sp>
        <p:nvSpPr>
          <p:cNvPr id="4" name="Slide Number Placeholder 3"/>
          <p:cNvSpPr>
            <a:spLocks noGrp="1"/>
          </p:cNvSpPr>
          <p:nvPr>
            <p:ph type="sldNum" sz="quarter" idx="5"/>
          </p:nvPr>
        </p:nvSpPr>
        <p:spPr/>
        <p:txBody>
          <a:bodyPr/>
          <a:lstStyle/>
          <a:p>
            <a:fld id="{C275CD8D-B1D9-4658-A4F0-38CA8D83ED5D}" type="slidenum">
              <a:rPr lang="en-US" smtClean="0"/>
              <a:t>17</a:t>
            </a:fld>
            <a:endParaRPr lang="en-US" dirty="0"/>
          </a:p>
        </p:txBody>
      </p:sp>
    </p:spTree>
    <p:extLst>
      <p:ext uri="{BB962C8B-B14F-4D97-AF65-F5344CB8AC3E}">
        <p14:creationId xmlns:p14="http://schemas.microsoft.com/office/powerpoint/2010/main" val="3180931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undermining T’s illocutionary intent is not new. So why is it suddenly a big deal?</a:t>
            </a:r>
          </a:p>
        </p:txBody>
      </p:sp>
      <p:sp>
        <p:nvSpPr>
          <p:cNvPr id="4" name="Slide Number Placeholder 3"/>
          <p:cNvSpPr>
            <a:spLocks noGrp="1"/>
          </p:cNvSpPr>
          <p:nvPr>
            <p:ph type="sldNum" sz="quarter" idx="5"/>
          </p:nvPr>
        </p:nvSpPr>
        <p:spPr/>
        <p:txBody>
          <a:bodyPr/>
          <a:lstStyle/>
          <a:p>
            <a:fld id="{C275CD8D-B1D9-4658-A4F0-38CA8D83ED5D}" type="slidenum">
              <a:rPr lang="en-US" smtClean="0"/>
              <a:t>18</a:t>
            </a:fld>
            <a:endParaRPr lang="en-US" dirty="0"/>
          </a:p>
        </p:txBody>
      </p:sp>
    </p:spTree>
    <p:extLst>
      <p:ext uri="{BB962C8B-B14F-4D97-AF65-F5344CB8AC3E}">
        <p14:creationId xmlns:p14="http://schemas.microsoft.com/office/powerpoint/2010/main" val="1412527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pragmatic analysis tells us that delegating a locutionary act per se is not a problem</a:t>
            </a:r>
          </a:p>
          <a:p>
            <a:r>
              <a:rPr lang="en-US" dirty="0"/>
              <a:t>We have always done it: Interpreters, lawyers, literary agents, ambassadors</a:t>
            </a:r>
          </a:p>
          <a:p>
            <a:r>
              <a:rPr lang="en-US" dirty="0"/>
              <a:t>... even though concealing this delegation can be problematic: speech writers, ghost writers, etc.</a:t>
            </a:r>
          </a:p>
          <a:p>
            <a:r>
              <a:rPr lang="en-US" dirty="0"/>
              <a:t>What we need to move forward is to agree on...</a:t>
            </a:r>
          </a:p>
        </p:txBody>
      </p:sp>
      <p:sp>
        <p:nvSpPr>
          <p:cNvPr id="4" name="Slide Number Placeholder 3"/>
          <p:cNvSpPr>
            <a:spLocks noGrp="1"/>
          </p:cNvSpPr>
          <p:nvPr>
            <p:ph type="sldNum" sz="quarter" idx="5"/>
          </p:nvPr>
        </p:nvSpPr>
        <p:spPr/>
        <p:txBody>
          <a:bodyPr/>
          <a:lstStyle/>
          <a:p>
            <a:fld id="{C275CD8D-B1D9-4658-A4F0-38CA8D83ED5D}" type="slidenum">
              <a:rPr lang="en-US" smtClean="0"/>
              <a:t>19</a:t>
            </a:fld>
            <a:endParaRPr lang="en-US" dirty="0"/>
          </a:p>
        </p:txBody>
      </p:sp>
    </p:spTree>
    <p:extLst>
      <p:ext uri="{BB962C8B-B14F-4D97-AF65-F5344CB8AC3E}">
        <p14:creationId xmlns:p14="http://schemas.microsoft.com/office/powerpoint/2010/main" val="3728331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Polarizing public discussions = Lack of clarity</a:t>
            </a:r>
          </a:p>
          <a:p>
            <a:r>
              <a:rPr lang="en-US" dirty="0"/>
              <a:t>What I want to do: examine the issue from a pragmatic perspective to find the crux of the matter. To offer some clarity to the issue.</a:t>
            </a:r>
          </a:p>
        </p:txBody>
      </p:sp>
      <p:sp>
        <p:nvSpPr>
          <p:cNvPr id="4" name="Slide Number Placeholder 3"/>
          <p:cNvSpPr>
            <a:spLocks noGrp="1"/>
          </p:cNvSpPr>
          <p:nvPr>
            <p:ph type="sldNum" sz="quarter" idx="5"/>
          </p:nvPr>
        </p:nvSpPr>
        <p:spPr/>
        <p:txBody>
          <a:bodyPr/>
          <a:lstStyle/>
          <a:p>
            <a:fld id="{C275CD8D-B1D9-4658-A4F0-38CA8D83ED5D}" type="slidenum">
              <a:rPr lang="en-US" smtClean="0"/>
              <a:t>2</a:t>
            </a:fld>
            <a:endParaRPr lang="en-US" dirty="0"/>
          </a:p>
        </p:txBody>
      </p:sp>
    </p:spTree>
    <p:extLst>
      <p:ext uri="{BB962C8B-B14F-4D97-AF65-F5344CB8AC3E}">
        <p14:creationId xmlns:p14="http://schemas.microsoft.com/office/powerpoint/2010/main" val="207028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20</a:t>
            </a:fld>
            <a:endParaRPr lang="en-US" dirty="0"/>
          </a:p>
        </p:txBody>
      </p:sp>
    </p:spTree>
    <p:extLst>
      <p:ext uri="{BB962C8B-B14F-4D97-AF65-F5344CB8AC3E}">
        <p14:creationId xmlns:p14="http://schemas.microsoft.com/office/powerpoint/2010/main" val="1701599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quickly</a:t>
            </a:r>
          </a:p>
        </p:txBody>
      </p:sp>
      <p:sp>
        <p:nvSpPr>
          <p:cNvPr id="4" name="Slide Number Placeholder 3"/>
          <p:cNvSpPr>
            <a:spLocks noGrp="1"/>
          </p:cNvSpPr>
          <p:nvPr>
            <p:ph type="sldNum" sz="quarter" idx="5"/>
          </p:nvPr>
        </p:nvSpPr>
        <p:spPr/>
        <p:txBody>
          <a:bodyPr/>
          <a:lstStyle/>
          <a:p>
            <a:fld id="{C275CD8D-B1D9-4658-A4F0-38CA8D83ED5D}" type="slidenum">
              <a:rPr lang="en-US" smtClean="0"/>
              <a:t>21</a:t>
            </a:fld>
            <a:endParaRPr lang="en-US" dirty="0"/>
          </a:p>
        </p:txBody>
      </p:sp>
    </p:spTree>
    <p:extLst>
      <p:ext uri="{BB962C8B-B14F-4D97-AF65-F5344CB8AC3E}">
        <p14:creationId xmlns:p14="http://schemas.microsoft.com/office/powerpoint/2010/main" val="4074906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22</a:t>
            </a:fld>
            <a:endParaRPr lang="en-US" dirty="0"/>
          </a:p>
        </p:txBody>
      </p:sp>
    </p:spTree>
    <p:extLst>
      <p:ext uri="{BB962C8B-B14F-4D97-AF65-F5344CB8AC3E}">
        <p14:creationId xmlns:p14="http://schemas.microsoft.com/office/powerpoint/2010/main" val="2889834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quickly</a:t>
            </a:r>
          </a:p>
        </p:txBody>
      </p:sp>
      <p:sp>
        <p:nvSpPr>
          <p:cNvPr id="4" name="Slide Number Placeholder 3"/>
          <p:cNvSpPr>
            <a:spLocks noGrp="1"/>
          </p:cNvSpPr>
          <p:nvPr>
            <p:ph type="sldNum" sz="quarter" idx="5"/>
          </p:nvPr>
        </p:nvSpPr>
        <p:spPr/>
        <p:txBody>
          <a:bodyPr/>
          <a:lstStyle/>
          <a:p>
            <a:fld id="{C275CD8D-B1D9-4658-A4F0-38CA8D83ED5D}" type="slidenum">
              <a:rPr lang="en-US" smtClean="0"/>
              <a:t>23</a:t>
            </a:fld>
            <a:endParaRPr lang="en-US" dirty="0"/>
          </a:p>
        </p:txBody>
      </p:sp>
    </p:spTree>
    <p:extLst>
      <p:ext uri="{BB962C8B-B14F-4D97-AF65-F5344CB8AC3E}">
        <p14:creationId xmlns:p14="http://schemas.microsoft.com/office/powerpoint/2010/main" val="1121448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75CD8D-B1D9-4658-A4F0-38CA8D83ED5D}" type="slidenum">
              <a:rPr lang="en-US" smtClean="0"/>
              <a:t>24</a:t>
            </a:fld>
            <a:endParaRPr lang="en-US" dirty="0"/>
          </a:p>
        </p:txBody>
      </p:sp>
    </p:spTree>
    <p:extLst>
      <p:ext uri="{BB962C8B-B14F-4D97-AF65-F5344CB8AC3E}">
        <p14:creationId xmlns:p14="http://schemas.microsoft.com/office/powerpoint/2010/main" val="3939359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25</a:t>
            </a:fld>
            <a:endParaRPr lang="en-US" dirty="0"/>
          </a:p>
        </p:txBody>
      </p:sp>
    </p:spTree>
    <p:extLst>
      <p:ext uri="{BB962C8B-B14F-4D97-AF65-F5344CB8AC3E}">
        <p14:creationId xmlns:p14="http://schemas.microsoft.com/office/powerpoint/2010/main" val="1064915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75CD8D-B1D9-4658-A4F0-38CA8D83ED5D}" type="slidenum">
              <a:rPr lang="en-US" smtClean="0"/>
              <a:t>26</a:t>
            </a:fld>
            <a:endParaRPr lang="en-US" dirty="0"/>
          </a:p>
        </p:txBody>
      </p:sp>
    </p:spTree>
    <p:extLst>
      <p:ext uri="{BB962C8B-B14F-4D97-AF65-F5344CB8AC3E}">
        <p14:creationId xmlns:p14="http://schemas.microsoft.com/office/powerpoint/2010/main" val="1051351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pragmatics? A branch of linguistics.</a:t>
            </a:r>
          </a:p>
          <a:p>
            <a:r>
              <a:rPr lang="en-US" dirty="0"/>
              <a:t>“I’m sorry.” Not about what it says but what it does.</a:t>
            </a:r>
          </a:p>
        </p:txBody>
      </p:sp>
      <p:sp>
        <p:nvSpPr>
          <p:cNvPr id="4" name="Slide Number Placeholder 3"/>
          <p:cNvSpPr>
            <a:spLocks noGrp="1"/>
          </p:cNvSpPr>
          <p:nvPr>
            <p:ph type="sldNum" sz="quarter" idx="5"/>
          </p:nvPr>
        </p:nvSpPr>
        <p:spPr/>
        <p:txBody>
          <a:bodyPr/>
          <a:lstStyle/>
          <a:p>
            <a:fld id="{C275CD8D-B1D9-4658-A4F0-38CA8D83ED5D}" type="slidenum">
              <a:rPr lang="en-US" smtClean="0"/>
              <a:t>3</a:t>
            </a:fld>
            <a:endParaRPr lang="en-US" dirty="0"/>
          </a:p>
        </p:txBody>
      </p:sp>
    </p:spTree>
    <p:extLst>
      <p:ext uri="{BB962C8B-B14F-4D97-AF65-F5344CB8AC3E}">
        <p14:creationId xmlns:p14="http://schemas.microsoft.com/office/powerpoint/2010/main" val="402029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start by introducing some concepts and terminology.</a:t>
            </a:r>
          </a:p>
        </p:txBody>
      </p:sp>
      <p:sp>
        <p:nvSpPr>
          <p:cNvPr id="4" name="Slide Number Placeholder 3"/>
          <p:cNvSpPr>
            <a:spLocks noGrp="1"/>
          </p:cNvSpPr>
          <p:nvPr>
            <p:ph type="sldNum" sz="quarter" idx="5"/>
          </p:nvPr>
        </p:nvSpPr>
        <p:spPr/>
        <p:txBody>
          <a:bodyPr/>
          <a:lstStyle/>
          <a:p>
            <a:fld id="{C275CD8D-B1D9-4658-A4F0-38CA8D83ED5D}" type="slidenum">
              <a:rPr lang="en-US" smtClean="0"/>
              <a:t>4</a:t>
            </a:fld>
            <a:endParaRPr lang="en-US" dirty="0"/>
          </a:p>
        </p:txBody>
      </p:sp>
    </p:spTree>
    <p:extLst>
      <p:ext uri="{BB962C8B-B14F-4D97-AF65-F5344CB8AC3E}">
        <p14:creationId xmlns:p14="http://schemas.microsoft.com/office/powerpoint/2010/main" val="46893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more</a:t>
            </a:r>
          </a:p>
        </p:txBody>
      </p:sp>
      <p:sp>
        <p:nvSpPr>
          <p:cNvPr id="4" name="Slide Number Placeholder 3"/>
          <p:cNvSpPr>
            <a:spLocks noGrp="1"/>
          </p:cNvSpPr>
          <p:nvPr>
            <p:ph type="sldNum" sz="quarter" idx="5"/>
          </p:nvPr>
        </p:nvSpPr>
        <p:spPr/>
        <p:txBody>
          <a:bodyPr/>
          <a:lstStyle/>
          <a:p>
            <a:fld id="{C275CD8D-B1D9-4658-A4F0-38CA8D83ED5D}" type="slidenum">
              <a:rPr lang="en-US" smtClean="0"/>
              <a:t>5</a:t>
            </a:fld>
            <a:endParaRPr lang="en-US" dirty="0"/>
          </a:p>
        </p:txBody>
      </p:sp>
    </p:spTree>
    <p:extLst>
      <p:ext uri="{BB962C8B-B14F-4D97-AF65-F5344CB8AC3E}">
        <p14:creationId xmlns:p14="http://schemas.microsoft.com/office/powerpoint/2010/main" val="2779313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dive in with a simple example.</a:t>
            </a:r>
          </a:p>
          <a:p>
            <a:r>
              <a:rPr lang="en-US" dirty="0"/>
              <a:t>It’s not a factual observation.</a:t>
            </a:r>
          </a:p>
        </p:txBody>
      </p:sp>
      <p:sp>
        <p:nvSpPr>
          <p:cNvPr id="4" name="Slide Number Placeholder 3"/>
          <p:cNvSpPr>
            <a:spLocks noGrp="1"/>
          </p:cNvSpPr>
          <p:nvPr>
            <p:ph type="sldNum" sz="quarter" idx="5"/>
          </p:nvPr>
        </p:nvSpPr>
        <p:spPr/>
        <p:txBody>
          <a:bodyPr/>
          <a:lstStyle/>
          <a:p>
            <a:fld id="{C275CD8D-B1D9-4658-A4F0-38CA8D83ED5D}" type="slidenum">
              <a:rPr lang="en-US" smtClean="0"/>
              <a:t>6</a:t>
            </a:fld>
            <a:endParaRPr lang="en-US" dirty="0"/>
          </a:p>
        </p:txBody>
      </p:sp>
    </p:spTree>
    <p:extLst>
      <p:ext uri="{BB962C8B-B14F-4D97-AF65-F5344CB8AC3E}">
        <p14:creationId xmlns:p14="http://schemas.microsoft.com/office/powerpoint/2010/main" val="420827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read the text**</a:t>
            </a:r>
          </a:p>
          <a:p>
            <a:r>
              <a:rPr lang="en-US" dirty="0"/>
              <a:t>So what happens when you use ChatGPT to speak for us? Nothing!</a:t>
            </a:r>
          </a:p>
          <a:p>
            <a:r>
              <a:rPr lang="en-US" dirty="0"/>
              <a:t>The only thing that changes is the locutionary act. Delegating locutionary acts is not a problem</a:t>
            </a:r>
          </a:p>
          <a:p>
            <a:r>
              <a:rPr lang="en-US" dirty="0"/>
              <a:t>We have always done it.</a:t>
            </a:r>
          </a:p>
        </p:txBody>
      </p:sp>
      <p:sp>
        <p:nvSpPr>
          <p:cNvPr id="4" name="Slide Number Placeholder 3"/>
          <p:cNvSpPr>
            <a:spLocks noGrp="1"/>
          </p:cNvSpPr>
          <p:nvPr>
            <p:ph type="sldNum" sz="quarter" idx="5"/>
          </p:nvPr>
        </p:nvSpPr>
        <p:spPr/>
        <p:txBody>
          <a:bodyPr/>
          <a:lstStyle/>
          <a:p>
            <a:fld id="{C275CD8D-B1D9-4658-A4F0-38CA8D83ED5D}" type="slidenum">
              <a:rPr lang="en-US" smtClean="0"/>
              <a:t>7</a:t>
            </a:fld>
            <a:endParaRPr lang="en-US" dirty="0"/>
          </a:p>
        </p:txBody>
      </p:sp>
    </p:spTree>
    <p:extLst>
      <p:ext uri="{BB962C8B-B14F-4D97-AF65-F5344CB8AC3E}">
        <p14:creationId xmlns:p14="http://schemas.microsoft.com/office/powerpoint/2010/main" val="1468039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why is it a problem if ChatGPT writes “My Summer Vacation”?</a:t>
            </a:r>
          </a:p>
          <a:p>
            <a:r>
              <a:rPr lang="en-US" dirty="0"/>
              <a:t>It’s a question of what the speech act is or should be.</a:t>
            </a:r>
          </a:p>
          <a:p>
            <a:r>
              <a:rPr lang="en-US" dirty="0"/>
              <a:t>Why would you tell anyone a story about your summer vacation? </a:t>
            </a:r>
          </a:p>
          <a:p>
            <a:r>
              <a:rPr lang="en-US" dirty="0"/>
              <a:t>Let’s take a naïve position for a minute.</a:t>
            </a:r>
          </a:p>
          <a:p>
            <a:r>
              <a:rPr lang="en-US" dirty="0"/>
              <a:t>If this were the case, this delegation of a locutionary act would not be a problem.</a:t>
            </a:r>
          </a:p>
          <a:p>
            <a:r>
              <a:rPr lang="en-US" dirty="0"/>
              <a:t>We have always done it: Interpreters, lawyers, literary agents, ambassadors</a:t>
            </a:r>
          </a:p>
        </p:txBody>
      </p:sp>
      <p:sp>
        <p:nvSpPr>
          <p:cNvPr id="4" name="Slide Number Placeholder 3"/>
          <p:cNvSpPr>
            <a:spLocks noGrp="1"/>
          </p:cNvSpPr>
          <p:nvPr>
            <p:ph type="sldNum" sz="quarter" idx="5"/>
          </p:nvPr>
        </p:nvSpPr>
        <p:spPr/>
        <p:txBody>
          <a:bodyPr/>
          <a:lstStyle/>
          <a:p>
            <a:fld id="{C275CD8D-B1D9-4658-A4F0-38CA8D83ED5D}" type="slidenum">
              <a:rPr lang="en-US" smtClean="0"/>
              <a:t>8</a:t>
            </a:fld>
            <a:endParaRPr lang="en-US" dirty="0"/>
          </a:p>
        </p:txBody>
      </p:sp>
    </p:spTree>
    <p:extLst>
      <p:ext uri="{BB962C8B-B14F-4D97-AF65-F5344CB8AC3E}">
        <p14:creationId xmlns:p14="http://schemas.microsoft.com/office/powerpoint/2010/main" val="3292579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you realize this is nonsense.</a:t>
            </a:r>
          </a:p>
          <a:p>
            <a:r>
              <a:rPr lang="en-US" dirty="0"/>
              <a:t>Given this speech act, it makes no sense to let ChatGPT write your essay.</a:t>
            </a:r>
          </a:p>
        </p:txBody>
      </p:sp>
      <p:sp>
        <p:nvSpPr>
          <p:cNvPr id="4" name="Slide Number Placeholder 3"/>
          <p:cNvSpPr>
            <a:spLocks noGrp="1"/>
          </p:cNvSpPr>
          <p:nvPr>
            <p:ph type="sldNum" sz="quarter" idx="5"/>
          </p:nvPr>
        </p:nvSpPr>
        <p:spPr/>
        <p:txBody>
          <a:bodyPr/>
          <a:lstStyle/>
          <a:p>
            <a:fld id="{C275CD8D-B1D9-4658-A4F0-38CA8D83ED5D}" type="slidenum">
              <a:rPr lang="en-US" smtClean="0"/>
              <a:t>9</a:t>
            </a:fld>
            <a:endParaRPr lang="en-US" dirty="0"/>
          </a:p>
        </p:txBody>
      </p:sp>
    </p:spTree>
    <p:extLst>
      <p:ext uri="{BB962C8B-B14F-4D97-AF65-F5344CB8AC3E}">
        <p14:creationId xmlns:p14="http://schemas.microsoft.com/office/powerpoint/2010/main" val="1433633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808C238F-B856-42A4-BC32-194DCC130D5F}" type="datetime1">
              <a:rPr lang="en-US" smtClean="0"/>
              <a:t>5/12/2024</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4872680-3826-48D8-A0B9-F293E3A564DD}" type="datetime1">
              <a:rPr lang="en-US" smtClean="0"/>
              <a:t>5/12/2024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C0F02A-B435-4587-AE10-6A02865845FD}" type="datetime1">
              <a:rPr lang="en-US" smtClean="0"/>
              <a:t>5/12/2024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DF27A1-9C29-4918-BA16-87149545F673}" type="datetime1">
              <a:rPr lang="en-US" smtClean="0"/>
              <a:t>5/12/2024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7EEE601-4D27-49FF-B099-2799466F7EDA}" type="datetime1">
              <a:rPr lang="en-US" smtClean="0"/>
              <a:t>5/12/2024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4E52469-603F-4B0F-8F23-6B2B143D5424}" type="datetime1">
              <a:rPr lang="en-US" smtClean="0"/>
              <a:t>5/12/2024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D7781E0-05FC-475E-A14D-85EF9B55E67B}" type="datetime1">
              <a:rPr lang="en-US" smtClean="0"/>
              <a:t>5/12/2024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8D02C8-8352-4A2E-A3CD-139A8583C932}" type="datetime1">
              <a:rPr lang="en-US" smtClean="0"/>
              <a:t>5/12/2024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680581-4B77-41E9-BE55-C3C9C3900A2A}" type="datetime1">
              <a:rPr lang="en-US" smtClean="0"/>
              <a:t>5/12/2024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2C1CB5-A088-4DB4-8A5C-B084F9B2B528}" type="datetime1">
              <a:rPr lang="en-US" smtClean="0"/>
              <a:t>5/12/2024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3C1328-ADC8-435B-8F5C-D339CD9DD487}" type="datetime1">
              <a:rPr lang="en-US" smtClean="0"/>
              <a:t>5/12/2024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256410-64C5-4311-8359-FDA6B61ABBAE}" type="datetime1">
              <a:rPr lang="en-US" smtClean="0"/>
              <a:t>5/12/2024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8B01E-6E1B-4AFC-A690-27C447C9486E}" type="datetime1">
              <a:rPr lang="en-US" smtClean="0"/>
              <a:t>5/12/2024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52F3D2-503A-4E49-99AD-125A054E178F}" type="datetime1">
              <a:rPr lang="en-US" smtClean="0"/>
              <a:t>5/12/2024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66207-223C-48E4-AE22-548ABC801447}" type="datetime1">
              <a:rPr lang="en-US" smtClean="0"/>
              <a:t>5/12/2024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941151-B38C-4230-91F0-8A3BB69A056C}" type="datetime1">
              <a:rPr lang="en-US" smtClean="0"/>
              <a:t>5/12/2024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3F6EA29-EE45-46F5-8084-6929433FA14E}" type="datetime1">
              <a:rPr lang="en-US" smtClean="0"/>
              <a:t>5/12/2024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567B94D-50C4-4558-AAA1-857DDB1A21EF}" type="datetime1">
              <a:rPr lang="en-US" smtClean="0"/>
              <a:t>5/12/2024</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3.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3.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3.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3.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3.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3.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3.jpe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3.jpe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3.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lithub.com/why-human-writing-is-worth-defending-in-the-age-of-chatgpt/"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hyperlink" Target="https://www.toshtachino.com/tachino(JALTCALL2024).pptx"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mailto:toshtachino@uec.ac.jp" TargetMode="External"/><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3.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jpeg"/><Relationship Id="rId7"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AD579530-1077-46B3-BD5C-81BB270A1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8" name="Rectangle 77">
              <a:extLst>
                <a:ext uri="{FF2B5EF4-FFF2-40B4-BE49-F238E27FC236}">
                  <a16:creationId xmlns:a16="http://schemas.microsoft.com/office/drawing/2014/main" id="{ACBB106A-B366-4349-B59F-E8FBDADD8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9" name="Picture 2">
              <a:extLst>
                <a:ext uri="{FF2B5EF4-FFF2-40B4-BE49-F238E27FC236}">
                  <a16:creationId xmlns:a16="http://schemas.microsoft.com/office/drawing/2014/main" id="{113FC03B-24E4-4A3F-9626-CC7F6356BC9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Picture 4" descr="close up of circuit board">
            <a:extLst>
              <a:ext uri="{FF2B5EF4-FFF2-40B4-BE49-F238E27FC236}">
                <a16:creationId xmlns:a16="http://schemas.microsoft.com/office/drawing/2014/main" id="{525AE681-57C0-4C44-9E88-A16CDA016EB3}"/>
              </a:ext>
            </a:extLst>
          </p:cNvPr>
          <p:cNvPicPr>
            <a:picLocks noChangeAspect="1"/>
          </p:cNvPicPr>
          <p:nvPr/>
        </p:nvPicPr>
        <p:blipFill rotWithShape="1">
          <a:blip r:embed="rId5">
            <a:alphaModFix amt="30000"/>
          </a:blip>
          <a:srcRect t="6504" b="9202"/>
          <a:stretch/>
        </p:blipFill>
        <p:spPr>
          <a:xfrm>
            <a:off x="-2" y="10"/>
            <a:ext cx="12188389" cy="6857990"/>
          </a:xfrm>
          <a:prstGeom prst="rect">
            <a:avLst/>
          </a:prstGeom>
        </p:spPr>
      </p:pic>
      <p:grpSp>
        <p:nvGrpSpPr>
          <p:cNvPr id="81" name="Group 80">
            <a:extLst>
              <a:ext uri="{FF2B5EF4-FFF2-40B4-BE49-F238E27FC236}">
                <a16:creationId xmlns:a16="http://schemas.microsoft.com/office/drawing/2014/main" id="{83F79A5F-63B5-4802-B39B-BF0F89DDDA1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82" name="Round Diagonal Corner Rectangle 7">
              <a:extLst>
                <a:ext uri="{FF2B5EF4-FFF2-40B4-BE49-F238E27FC236}">
                  <a16:creationId xmlns:a16="http://schemas.microsoft.com/office/drawing/2014/main" id="{00D14BF7-A799-4EDA-8C19-CED0B8EC52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3" name="Group 82">
              <a:extLst>
                <a:ext uri="{FF2B5EF4-FFF2-40B4-BE49-F238E27FC236}">
                  <a16:creationId xmlns:a16="http://schemas.microsoft.com/office/drawing/2014/main" id="{AF292344-73C8-4E53-85C0-8CDB23EB53B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84" name="Freeform 32">
                <a:extLst>
                  <a:ext uri="{FF2B5EF4-FFF2-40B4-BE49-F238E27FC236}">
                    <a16:creationId xmlns:a16="http://schemas.microsoft.com/office/drawing/2014/main" id="{4781E776-A0A7-4FB6-958B-8389BBA569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5" name="Freeform 33">
                <a:extLst>
                  <a:ext uri="{FF2B5EF4-FFF2-40B4-BE49-F238E27FC236}">
                    <a16:creationId xmlns:a16="http://schemas.microsoft.com/office/drawing/2014/main" id="{0F004D56-F177-45BC-8965-B72DB88A08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6" name="Freeform 34">
                <a:extLst>
                  <a:ext uri="{FF2B5EF4-FFF2-40B4-BE49-F238E27FC236}">
                    <a16:creationId xmlns:a16="http://schemas.microsoft.com/office/drawing/2014/main" id="{5F2F1F83-817B-4678-B0AE-8FFDC49FC8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7" name="Freeform 37">
                <a:extLst>
                  <a:ext uri="{FF2B5EF4-FFF2-40B4-BE49-F238E27FC236}">
                    <a16:creationId xmlns:a16="http://schemas.microsoft.com/office/drawing/2014/main" id="{F908EB47-32F4-4E82-BF56-FD25BB074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8" name="Freeform 35">
                <a:extLst>
                  <a:ext uri="{FF2B5EF4-FFF2-40B4-BE49-F238E27FC236}">
                    <a16:creationId xmlns:a16="http://schemas.microsoft.com/office/drawing/2014/main" id="{0966000D-B975-4E8A-9BF2-EACF216405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89" name="Freeform 36">
                <a:extLst>
                  <a:ext uri="{FF2B5EF4-FFF2-40B4-BE49-F238E27FC236}">
                    <a16:creationId xmlns:a16="http://schemas.microsoft.com/office/drawing/2014/main" id="{A9554499-6796-4AEE-B012-34A5B9A585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0" name="Freeform 38">
                <a:extLst>
                  <a:ext uri="{FF2B5EF4-FFF2-40B4-BE49-F238E27FC236}">
                    <a16:creationId xmlns:a16="http://schemas.microsoft.com/office/drawing/2014/main" id="{9DD40864-34BD-491F-B591-180E7B32C1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1" name="Freeform 39">
                <a:extLst>
                  <a:ext uri="{FF2B5EF4-FFF2-40B4-BE49-F238E27FC236}">
                    <a16:creationId xmlns:a16="http://schemas.microsoft.com/office/drawing/2014/main" id="{2623F54C-4373-4D30-90DB-3129BDDF5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2" name="Freeform 40">
                <a:extLst>
                  <a:ext uri="{FF2B5EF4-FFF2-40B4-BE49-F238E27FC236}">
                    <a16:creationId xmlns:a16="http://schemas.microsoft.com/office/drawing/2014/main" id="{1FF42884-D4B2-462F-9FA7-4FA8925322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3" name="Rectangle 41">
                <a:extLst>
                  <a:ext uri="{FF2B5EF4-FFF2-40B4-BE49-F238E27FC236}">
                    <a16:creationId xmlns:a16="http://schemas.microsoft.com/office/drawing/2014/main" id="{27F4D4BA-37F5-4D54-BDFF-733F621D5D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4" name="Freeform 32">
                <a:extLst>
                  <a:ext uri="{FF2B5EF4-FFF2-40B4-BE49-F238E27FC236}">
                    <a16:creationId xmlns:a16="http://schemas.microsoft.com/office/drawing/2014/main" id="{29E4A0E5-0441-4563-A947-12A5781105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5" name="Freeform 33">
                <a:extLst>
                  <a:ext uri="{FF2B5EF4-FFF2-40B4-BE49-F238E27FC236}">
                    <a16:creationId xmlns:a16="http://schemas.microsoft.com/office/drawing/2014/main" id="{4A8D89B4-AD1B-410A-870B-1042E075A0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6" name="Freeform 34">
                <a:extLst>
                  <a:ext uri="{FF2B5EF4-FFF2-40B4-BE49-F238E27FC236}">
                    <a16:creationId xmlns:a16="http://schemas.microsoft.com/office/drawing/2014/main" id="{DFC54570-9F45-44E6-AC94-4B3192D44B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7" name="Freeform 37">
                <a:extLst>
                  <a:ext uri="{FF2B5EF4-FFF2-40B4-BE49-F238E27FC236}">
                    <a16:creationId xmlns:a16="http://schemas.microsoft.com/office/drawing/2014/main" id="{A976F76C-4BBB-4CD4-9270-5E4E8802BF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8" name="Freeform 35">
                <a:extLst>
                  <a:ext uri="{FF2B5EF4-FFF2-40B4-BE49-F238E27FC236}">
                    <a16:creationId xmlns:a16="http://schemas.microsoft.com/office/drawing/2014/main" id="{06081E5F-35E2-4E9E-A0DA-9E2F769C4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99" name="Freeform 36">
                <a:extLst>
                  <a:ext uri="{FF2B5EF4-FFF2-40B4-BE49-F238E27FC236}">
                    <a16:creationId xmlns:a16="http://schemas.microsoft.com/office/drawing/2014/main" id="{7B7B4F78-1391-433D-AAE5-0FA8B8EE18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00" name="Freeform 38">
                <a:extLst>
                  <a:ext uri="{FF2B5EF4-FFF2-40B4-BE49-F238E27FC236}">
                    <a16:creationId xmlns:a16="http://schemas.microsoft.com/office/drawing/2014/main" id="{EF63F42B-29ED-4285-99D1-5FA657DA92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01" name="Freeform 39">
                <a:extLst>
                  <a:ext uri="{FF2B5EF4-FFF2-40B4-BE49-F238E27FC236}">
                    <a16:creationId xmlns:a16="http://schemas.microsoft.com/office/drawing/2014/main" id="{EB7A6053-A7CF-4785-B396-6F70D6EBE9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02" name="Freeform 40">
                <a:extLst>
                  <a:ext uri="{FF2B5EF4-FFF2-40B4-BE49-F238E27FC236}">
                    <a16:creationId xmlns:a16="http://schemas.microsoft.com/office/drawing/2014/main" id="{E6337518-A10D-47A5-BD86-6D1F3FAF3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sp>
            <p:nvSpPr>
              <p:cNvPr id="103" name="Rectangle 41">
                <a:extLst>
                  <a:ext uri="{FF2B5EF4-FFF2-40B4-BE49-F238E27FC236}">
                    <a16:creationId xmlns:a16="http://schemas.microsoft.com/office/drawing/2014/main" id="{7591C37F-6498-4992-992D-D413A84752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txBody>
              <a:bodyPr/>
              <a:lstStyle/>
              <a:p>
                <a:endParaRPr lang="en-US"/>
              </a:p>
            </p:txBody>
          </p:sp>
        </p:grpSp>
      </p:grpSp>
      <p:sp>
        <p:nvSpPr>
          <p:cNvPr id="2" name="Title 1">
            <a:extLst>
              <a:ext uri="{FF2B5EF4-FFF2-40B4-BE49-F238E27FC236}">
                <a16:creationId xmlns:a16="http://schemas.microsoft.com/office/drawing/2014/main" id="{ED476017-D224-40AE-B921-67525450151A}"/>
              </a:ext>
            </a:extLst>
          </p:cNvPr>
          <p:cNvSpPr>
            <a:spLocks noGrp="1"/>
          </p:cNvSpPr>
          <p:nvPr>
            <p:ph type="ctrTitle"/>
          </p:nvPr>
        </p:nvSpPr>
        <p:spPr>
          <a:xfrm>
            <a:off x="2667000" y="2328334"/>
            <a:ext cx="6858000" cy="1367896"/>
          </a:xfrm>
        </p:spPr>
        <p:txBody>
          <a:bodyPr>
            <a:noAutofit/>
          </a:bodyPr>
          <a:lstStyle/>
          <a:p>
            <a:pPr algn="ctr"/>
            <a:r>
              <a:rPr lang="en-US" sz="3300" cap="none" dirty="0"/>
              <a:t>What ChatGPT Threatens and Enables:</a:t>
            </a:r>
            <a:br>
              <a:rPr lang="en-US" sz="3400" cap="none" dirty="0"/>
            </a:br>
            <a:r>
              <a:rPr lang="en-US" sz="3000" cap="none" dirty="0"/>
              <a:t>A pragmatic analysis</a:t>
            </a:r>
          </a:p>
        </p:txBody>
      </p:sp>
      <p:sp>
        <p:nvSpPr>
          <p:cNvPr id="3" name="Subtitle 2">
            <a:extLst>
              <a:ext uri="{FF2B5EF4-FFF2-40B4-BE49-F238E27FC236}">
                <a16:creationId xmlns:a16="http://schemas.microsoft.com/office/drawing/2014/main" id="{51F013D4-CBD9-4FC1-AF91-2301A704488B}"/>
              </a:ext>
            </a:extLst>
          </p:cNvPr>
          <p:cNvSpPr>
            <a:spLocks noGrp="1"/>
          </p:cNvSpPr>
          <p:nvPr>
            <p:ph type="subTitle" idx="1"/>
          </p:nvPr>
        </p:nvSpPr>
        <p:spPr>
          <a:xfrm>
            <a:off x="2667001" y="3602038"/>
            <a:ext cx="6857999" cy="953029"/>
          </a:xfrm>
        </p:spPr>
        <p:txBody>
          <a:bodyPr>
            <a:normAutofit fontScale="92500" lnSpcReduction="10000"/>
          </a:bodyPr>
          <a:lstStyle/>
          <a:p>
            <a:pPr algn="ctr">
              <a:lnSpc>
                <a:spcPct val="100000"/>
              </a:lnSpc>
              <a:spcBef>
                <a:spcPts val="0"/>
              </a:spcBef>
            </a:pPr>
            <a:endParaRPr lang="en-US" cap="none" dirty="0"/>
          </a:p>
          <a:p>
            <a:pPr algn="ctr">
              <a:lnSpc>
                <a:spcPct val="100000"/>
              </a:lnSpc>
              <a:spcBef>
                <a:spcPts val="0"/>
              </a:spcBef>
            </a:pPr>
            <a:r>
              <a:rPr lang="en-US" sz="2600" b="1" cap="none" dirty="0"/>
              <a:t>Tosh Tachino</a:t>
            </a:r>
            <a:r>
              <a:rPr lang="en-US" sz="2600" cap="none" dirty="0"/>
              <a:t> </a:t>
            </a:r>
            <a:r>
              <a:rPr lang="en-US" cap="none" dirty="0"/>
              <a:t>(toshtachino@uec.ac.jp)</a:t>
            </a:r>
          </a:p>
          <a:p>
            <a:pPr algn="ctr">
              <a:lnSpc>
                <a:spcPct val="100000"/>
              </a:lnSpc>
              <a:spcBef>
                <a:spcPts val="0"/>
              </a:spcBef>
            </a:pPr>
            <a:r>
              <a:rPr lang="en-US" cap="none" dirty="0"/>
              <a:t>The University of Electro-Communication</a:t>
            </a:r>
            <a:endParaRPr lang="en-US" dirty="0"/>
          </a:p>
        </p:txBody>
      </p:sp>
    </p:spTree>
    <p:extLst>
      <p:ext uri="{BB962C8B-B14F-4D97-AF65-F5344CB8AC3E}">
        <p14:creationId xmlns:p14="http://schemas.microsoft.com/office/powerpoint/2010/main" val="1337192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652957" y="618518"/>
            <a:ext cx="4243208" cy="1478570"/>
          </a:xfrm>
        </p:spPr>
        <p:txBody>
          <a:bodyPr>
            <a:normAutofit/>
          </a:bodyPr>
          <a:lstStyle/>
          <a:p>
            <a:r>
              <a:rPr lang="en-US" sz="3200" b="1" cap="none" dirty="0"/>
              <a:t>“My Summer Vacation”</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1801813"/>
            <a:ext cx="4243208" cy="4733458"/>
          </a:xfrm>
        </p:spPr>
        <p:txBody>
          <a:bodyPr>
            <a:noAutofit/>
          </a:bodyPr>
          <a:lstStyle/>
          <a:p>
            <a:pPr>
              <a:spcBef>
                <a:spcPts val="0"/>
              </a:spcBef>
            </a:pPr>
            <a:r>
              <a:rPr lang="en-US" sz="2200" b="1" i="0" u="none" strike="noStrike" baseline="0" dirty="0"/>
              <a:t>Locutionary act</a:t>
            </a:r>
            <a:r>
              <a:rPr lang="en-US" sz="2200" b="0" i="0" u="none" strike="noStrike" baseline="0" dirty="0"/>
              <a:t>: “This summer…”</a:t>
            </a:r>
          </a:p>
          <a:p>
            <a:pPr>
              <a:spcBef>
                <a:spcPts val="0"/>
              </a:spcBef>
            </a:pPr>
            <a:r>
              <a:rPr lang="en-US" sz="2200" b="1" i="0" u="none" strike="noStrike" baseline="0" dirty="0"/>
              <a:t>Illocutionary act</a:t>
            </a:r>
            <a:r>
              <a:rPr lang="en-US" sz="2200" b="0" i="0" u="none" strike="noStrike" baseline="0" dirty="0"/>
              <a:t>: Demonstration</a:t>
            </a:r>
          </a:p>
          <a:p>
            <a:pPr>
              <a:spcBef>
                <a:spcPts val="0"/>
              </a:spcBef>
            </a:pPr>
            <a:r>
              <a:rPr lang="en-US" sz="2200" b="1" i="0" u="none" strike="noStrike" baseline="0" dirty="0"/>
              <a:t>Perlocutionary act</a:t>
            </a:r>
            <a:r>
              <a:rPr lang="en-US" sz="2200" b="0" i="0" u="none" strike="noStrike" baseline="0" dirty="0"/>
              <a:t>: Grade</a:t>
            </a:r>
          </a:p>
          <a:p>
            <a:pPr>
              <a:spcBef>
                <a:spcPts val="0"/>
              </a:spcBef>
            </a:pPr>
            <a:endParaRPr lang="en-US" sz="2200" b="0" i="0" u="none" strike="noStrike" baseline="0" dirty="0"/>
          </a:p>
          <a:p>
            <a:pPr>
              <a:spcBef>
                <a:spcPts val="0"/>
              </a:spcBef>
            </a:pPr>
            <a:r>
              <a:rPr lang="en-US" sz="2200" b="1" i="0" u="none" strike="noStrike" baseline="0" dirty="0"/>
              <a:t>Illocutionary intent</a:t>
            </a:r>
            <a:r>
              <a:rPr lang="en-US" sz="2200" b="0" i="0" u="none" strike="noStrike" baseline="0" dirty="0"/>
              <a:t>:             Trying to get the best grade</a:t>
            </a:r>
          </a:p>
          <a:p>
            <a:pPr>
              <a:spcBef>
                <a:spcPts val="0"/>
              </a:spcBef>
            </a:pPr>
            <a:r>
              <a:rPr lang="en-US" sz="2200" b="1" i="0" u="none" strike="noStrike" baseline="0" dirty="0"/>
              <a:t>Illocutionary uptake</a:t>
            </a:r>
            <a:r>
              <a:rPr lang="en-US" sz="2200" b="0" i="0" u="none" strike="noStrike" baseline="0"/>
              <a:t>:         </a:t>
            </a:r>
            <a:r>
              <a:rPr lang="en-US" sz="2200"/>
              <a:t>        </a:t>
            </a:r>
            <a:r>
              <a:rPr lang="en-US" sz="2200" b="0" i="0" u="none" strike="noStrike" baseline="0"/>
              <a:t>A </a:t>
            </a:r>
            <a:r>
              <a:rPr lang="en-US" sz="2200" b="0" i="0" u="none" strike="noStrike" baseline="0" dirty="0"/>
              <a:t>performance to be sorted based on the demonstrated language skill</a:t>
            </a:r>
            <a:endParaRPr lang="en-US" sz="2200" dirty="0"/>
          </a:p>
        </p:txBody>
      </p:sp>
      <p:sp>
        <p:nvSpPr>
          <p:cNvPr id="8" name="TextBox 7">
            <a:extLst>
              <a:ext uri="{FF2B5EF4-FFF2-40B4-BE49-F238E27FC236}">
                <a16:creationId xmlns:a16="http://schemas.microsoft.com/office/drawing/2014/main" id="{893BB77C-E7A4-B89C-24A8-7E88188C2C38}"/>
              </a:ext>
            </a:extLst>
          </p:cNvPr>
          <p:cNvSpPr txBox="1"/>
          <p:nvPr/>
        </p:nvSpPr>
        <p:spPr>
          <a:xfrm>
            <a:off x="561975" y="574359"/>
            <a:ext cx="6272492" cy="6217087"/>
          </a:xfrm>
          <a:prstGeom prst="rect">
            <a:avLst/>
          </a:prstGeom>
          <a:solidFill>
            <a:schemeClr val="accent5">
              <a:lumMod val="75000"/>
            </a:schemeClr>
          </a:solidFill>
        </p:spPr>
        <p:txBody>
          <a:bodyPr wrap="square" rtlCol="0">
            <a:spAutoFit/>
          </a:bodyPr>
          <a:lstStyle/>
          <a:p>
            <a:pPr algn="ctr"/>
            <a:r>
              <a:rPr lang="en-US" sz="2000" b="1" dirty="0">
                <a:latin typeface="HGPGyoshotai" panose="03000600000000000000" pitchFamily="66" charset="-128"/>
                <a:ea typeface="HGPGyoshotai" panose="03000600000000000000" pitchFamily="66" charset="-128"/>
              </a:rPr>
              <a:t>My Summer Vacation</a:t>
            </a:r>
          </a:p>
          <a:p>
            <a:endParaRPr lang="en-US" dirty="0">
              <a:latin typeface="HGPGyoshotai" panose="03000600000000000000" pitchFamily="66" charset="-128"/>
              <a:ea typeface="HGPGyoshotai" panose="03000600000000000000" pitchFamily="66" charset="-128"/>
            </a:endParaRPr>
          </a:p>
          <a:p>
            <a:r>
              <a:rPr lang="en-US" b="1" dirty="0">
                <a:latin typeface="HGPGyoshotai" panose="03000600000000000000" pitchFamily="66" charset="-128"/>
                <a:ea typeface="HGPGyoshotai" panose="03000600000000000000" pitchFamily="66" charset="-128"/>
              </a:rPr>
              <a:t>This summer was very good. I </a:t>
            </a:r>
            <a:r>
              <a:rPr lang="en-US" b="1" strike="sngStrike" dirty="0">
                <a:solidFill>
                  <a:srgbClr val="FFFF00"/>
                </a:solidFill>
                <a:latin typeface="HGPGyoshotai" panose="03000600000000000000" pitchFamily="66" charset="-128"/>
                <a:ea typeface="HGPGyoshotai" panose="03000600000000000000" pitchFamily="66" charset="-128"/>
              </a:rPr>
              <a:t>do</a:t>
            </a:r>
            <a:r>
              <a:rPr lang="en-US" b="1" dirty="0">
                <a:solidFill>
                  <a:srgbClr val="FFFF00"/>
                </a:solidFill>
                <a:latin typeface="HGPGyoshotai" panose="03000600000000000000" pitchFamily="66" charset="-128"/>
                <a:ea typeface="HGPGyoshotai" panose="03000600000000000000" pitchFamily="66" charset="-128"/>
              </a:rPr>
              <a:t> </a:t>
            </a:r>
            <a:r>
              <a:rPr lang="en-US" b="1" u="sng" dirty="0">
                <a:solidFill>
                  <a:srgbClr val="FFFF00"/>
                </a:solidFill>
                <a:latin typeface="HGPGyoshotai" panose="03000600000000000000" pitchFamily="66" charset="-128"/>
                <a:ea typeface="HGPGyoshotai" panose="03000600000000000000" pitchFamily="66" charset="-128"/>
              </a:rPr>
              <a:t>did</a:t>
            </a:r>
            <a:r>
              <a:rPr lang="en-US" b="1" dirty="0">
                <a:solidFill>
                  <a:srgbClr val="FFFF00"/>
                </a:solidFill>
                <a:latin typeface="HGPGyoshotai" panose="03000600000000000000" pitchFamily="66" charset="-128"/>
                <a:ea typeface="HGPGyoshotai" panose="03000600000000000000" pitchFamily="66" charset="-128"/>
              </a:rPr>
              <a:t> </a:t>
            </a:r>
            <a:r>
              <a:rPr lang="en-US" b="1" dirty="0">
                <a:latin typeface="HGPGyoshotai" panose="03000600000000000000" pitchFamily="66" charset="-128"/>
                <a:ea typeface="HGPGyoshotai" panose="03000600000000000000" pitchFamily="66" charset="-128"/>
              </a:rPr>
              <a:t>many new things and </a:t>
            </a:r>
            <a:r>
              <a:rPr lang="en-US" b="1" u="sng" dirty="0">
                <a:solidFill>
                  <a:srgbClr val="FFFF00"/>
                </a:solidFill>
                <a:latin typeface="HGPGyoshotai" panose="03000600000000000000" pitchFamily="66" charset="-128"/>
                <a:ea typeface="HGPGyoshotai" panose="03000600000000000000" pitchFamily="66" charset="-128"/>
              </a:rPr>
              <a:t>made</a:t>
            </a:r>
            <a:r>
              <a:rPr lang="en-US" b="1" dirty="0">
                <a:latin typeface="HGPGyoshotai" panose="03000600000000000000" pitchFamily="66" charset="-128"/>
                <a:ea typeface="HGPGyoshotai" panose="03000600000000000000" pitchFamily="66" charset="-128"/>
              </a:rPr>
              <a:t> happy memories. When school </a:t>
            </a:r>
            <a:r>
              <a:rPr lang="en-US" b="1" strike="sngStrike" dirty="0">
                <a:latin typeface="HGPGyoshotai" panose="03000600000000000000" pitchFamily="66" charset="-128"/>
                <a:ea typeface="HGPGyoshotai" panose="03000600000000000000" pitchFamily="66" charset="-128"/>
              </a:rPr>
              <a:t>close</a:t>
            </a:r>
            <a:r>
              <a:rPr lang="en-US" b="1" dirty="0">
                <a:latin typeface="HGPGyoshotai" panose="03000600000000000000" pitchFamily="66" charset="-128"/>
                <a:ea typeface="HGPGyoshotai" panose="03000600000000000000" pitchFamily="66" charset="-128"/>
              </a:rPr>
              <a:t> </a:t>
            </a:r>
            <a:r>
              <a:rPr lang="en-US" b="1" u="sng" dirty="0">
                <a:solidFill>
                  <a:srgbClr val="FFFF00"/>
                </a:solidFill>
                <a:latin typeface="HGPGyoshotai" panose="03000600000000000000" pitchFamily="66" charset="-128"/>
                <a:ea typeface="HGPGyoshotai" panose="03000600000000000000" pitchFamily="66" charset="-128"/>
              </a:rPr>
              <a:t>ended</a:t>
            </a:r>
            <a:r>
              <a:rPr lang="en-US" b="1" dirty="0">
                <a:latin typeface="HGPGyoshotai" panose="03000600000000000000" pitchFamily="66" charset="-128"/>
                <a:ea typeface="HGPGyoshotai" panose="03000600000000000000" pitchFamily="66" charset="-128"/>
              </a:rPr>
              <a:t>, my family </a:t>
            </a:r>
            <a:r>
              <a:rPr lang="en-US" b="1" strike="sngStrike" dirty="0">
                <a:solidFill>
                  <a:srgbClr val="FFFF00"/>
                </a:solidFill>
                <a:latin typeface="HGPGyoshotai" panose="03000600000000000000" pitchFamily="66" charset="-128"/>
                <a:ea typeface="HGPGyoshotai" panose="03000600000000000000" pitchFamily="66" charset="-128"/>
              </a:rPr>
              <a:t>go to</a:t>
            </a:r>
            <a:r>
              <a:rPr lang="en-US" b="1" dirty="0">
                <a:latin typeface="HGPGyoshotai" panose="03000600000000000000" pitchFamily="66" charset="-128"/>
                <a:ea typeface="HGPGyoshotai" panose="03000600000000000000" pitchFamily="66" charset="-128"/>
              </a:rPr>
              <a:t> </a:t>
            </a:r>
            <a:r>
              <a:rPr lang="en-US" b="1" u="sng" dirty="0">
                <a:solidFill>
                  <a:srgbClr val="FFFF00"/>
                </a:solidFill>
                <a:latin typeface="HGPGyoshotai" panose="03000600000000000000" pitchFamily="66" charset="-128"/>
                <a:ea typeface="HGPGyoshotai" panose="03000600000000000000" pitchFamily="66" charset="-128"/>
              </a:rPr>
              <a:t>went on</a:t>
            </a:r>
            <a:r>
              <a:rPr lang="en-US" b="1" dirty="0">
                <a:solidFill>
                  <a:srgbClr val="FFFF00"/>
                </a:solidFill>
                <a:latin typeface="HGPGyoshotai" panose="03000600000000000000" pitchFamily="66" charset="-128"/>
                <a:ea typeface="HGPGyoshotai" panose="03000600000000000000" pitchFamily="66" charset="-128"/>
              </a:rPr>
              <a:t> </a:t>
            </a:r>
            <a:r>
              <a:rPr lang="en-US" b="1" dirty="0">
                <a:latin typeface="HGPGyoshotai" panose="03000600000000000000" pitchFamily="66" charset="-128"/>
                <a:ea typeface="HGPGyoshotai" panose="03000600000000000000" pitchFamily="66" charset="-128"/>
              </a:rPr>
              <a:t>a road trip. We visit</a:t>
            </a:r>
            <a:r>
              <a:rPr lang="en-US" b="1" u="sng" dirty="0">
                <a:solidFill>
                  <a:srgbClr val="FFFF00"/>
                </a:solidFill>
                <a:latin typeface="HGPGyoshotai" panose="03000600000000000000" pitchFamily="66" charset="-128"/>
                <a:ea typeface="HGPGyoshotai" panose="03000600000000000000" pitchFamily="66" charset="-128"/>
              </a:rPr>
              <a:t>ed</a:t>
            </a:r>
            <a:r>
              <a:rPr lang="en-US" b="1" dirty="0">
                <a:latin typeface="HGPGyoshotai" panose="03000600000000000000" pitchFamily="66" charset="-128"/>
                <a:ea typeface="HGPGyoshotai" panose="03000600000000000000" pitchFamily="66" charset="-128"/>
              </a:rPr>
              <a:t> different towns, walk</a:t>
            </a:r>
            <a:r>
              <a:rPr lang="en-US" b="1" u="sng" dirty="0">
                <a:solidFill>
                  <a:srgbClr val="FFFF00"/>
                </a:solidFill>
                <a:latin typeface="HGPGyoshotai" panose="03000600000000000000" pitchFamily="66" charset="-128"/>
                <a:ea typeface="HGPGyoshotai" panose="03000600000000000000" pitchFamily="66" charset="-128"/>
              </a:rPr>
              <a:t>ed</a:t>
            </a:r>
            <a:r>
              <a:rPr lang="en-US" b="1" dirty="0">
                <a:latin typeface="HGPGyoshotai" panose="03000600000000000000" pitchFamily="66" charset="-128"/>
                <a:ea typeface="HGPGyoshotai" panose="03000600000000000000" pitchFamily="66" charset="-128"/>
              </a:rPr>
              <a:t> in forests, and look</a:t>
            </a:r>
            <a:r>
              <a:rPr lang="en-US" b="1" u="sng" dirty="0">
                <a:solidFill>
                  <a:srgbClr val="FFFF00"/>
                </a:solidFill>
                <a:latin typeface="HGPGyoshotai" panose="03000600000000000000" pitchFamily="66" charset="-128"/>
                <a:ea typeface="HGPGyoshotai" panose="03000600000000000000" pitchFamily="66" charset="-128"/>
              </a:rPr>
              <a:t>ed</a:t>
            </a:r>
            <a:r>
              <a:rPr lang="en-US" b="1" dirty="0">
                <a:latin typeface="HGPGyoshotai" panose="03000600000000000000" pitchFamily="66" charset="-128"/>
                <a:ea typeface="HGPGyoshotai" panose="03000600000000000000" pitchFamily="66" charset="-128"/>
              </a:rPr>
              <a:t> at museums. I </a:t>
            </a:r>
            <a:r>
              <a:rPr lang="en-US" b="1" strike="sngStrike" dirty="0">
                <a:solidFill>
                  <a:srgbClr val="FFFF00"/>
                </a:solidFill>
                <a:latin typeface="HGPGyoshotai" panose="03000600000000000000" pitchFamily="66" charset="-128"/>
                <a:ea typeface="HGPGyoshotai" panose="03000600000000000000" pitchFamily="66" charset="-128"/>
              </a:rPr>
              <a:t>find</a:t>
            </a:r>
            <a:r>
              <a:rPr lang="en-US" b="1" dirty="0">
                <a:latin typeface="HGPGyoshotai" panose="03000600000000000000" pitchFamily="66" charset="-128"/>
                <a:ea typeface="HGPGyoshotai" panose="03000600000000000000" pitchFamily="66" charset="-128"/>
              </a:rPr>
              <a:t> </a:t>
            </a:r>
            <a:r>
              <a:rPr lang="en-US" b="1" u="sng" dirty="0">
                <a:solidFill>
                  <a:srgbClr val="FFFF00"/>
                </a:solidFill>
                <a:latin typeface="HGPGyoshotai" panose="03000600000000000000" pitchFamily="66" charset="-128"/>
                <a:ea typeface="HGPGyoshotai" panose="03000600000000000000" pitchFamily="66" charset="-128"/>
              </a:rPr>
              <a:t>found</a:t>
            </a:r>
            <a:r>
              <a:rPr lang="en-US" b="1" dirty="0">
                <a:latin typeface="HGPGyoshotai" panose="03000600000000000000" pitchFamily="66" charset="-128"/>
                <a:ea typeface="HGPGyoshotai" panose="03000600000000000000" pitchFamily="66" charset="-128"/>
              </a:rPr>
              <a:t> a secret beach. </a:t>
            </a:r>
            <a:r>
              <a:rPr lang="en-US" b="1" strike="sngStrike" dirty="0">
                <a:solidFill>
                  <a:srgbClr val="FFFF00"/>
                </a:solidFill>
                <a:latin typeface="HGPGyoshotai" panose="03000600000000000000" pitchFamily="66" charset="-128"/>
                <a:ea typeface="HGPGyoshotai" panose="03000600000000000000" pitchFamily="66" charset="-128"/>
              </a:rPr>
              <a:t>There</a:t>
            </a:r>
            <a:r>
              <a:rPr lang="en-US" b="1" dirty="0">
                <a:latin typeface="HGPGyoshotai" panose="03000600000000000000" pitchFamily="66" charset="-128"/>
                <a:ea typeface="HGPGyoshotai" panose="03000600000000000000" pitchFamily="66" charset="-128"/>
              </a:rPr>
              <a:t> I </a:t>
            </a:r>
            <a:r>
              <a:rPr lang="en-US" b="1" strike="sngStrike" dirty="0">
                <a:latin typeface="HGPGyoshotai" panose="03000600000000000000" pitchFamily="66" charset="-128"/>
                <a:ea typeface="HGPGyoshotai" panose="03000600000000000000" pitchFamily="66" charset="-128"/>
              </a:rPr>
              <a:t>try</a:t>
            </a:r>
            <a:r>
              <a:rPr lang="en-US" b="1" dirty="0">
                <a:latin typeface="HGPGyoshotai" panose="03000600000000000000" pitchFamily="66" charset="-128"/>
                <a:ea typeface="HGPGyoshotai" panose="03000600000000000000" pitchFamily="66" charset="-128"/>
              </a:rPr>
              <a:t> </a:t>
            </a:r>
            <a:r>
              <a:rPr lang="en-US" b="1" u="sng" dirty="0">
                <a:solidFill>
                  <a:srgbClr val="FFFF00"/>
                </a:solidFill>
                <a:latin typeface="HGPGyoshotai" panose="03000600000000000000" pitchFamily="66" charset="-128"/>
                <a:ea typeface="HGPGyoshotai" panose="03000600000000000000" pitchFamily="66" charset="-128"/>
              </a:rPr>
              <a:t>tried</a:t>
            </a:r>
            <a:r>
              <a:rPr lang="en-US" b="1" dirty="0">
                <a:latin typeface="HGPGyoshotai" panose="03000600000000000000" pitchFamily="66" charset="-128"/>
                <a:ea typeface="HGPGyoshotai" panose="03000600000000000000" pitchFamily="66" charset="-128"/>
              </a:rPr>
              <a:t> to surf </a:t>
            </a:r>
            <a:r>
              <a:rPr lang="en-US" b="1" u="sng" dirty="0">
                <a:solidFill>
                  <a:srgbClr val="FFFF00"/>
                </a:solidFill>
                <a:latin typeface="HGPGyoshotai" panose="03000600000000000000" pitchFamily="66" charset="-128"/>
                <a:ea typeface="HGPGyoshotai" panose="03000600000000000000" pitchFamily="66" charset="-128"/>
              </a:rPr>
              <a:t>there</a:t>
            </a:r>
            <a:r>
              <a:rPr lang="en-US" b="1" dirty="0">
                <a:latin typeface="HGPGyoshotai" panose="03000600000000000000" pitchFamily="66" charset="-128"/>
                <a:ea typeface="HGPGyoshotai" panose="03000600000000000000" pitchFamily="66" charset="-128"/>
              </a:rPr>
              <a:t>. It </a:t>
            </a:r>
            <a:r>
              <a:rPr lang="en-US" b="1" strike="sngStrike" dirty="0">
                <a:solidFill>
                  <a:srgbClr val="FFFF00"/>
                </a:solidFill>
                <a:latin typeface="HGPGyoshotai" panose="03000600000000000000" pitchFamily="66" charset="-128"/>
                <a:ea typeface="HGPGyoshotai" panose="03000600000000000000" pitchFamily="66" charset="-128"/>
              </a:rPr>
              <a:t>is </a:t>
            </a:r>
            <a:r>
              <a:rPr lang="en-US" b="1" u="sng" dirty="0">
                <a:solidFill>
                  <a:srgbClr val="FFFF00"/>
                </a:solidFill>
                <a:latin typeface="HGPGyoshotai" panose="03000600000000000000" pitchFamily="66" charset="-128"/>
                <a:ea typeface="HGPGyoshotai" panose="03000600000000000000" pitchFamily="66" charset="-128"/>
              </a:rPr>
              <a:t>was</a:t>
            </a:r>
            <a:r>
              <a:rPr lang="en-US" b="1" dirty="0">
                <a:latin typeface="HGPGyoshotai" panose="03000600000000000000" pitchFamily="66" charset="-128"/>
                <a:ea typeface="HGPGyoshotai" panose="03000600000000000000" pitchFamily="66" charset="-128"/>
              </a:rPr>
              <a:t> hard but exciting too.</a:t>
            </a:r>
          </a:p>
          <a:p>
            <a:endParaRPr lang="en-US" b="1" dirty="0">
              <a:latin typeface="HGPGyoshotai" panose="03000600000000000000" pitchFamily="66" charset="-128"/>
              <a:ea typeface="HGPGyoshotai" panose="03000600000000000000" pitchFamily="66" charset="-128"/>
            </a:endParaRPr>
          </a:p>
          <a:p>
            <a:r>
              <a:rPr lang="en-US" b="1" dirty="0">
                <a:latin typeface="HGPGyoshotai" panose="03000600000000000000" pitchFamily="66" charset="-128"/>
                <a:ea typeface="HGPGyoshotai" panose="03000600000000000000" pitchFamily="66" charset="-128"/>
              </a:rPr>
              <a:t>We also work</a:t>
            </a:r>
            <a:r>
              <a:rPr lang="en-US" b="1" u="sng" dirty="0">
                <a:solidFill>
                  <a:srgbClr val="FFFF00"/>
                </a:solidFill>
                <a:latin typeface="HGPGyoshotai" panose="03000600000000000000" pitchFamily="66" charset="-128"/>
                <a:ea typeface="HGPGyoshotai" panose="03000600000000000000" pitchFamily="66" charset="-128"/>
              </a:rPr>
              <a:t>ed</a:t>
            </a:r>
            <a:r>
              <a:rPr lang="en-US" b="1" dirty="0">
                <a:latin typeface="HGPGyoshotai" panose="03000600000000000000" pitchFamily="66" charset="-128"/>
                <a:ea typeface="HGPGyoshotai" panose="03000600000000000000" pitchFamily="66" charset="-128"/>
              </a:rPr>
              <a:t> in </a:t>
            </a:r>
            <a:r>
              <a:rPr lang="en-US" b="1" u="sng" dirty="0">
                <a:solidFill>
                  <a:srgbClr val="FFFF00"/>
                </a:solidFill>
                <a:latin typeface="HGPGyoshotai" panose="03000600000000000000" pitchFamily="66" charset="-128"/>
                <a:ea typeface="HGPGyoshotai" panose="03000600000000000000" pitchFamily="66" charset="-128"/>
              </a:rPr>
              <a:t>a</a:t>
            </a:r>
            <a:r>
              <a:rPr lang="en-US" b="1" dirty="0">
                <a:latin typeface="HGPGyoshotai" panose="03000600000000000000" pitchFamily="66" charset="-128"/>
                <a:ea typeface="HGPGyoshotai" panose="03000600000000000000" pitchFamily="66" charset="-128"/>
              </a:rPr>
              <a:t> community garden two days every week. It </a:t>
            </a:r>
            <a:r>
              <a:rPr lang="en-US" b="1" u="sng" dirty="0">
                <a:solidFill>
                  <a:srgbClr val="FFFF00"/>
                </a:solidFill>
                <a:latin typeface="HGPGyoshotai" panose="03000600000000000000" pitchFamily="66" charset="-128"/>
                <a:ea typeface="HGPGyoshotai" panose="03000600000000000000" pitchFamily="66" charset="-128"/>
              </a:rPr>
              <a:t>was</a:t>
            </a:r>
            <a:r>
              <a:rPr lang="en-US" b="1" dirty="0">
                <a:latin typeface="HGPGyoshotai" panose="03000600000000000000" pitchFamily="66" charset="-128"/>
                <a:ea typeface="HGPGyoshotai" panose="03000600000000000000" pitchFamily="66" charset="-128"/>
              </a:rPr>
              <a:t> good to work with plants and meet people from my place. I learn</a:t>
            </a:r>
            <a:r>
              <a:rPr lang="en-US" b="1" u="sng" dirty="0">
                <a:solidFill>
                  <a:srgbClr val="FFFF00"/>
                </a:solidFill>
                <a:latin typeface="HGPGyoshotai" panose="03000600000000000000" pitchFamily="66" charset="-128"/>
                <a:ea typeface="HGPGyoshotai" panose="03000600000000000000" pitchFamily="66" charset="-128"/>
              </a:rPr>
              <a:t>ed</a:t>
            </a:r>
            <a:r>
              <a:rPr lang="en-US" b="1" dirty="0">
                <a:latin typeface="HGPGyoshotai" panose="03000600000000000000" pitchFamily="66" charset="-128"/>
                <a:ea typeface="HGPGyoshotai" panose="03000600000000000000" pitchFamily="66" charset="-128"/>
              </a:rPr>
              <a:t> how to care for nature and help </a:t>
            </a:r>
            <a:r>
              <a:rPr lang="en-US" b="1" u="sng" dirty="0">
                <a:solidFill>
                  <a:srgbClr val="FFFF00"/>
                </a:solidFill>
                <a:latin typeface="HGPGyoshotai" panose="03000600000000000000" pitchFamily="66" charset="-128"/>
                <a:ea typeface="HGPGyoshotai" panose="03000600000000000000" pitchFamily="66" charset="-128"/>
              </a:rPr>
              <a:t>in the</a:t>
            </a:r>
            <a:r>
              <a:rPr lang="en-US" b="1" dirty="0">
                <a:latin typeface="HGPGyoshotai" panose="03000600000000000000" pitchFamily="66" charset="-128"/>
                <a:ea typeface="HGPGyoshotai" panose="03000600000000000000" pitchFamily="66" charset="-128"/>
              </a:rPr>
              <a:t> community.</a:t>
            </a:r>
          </a:p>
          <a:p>
            <a:endParaRPr lang="en-US" b="1" dirty="0">
              <a:latin typeface="HGPGyoshotai" panose="03000600000000000000" pitchFamily="66" charset="-128"/>
              <a:ea typeface="HGPGyoshotai" panose="03000600000000000000" pitchFamily="66" charset="-128"/>
            </a:endParaRPr>
          </a:p>
          <a:p>
            <a:r>
              <a:rPr lang="en-US" b="1" dirty="0">
                <a:latin typeface="HGPGyoshotai" panose="03000600000000000000" pitchFamily="66" charset="-128"/>
                <a:ea typeface="HGPGyoshotai" panose="03000600000000000000" pitchFamily="66" charset="-128"/>
              </a:rPr>
              <a:t>Some days, I read many books. It </a:t>
            </a:r>
            <a:r>
              <a:rPr lang="en-US" b="1" u="sng" dirty="0">
                <a:solidFill>
                  <a:srgbClr val="FFFF00"/>
                </a:solidFill>
                <a:latin typeface="HGPGyoshotai" panose="03000600000000000000" pitchFamily="66" charset="-128"/>
                <a:ea typeface="HGPGyoshotai" panose="03000600000000000000" pitchFamily="66" charset="-128"/>
              </a:rPr>
              <a:t>was</a:t>
            </a:r>
            <a:r>
              <a:rPr lang="en-US" b="1" dirty="0">
                <a:latin typeface="HGPGyoshotai" panose="03000600000000000000" pitchFamily="66" charset="-128"/>
                <a:ea typeface="HGPGyoshotai" panose="03000600000000000000" pitchFamily="66" charset="-128"/>
              </a:rPr>
              <a:t> quiet and nice. I like</a:t>
            </a:r>
            <a:r>
              <a:rPr lang="en-US" b="1" u="sng" dirty="0">
                <a:solidFill>
                  <a:srgbClr val="FFFF00"/>
                </a:solidFill>
                <a:latin typeface="HGPGyoshotai" panose="03000600000000000000" pitchFamily="66" charset="-128"/>
                <a:ea typeface="HGPGyoshotai" panose="03000600000000000000" pitchFamily="66" charset="-128"/>
              </a:rPr>
              <a:t>d</a:t>
            </a:r>
            <a:r>
              <a:rPr lang="en-US" b="1" dirty="0">
                <a:latin typeface="HGPGyoshotai" panose="03000600000000000000" pitchFamily="66" charset="-128"/>
                <a:ea typeface="HGPGyoshotai" panose="03000600000000000000" pitchFamily="66" charset="-128"/>
              </a:rPr>
              <a:t> sitting under a tree in our backyard </a:t>
            </a:r>
            <a:r>
              <a:rPr lang="en-US" b="1" strike="sngStrike" dirty="0">
                <a:solidFill>
                  <a:srgbClr val="FFFF00"/>
                </a:solidFill>
                <a:latin typeface="HGPGyoshotai" panose="03000600000000000000" pitchFamily="66" charset="-128"/>
                <a:ea typeface="HGPGyoshotai" panose="03000600000000000000" pitchFamily="66" charset="-128"/>
              </a:rPr>
              <a:t>and </a:t>
            </a:r>
            <a:r>
              <a:rPr lang="en-US" b="1" u="sng" dirty="0">
                <a:solidFill>
                  <a:srgbClr val="FFFF00"/>
                </a:solidFill>
                <a:latin typeface="HGPGyoshotai" panose="03000600000000000000" pitchFamily="66" charset="-128"/>
                <a:ea typeface="HGPGyoshotai" panose="03000600000000000000" pitchFamily="66" charset="-128"/>
              </a:rPr>
              <a:t>to</a:t>
            </a:r>
            <a:r>
              <a:rPr lang="en-US" b="1" dirty="0">
                <a:latin typeface="HGPGyoshotai" panose="03000600000000000000" pitchFamily="66" charset="-128"/>
                <a:ea typeface="HGPGyoshotai" panose="03000600000000000000" pitchFamily="66" charset="-128"/>
              </a:rPr>
              <a:t> read. At </a:t>
            </a:r>
            <a:r>
              <a:rPr lang="en-US" b="1" u="sng" dirty="0">
                <a:solidFill>
                  <a:srgbClr val="FFFF00"/>
                </a:solidFill>
                <a:latin typeface="HGPGyoshotai" panose="03000600000000000000" pitchFamily="66" charset="-128"/>
                <a:ea typeface="HGPGyoshotai" panose="03000600000000000000" pitchFamily="66" charset="-128"/>
              </a:rPr>
              <a:t>the</a:t>
            </a:r>
            <a:r>
              <a:rPr lang="en-US" b="1" dirty="0">
                <a:latin typeface="HGPGyoshotai" panose="03000600000000000000" pitchFamily="66" charset="-128"/>
                <a:ea typeface="HGPGyoshotai" panose="03000600000000000000" pitchFamily="66" charset="-128"/>
              </a:rPr>
              <a:t> end of summer, we </a:t>
            </a:r>
            <a:r>
              <a:rPr lang="en-US" b="1" strike="sngStrike" dirty="0">
                <a:solidFill>
                  <a:srgbClr val="FFFF00"/>
                </a:solidFill>
                <a:latin typeface="HGPGyoshotai" panose="03000600000000000000" pitchFamily="66" charset="-128"/>
                <a:ea typeface="HGPGyoshotai" panose="03000600000000000000" pitchFamily="66" charset="-128"/>
              </a:rPr>
              <a:t>have</a:t>
            </a:r>
            <a:r>
              <a:rPr lang="en-US" b="1" dirty="0">
                <a:latin typeface="HGPGyoshotai" panose="03000600000000000000" pitchFamily="66" charset="-128"/>
                <a:ea typeface="HGPGyoshotai" panose="03000600000000000000" pitchFamily="66" charset="-128"/>
              </a:rPr>
              <a:t> </a:t>
            </a:r>
            <a:r>
              <a:rPr lang="en-US" b="1" u="sng" dirty="0">
                <a:solidFill>
                  <a:srgbClr val="FFFF00"/>
                </a:solidFill>
                <a:latin typeface="HGPGyoshotai" panose="03000600000000000000" pitchFamily="66" charset="-128"/>
                <a:ea typeface="HGPGyoshotai" panose="03000600000000000000" pitchFamily="66" charset="-128"/>
              </a:rPr>
              <a:t>had a</a:t>
            </a:r>
            <a:r>
              <a:rPr lang="en-US" b="1" dirty="0">
                <a:latin typeface="HGPGyoshotai" panose="03000600000000000000" pitchFamily="66" charset="-128"/>
                <a:ea typeface="HGPGyoshotai" panose="03000600000000000000" pitchFamily="66" charset="-128"/>
              </a:rPr>
              <a:t> big barbecue with family and friends. It </a:t>
            </a:r>
            <a:r>
              <a:rPr lang="en-US" b="1" u="sng" dirty="0">
                <a:solidFill>
                  <a:srgbClr val="FFFF00"/>
                </a:solidFill>
                <a:latin typeface="HGPGyoshotai" panose="03000600000000000000" pitchFamily="66" charset="-128"/>
                <a:ea typeface="HGPGyoshotai" panose="03000600000000000000" pitchFamily="66" charset="-128"/>
              </a:rPr>
              <a:t>was</a:t>
            </a:r>
            <a:r>
              <a:rPr lang="en-US" b="1" dirty="0">
                <a:latin typeface="HGPGyoshotai" panose="03000600000000000000" pitchFamily="66" charset="-128"/>
                <a:ea typeface="HGPGyoshotai" panose="03000600000000000000" pitchFamily="66" charset="-128"/>
              </a:rPr>
              <a:t> fun.</a:t>
            </a:r>
          </a:p>
          <a:p>
            <a:endParaRPr lang="en-US" b="1" dirty="0">
              <a:latin typeface="HGPGyoshotai" panose="03000600000000000000" pitchFamily="66" charset="-128"/>
              <a:ea typeface="HGPGyoshotai" panose="03000600000000000000" pitchFamily="66" charset="-128"/>
            </a:endParaRPr>
          </a:p>
          <a:p>
            <a:r>
              <a:rPr lang="en-US" b="1" dirty="0">
                <a:latin typeface="HGPGyoshotai" panose="03000600000000000000" pitchFamily="66" charset="-128"/>
                <a:ea typeface="HGPGyoshotai" panose="03000600000000000000" pitchFamily="66" charset="-128"/>
              </a:rPr>
              <a:t>This summer </a:t>
            </a:r>
            <a:r>
              <a:rPr lang="en-US" b="1" u="sng" dirty="0">
                <a:solidFill>
                  <a:srgbClr val="FFFF00"/>
                </a:solidFill>
                <a:latin typeface="HGPGyoshotai" panose="03000600000000000000" pitchFamily="66" charset="-128"/>
                <a:ea typeface="HGPGyoshotai" panose="03000600000000000000" pitchFamily="66" charset="-128"/>
              </a:rPr>
              <a:t>was</a:t>
            </a:r>
            <a:r>
              <a:rPr lang="en-US" b="1" dirty="0">
                <a:latin typeface="HGPGyoshotai" panose="03000600000000000000" pitchFamily="66" charset="-128"/>
                <a:ea typeface="HGPGyoshotai" panose="03000600000000000000" pitchFamily="66" charset="-128"/>
              </a:rPr>
              <a:t> not just a break from school. I </a:t>
            </a:r>
            <a:r>
              <a:rPr lang="en-US" b="1" strike="sngStrike" dirty="0">
                <a:solidFill>
                  <a:srgbClr val="FFFF00"/>
                </a:solidFill>
                <a:latin typeface="HGPGyoshotai" panose="03000600000000000000" pitchFamily="66" charset="-128"/>
                <a:ea typeface="HGPGyoshotai" panose="03000600000000000000" pitchFamily="66" charset="-128"/>
              </a:rPr>
              <a:t>grow</a:t>
            </a:r>
            <a:r>
              <a:rPr lang="en-US" b="1" dirty="0">
                <a:latin typeface="HGPGyoshotai" panose="03000600000000000000" pitchFamily="66" charset="-128"/>
                <a:ea typeface="HGPGyoshotai" panose="03000600000000000000" pitchFamily="66" charset="-128"/>
              </a:rPr>
              <a:t> </a:t>
            </a:r>
            <a:r>
              <a:rPr lang="en-US" b="1" u="sng" dirty="0">
                <a:solidFill>
                  <a:srgbClr val="FFFF00"/>
                </a:solidFill>
                <a:latin typeface="HGPGyoshotai" panose="03000600000000000000" pitchFamily="66" charset="-128"/>
                <a:ea typeface="HGPGyoshotai" panose="03000600000000000000" pitchFamily="66" charset="-128"/>
              </a:rPr>
              <a:t>grew</a:t>
            </a:r>
            <a:r>
              <a:rPr lang="en-US" b="1" dirty="0">
                <a:latin typeface="HGPGyoshotai" panose="03000600000000000000" pitchFamily="66" charset="-128"/>
                <a:ea typeface="HGPGyoshotai" panose="03000600000000000000" pitchFamily="66" charset="-128"/>
              </a:rPr>
              <a:t> up and </a:t>
            </a:r>
            <a:r>
              <a:rPr lang="en-US" b="1" strike="sngStrike" dirty="0">
                <a:solidFill>
                  <a:srgbClr val="FFFF00"/>
                </a:solidFill>
                <a:latin typeface="HGPGyoshotai" panose="03000600000000000000" pitchFamily="66" charset="-128"/>
                <a:ea typeface="HGPGyoshotai" panose="03000600000000000000" pitchFamily="66" charset="-128"/>
              </a:rPr>
              <a:t>make</a:t>
            </a:r>
            <a:r>
              <a:rPr lang="en-US" b="1" dirty="0">
                <a:latin typeface="HGPGyoshotai" panose="03000600000000000000" pitchFamily="66" charset="-128"/>
                <a:ea typeface="HGPGyoshotai" panose="03000600000000000000" pitchFamily="66" charset="-128"/>
              </a:rPr>
              <a:t> </a:t>
            </a:r>
            <a:r>
              <a:rPr lang="en-US" b="1" u="sng" dirty="0">
                <a:solidFill>
                  <a:srgbClr val="FFFF00"/>
                </a:solidFill>
                <a:latin typeface="HGPGyoshotai" panose="03000600000000000000" pitchFamily="66" charset="-128"/>
                <a:ea typeface="HGPGyoshotai" panose="03000600000000000000" pitchFamily="66" charset="-128"/>
              </a:rPr>
              <a:t>made</a:t>
            </a:r>
            <a:r>
              <a:rPr lang="en-US" b="1" dirty="0">
                <a:latin typeface="HGPGyoshotai" panose="03000600000000000000" pitchFamily="66" charset="-128"/>
                <a:ea typeface="HGPGyoshotai" panose="03000600000000000000" pitchFamily="66" charset="-128"/>
              </a:rPr>
              <a:t> good memories with family and friends. I </a:t>
            </a:r>
            <a:r>
              <a:rPr lang="en-US" b="1" strike="sngStrike" dirty="0">
                <a:solidFill>
                  <a:srgbClr val="FFFF00"/>
                </a:solidFill>
                <a:latin typeface="HGPGyoshotai" panose="03000600000000000000" pitchFamily="66" charset="-128"/>
                <a:ea typeface="HGPGyoshotai" panose="03000600000000000000" pitchFamily="66" charset="-128"/>
              </a:rPr>
              <a:t>learn</a:t>
            </a:r>
            <a:r>
              <a:rPr lang="en-US" b="1" dirty="0">
                <a:latin typeface="HGPGyoshotai" panose="03000600000000000000" pitchFamily="66" charset="-128"/>
                <a:ea typeface="HGPGyoshotai" panose="03000600000000000000" pitchFamily="66" charset="-128"/>
              </a:rPr>
              <a:t> </a:t>
            </a:r>
            <a:r>
              <a:rPr lang="en-US" b="1" u="sng" dirty="0">
                <a:solidFill>
                  <a:srgbClr val="FFFF00"/>
                </a:solidFill>
                <a:latin typeface="HGPGyoshotai" panose="03000600000000000000" pitchFamily="66" charset="-128"/>
                <a:ea typeface="HGPGyoshotai" panose="03000600000000000000" pitchFamily="66" charset="-128"/>
              </a:rPr>
              <a:t>found</a:t>
            </a:r>
            <a:r>
              <a:rPr lang="en-US" b="1" dirty="0">
                <a:latin typeface="HGPGyoshotai" panose="03000600000000000000" pitchFamily="66" charset="-128"/>
                <a:ea typeface="HGPGyoshotai" panose="03000600000000000000" pitchFamily="66" charset="-128"/>
              </a:rPr>
              <a:t> it fun to try new things and meet people. Now, I </a:t>
            </a:r>
            <a:r>
              <a:rPr lang="en-US" b="1" u="sng" dirty="0">
                <a:solidFill>
                  <a:srgbClr val="FFFF00"/>
                </a:solidFill>
                <a:latin typeface="HGPGyoshotai" panose="03000600000000000000" pitchFamily="66" charset="-128"/>
                <a:ea typeface="HGPGyoshotai" panose="03000600000000000000" pitchFamily="66" charset="-128"/>
              </a:rPr>
              <a:t>am</a:t>
            </a:r>
            <a:r>
              <a:rPr lang="en-US" b="1" dirty="0">
                <a:latin typeface="HGPGyoshotai" panose="03000600000000000000" pitchFamily="66" charset="-128"/>
                <a:ea typeface="HGPGyoshotai" panose="03000600000000000000" pitchFamily="66" charset="-128"/>
              </a:rPr>
              <a:t> ready for school again. I </a:t>
            </a:r>
            <a:r>
              <a:rPr lang="en-US" b="1" u="sng" dirty="0">
                <a:solidFill>
                  <a:srgbClr val="FFFF00"/>
                </a:solidFill>
                <a:latin typeface="HGPGyoshotai" panose="03000600000000000000" pitchFamily="66" charset="-128"/>
                <a:ea typeface="HGPGyoshotai" panose="03000600000000000000" pitchFamily="66" charset="-128"/>
              </a:rPr>
              <a:t>am</a:t>
            </a:r>
            <a:r>
              <a:rPr lang="en-US" b="1" dirty="0">
                <a:latin typeface="HGPGyoshotai" panose="03000600000000000000" pitchFamily="66" charset="-128"/>
                <a:ea typeface="HGPGyoshotai" panose="03000600000000000000" pitchFamily="66" charset="-128"/>
              </a:rPr>
              <a:t> thankful for the summer I had.</a:t>
            </a:r>
          </a:p>
          <a:p>
            <a:endParaRPr lang="en-US" dirty="0"/>
          </a:p>
        </p:txBody>
      </p:sp>
      <p:sp>
        <p:nvSpPr>
          <p:cNvPr id="5" name="TextBox 4">
            <a:extLst>
              <a:ext uri="{FF2B5EF4-FFF2-40B4-BE49-F238E27FC236}">
                <a16:creationId xmlns:a16="http://schemas.microsoft.com/office/drawing/2014/main" id="{9B0D3B42-3884-E7A0-D02D-2D0A0A8B02C0}"/>
              </a:ext>
            </a:extLst>
          </p:cNvPr>
          <p:cNvSpPr txBox="1"/>
          <p:nvPr/>
        </p:nvSpPr>
        <p:spPr>
          <a:xfrm rot="974493">
            <a:off x="5112612" y="543896"/>
            <a:ext cx="1502655" cy="923330"/>
          </a:xfrm>
          <a:prstGeom prst="rect">
            <a:avLst/>
          </a:prstGeom>
          <a:noFill/>
        </p:spPr>
        <p:txBody>
          <a:bodyPr wrap="square" rtlCol="0">
            <a:spAutoFit/>
          </a:bodyPr>
          <a:lstStyle/>
          <a:p>
            <a:r>
              <a:rPr lang="en-US" sz="5400" u="sng" dirty="0">
                <a:solidFill>
                  <a:srgbClr val="FF0000"/>
                </a:solidFill>
                <a:latin typeface="Lucida Handwriting" panose="03010101010101010101" pitchFamily="66" charset="0"/>
              </a:rPr>
              <a:t> C_</a:t>
            </a:r>
          </a:p>
        </p:txBody>
      </p:sp>
    </p:spTree>
    <p:extLst>
      <p:ext uri="{BB962C8B-B14F-4D97-AF65-F5344CB8AC3E}">
        <p14:creationId xmlns:p14="http://schemas.microsoft.com/office/powerpoint/2010/main" val="1213324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652957" y="618518"/>
            <a:ext cx="4243208" cy="1478570"/>
          </a:xfrm>
        </p:spPr>
        <p:txBody>
          <a:bodyPr>
            <a:normAutofit/>
          </a:bodyPr>
          <a:lstStyle/>
          <a:p>
            <a:r>
              <a:rPr lang="en-US" sz="3200" b="1" cap="none" dirty="0"/>
              <a:t>“Assignment #1”</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1801813"/>
            <a:ext cx="4243208" cy="4733458"/>
          </a:xfrm>
        </p:spPr>
        <p:txBody>
          <a:bodyPr>
            <a:noAutofit/>
          </a:bodyPr>
          <a:lstStyle/>
          <a:p>
            <a:pPr>
              <a:spcBef>
                <a:spcPts val="0"/>
              </a:spcBef>
            </a:pPr>
            <a:r>
              <a:rPr lang="en-US" sz="2200" b="1" i="0" u="none" strike="noStrike" baseline="0" dirty="0"/>
              <a:t>Locutionary act</a:t>
            </a:r>
            <a:r>
              <a:rPr lang="en-US" sz="2200" b="0" i="0" u="none" strike="noStrike" baseline="0" dirty="0"/>
              <a:t>: “Write a short essay…”</a:t>
            </a:r>
          </a:p>
          <a:p>
            <a:pPr>
              <a:spcBef>
                <a:spcPts val="0"/>
              </a:spcBef>
            </a:pPr>
            <a:r>
              <a:rPr lang="en-US" sz="2200" b="1" i="0" u="none" strike="noStrike" baseline="0" dirty="0"/>
              <a:t>Illocutionary act</a:t>
            </a:r>
            <a:r>
              <a:rPr lang="en-US" sz="2200" b="0" i="0" u="none" strike="noStrike" baseline="0" dirty="0"/>
              <a:t>: (1) Teaching and (2) Testing</a:t>
            </a:r>
          </a:p>
          <a:p>
            <a:pPr>
              <a:spcBef>
                <a:spcPts val="0"/>
              </a:spcBef>
            </a:pPr>
            <a:r>
              <a:rPr lang="en-US" sz="2200" b="1" i="0" u="none" strike="noStrike" baseline="0" dirty="0"/>
              <a:t>Perlocutionary act</a:t>
            </a:r>
            <a:r>
              <a:rPr lang="en-US" sz="2200" b="0" i="0" u="none" strike="noStrike" baseline="0" dirty="0"/>
              <a:t>: “My Summer Vacation”</a:t>
            </a:r>
          </a:p>
          <a:p>
            <a:pPr>
              <a:spcBef>
                <a:spcPts val="0"/>
              </a:spcBef>
            </a:pPr>
            <a:endParaRPr lang="en-US" sz="2200" b="0" i="0" u="none" strike="noStrike" baseline="0" dirty="0"/>
          </a:p>
          <a:p>
            <a:pPr>
              <a:spcBef>
                <a:spcPts val="0"/>
              </a:spcBef>
            </a:pPr>
            <a:r>
              <a:rPr lang="en-US" sz="2200" b="1" i="0" u="none" strike="noStrike" baseline="0" dirty="0"/>
              <a:t>Illocutionary intent</a:t>
            </a:r>
            <a:r>
              <a:rPr lang="en-US" sz="2200" b="0" i="0" u="none" strike="noStrike" baseline="0" dirty="0"/>
              <a:t>: (1) Helping students learn (2) Sorting students based on abilities</a:t>
            </a:r>
          </a:p>
          <a:p>
            <a:pPr>
              <a:spcBef>
                <a:spcPts val="0"/>
              </a:spcBef>
            </a:pPr>
            <a:r>
              <a:rPr lang="en-US" sz="2200" b="1" i="0" u="none" strike="noStrike" baseline="0" dirty="0"/>
              <a:t>Illocutionary uptake</a:t>
            </a:r>
            <a:r>
              <a:rPr lang="en-US" sz="2200" b="0" i="0" u="none" strike="noStrike" baseline="0" dirty="0"/>
              <a:t>: ?</a:t>
            </a:r>
            <a:endParaRPr lang="en-US" sz="2200" dirty="0"/>
          </a:p>
        </p:txBody>
      </p:sp>
      <p:sp>
        <p:nvSpPr>
          <p:cNvPr id="8" name="TextBox 7">
            <a:extLst>
              <a:ext uri="{FF2B5EF4-FFF2-40B4-BE49-F238E27FC236}">
                <a16:creationId xmlns:a16="http://schemas.microsoft.com/office/drawing/2014/main" id="{893BB77C-E7A4-B89C-24A8-7E88188C2C38}"/>
              </a:ext>
            </a:extLst>
          </p:cNvPr>
          <p:cNvSpPr txBox="1"/>
          <p:nvPr/>
        </p:nvSpPr>
        <p:spPr>
          <a:xfrm>
            <a:off x="3405237" y="160548"/>
            <a:ext cx="4032462" cy="3970318"/>
          </a:xfrm>
          <a:prstGeom prst="rect">
            <a:avLst/>
          </a:prstGeom>
          <a:solidFill>
            <a:schemeClr val="accent5">
              <a:lumMod val="75000"/>
            </a:schemeClr>
          </a:solidFill>
        </p:spPr>
        <p:txBody>
          <a:bodyPr wrap="square" rtlCol="0">
            <a:spAutoFit/>
          </a:bodyPr>
          <a:lstStyle/>
          <a:p>
            <a:endParaRPr lang="en-US" sz="2800" dirty="0">
              <a:latin typeface="HGPGyoshotai" panose="03000600000000000000" pitchFamily="66" charset="-128"/>
              <a:ea typeface="HGPGyoshotai" panose="03000600000000000000" pitchFamily="66" charset="-128"/>
            </a:endParaRPr>
          </a:p>
          <a:p>
            <a:r>
              <a:rPr lang="en-US" sz="2800" dirty="0"/>
              <a:t>Assignment #1: “My Summer Vacation”</a:t>
            </a:r>
          </a:p>
          <a:p>
            <a:endParaRPr lang="en-US" sz="2800" dirty="0"/>
          </a:p>
          <a:p>
            <a:r>
              <a:rPr lang="en-US" sz="2800" dirty="0"/>
              <a:t>Write a short essay about your summer vacation. Try to describe what you did, where you went, and the people you met.</a:t>
            </a:r>
          </a:p>
        </p:txBody>
      </p:sp>
      <p:pic>
        <p:nvPicPr>
          <p:cNvPr id="6" name="Picture 5">
            <a:extLst>
              <a:ext uri="{FF2B5EF4-FFF2-40B4-BE49-F238E27FC236}">
                <a16:creationId xmlns:a16="http://schemas.microsoft.com/office/drawing/2014/main" id="{C9887102-CD5B-0959-B7F0-AA34B2E74A0A}"/>
              </a:ext>
            </a:extLst>
          </p:cNvPr>
          <p:cNvPicPr>
            <a:picLocks noChangeAspect="1"/>
          </p:cNvPicPr>
          <p:nvPr/>
        </p:nvPicPr>
        <p:blipFill>
          <a:blip r:embed="rId6"/>
          <a:stretch>
            <a:fillRect/>
          </a:stretch>
        </p:blipFill>
        <p:spPr>
          <a:xfrm>
            <a:off x="61913" y="1740817"/>
            <a:ext cx="3267175" cy="4615533"/>
          </a:xfrm>
          <a:prstGeom prst="rect">
            <a:avLst/>
          </a:prstGeom>
        </p:spPr>
      </p:pic>
    </p:spTree>
    <p:extLst>
      <p:ext uri="{BB962C8B-B14F-4D97-AF65-F5344CB8AC3E}">
        <p14:creationId xmlns:p14="http://schemas.microsoft.com/office/powerpoint/2010/main" val="3442444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591033" y="354563"/>
            <a:ext cx="4524767" cy="6180708"/>
          </a:xfrm>
        </p:spPr>
        <p:txBody>
          <a:bodyPr>
            <a:noAutofit/>
          </a:bodyPr>
          <a:lstStyle/>
          <a:p>
            <a:pPr>
              <a:spcBef>
                <a:spcPts val="0"/>
              </a:spcBef>
            </a:pPr>
            <a:r>
              <a:rPr lang="en-US" sz="2200" b="1" i="0" u="none" strike="noStrike" baseline="0" dirty="0"/>
              <a:t>Teacher’s Illocutionary intent</a:t>
            </a:r>
            <a:r>
              <a:rPr lang="en-US" sz="2200" b="0" i="0" u="none" strike="noStrike" baseline="0" dirty="0"/>
              <a:t>:</a:t>
            </a:r>
          </a:p>
          <a:p>
            <a:pPr marL="0" indent="0">
              <a:spcBef>
                <a:spcPts val="0"/>
              </a:spcBef>
              <a:buNone/>
            </a:pPr>
            <a:r>
              <a:rPr lang="en-US" sz="2200" dirty="0"/>
              <a:t> (1) Helping students learn</a:t>
            </a:r>
          </a:p>
          <a:p>
            <a:pPr marL="0" indent="0">
              <a:spcBef>
                <a:spcPts val="0"/>
              </a:spcBef>
              <a:buNone/>
            </a:pPr>
            <a:r>
              <a:rPr lang="en-US" sz="2200" dirty="0"/>
              <a:t> (2) Sorting students based on abilities</a:t>
            </a:r>
          </a:p>
          <a:p>
            <a:pPr marL="0" indent="0" algn="ctr">
              <a:spcBef>
                <a:spcPts val="0"/>
              </a:spcBef>
              <a:buNone/>
            </a:pPr>
            <a:r>
              <a:rPr lang="en-US" sz="2200" b="1" dirty="0">
                <a:sym typeface="Symbol" panose="05050102010706020507" pitchFamily="18" charset="2"/>
              </a:rPr>
              <a:t></a:t>
            </a:r>
            <a:endParaRPr lang="en-US" sz="2200" b="1" dirty="0"/>
          </a:p>
          <a:p>
            <a:pPr>
              <a:spcBef>
                <a:spcPts val="0"/>
              </a:spcBef>
            </a:pPr>
            <a:r>
              <a:rPr lang="en-US" sz="2200" b="1" dirty="0"/>
              <a:t>S’s possible i</a:t>
            </a:r>
            <a:r>
              <a:rPr lang="en-US" sz="2200" b="1" i="0" u="none" strike="noStrike" baseline="0" dirty="0"/>
              <a:t>llocutionary </a:t>
            </a:r>
            <a:r>
              <a:rPr lang="en-US" sz="2200" b="1" dirty="0"/>
              <a:t>uptakes</a:t>
            </a:r>
          </a:p>
          <a:p>
            <a:pPr lvl="1">
              <a:spcBef>
                <a:spcPts val="0"/>
              </a:spcBef>
            </a:pPr>
            <a:r>
              <a:rPr lang="en-US" dirty="0"/>
              <a:t>An occasion to practice/learn</a:t>
            </a:r>
          </a:p>
          <a:p>
            <a:pPr lvl="1">
              <a:spcBef>
                <a:spcPts val="0"/>
              </a:spcBef>
            </a:pPr>
            <a:r>
              <a:rPr lang="en-US" dirty="0"/>
              <a:t>An occasion to showcase ability</a:t>
            </a:r>
          </a:p>
          <a:p>
            <a:pPr lvl="1">
              <a:spcBef>
                <a:spcPts val="0"/>
              </a:spcBef>
            </a:pPr>
            <a:r>
              <a:rPr lang="en-US" dirty="0"/>
              <a:t>Meaningless busywork</a:t>
            </a:r>
          </a:p>
          <a:p>
            <a:pPr lvl="1">
              <a:spcBef>
                <a:spcPts val="0"/>
              </a:spcBef>
            </a:pPr>
            <a:r>
              <a:rPr lang="en-US" dirty="0"/>
              <a:t>An unfair assessment tool</a:t>
            </a:r>
          </a:p>
          <a:p>
            <a:pPr lvl="1">
              <a:spcBef>
                <a:spcPts val="0"/>
              </a:spcBef>
            </a:pPr>
            <a:r>
              <a:rPr lang="en-US" dirty="0"/>
              <a:t>A tool of oppression by the hegemonic forces</a:t>
            </a:r>
          </a:p>
          <a:p>
            <a:pPr lvl="1">
              <a:spcBef>
                <a:spcPts val="0"/>
              </a:spcBef>
            </a:pPr>
            <a:r>
              <a:rPr lang="en-US" dirty="0"/>
              <a:t>etc.</a:t>
            </a:r>
          </a:p>
          <a:p>
            <a:pPr marL="0" indent="0" algn="ctr">
              <a:spcBef>
                <a:spcPts val="0"/>
              </a:spcBef>
              <a:buNone/>
            </a:pPr>
            <a:r>
              <a:rPr lang="en-US" sz="2200" b="1" dirty="0">
                <a:sym typeface="Symbol" panose="05050102010706020507" pitchFamily="18" charset="2"/>
              </a:rPr>
              <a:t></a:t>
            </a:r>
            <a:endParaRPr lang="en-US" sz="2200" b="1" dirty="0"/>
          </a:p>
          <a:p>
            <a:pPr>
              <a:spcBef>
                <a:spcPts val="0"/>
              </a:spcBef>
            </a:pPr>
            <a:r>
              <a:rPr lang="en-US" sz="2200" b="1" dirty="0"/>
              <a:t>Student’s i</a:t>
            </a:r>
            <a:r>
              <a:rPr lang="en-US" sz="2200" b="1" i="0" u="none" strike="noStrike" baseline="0" dirty="0"/>
              <a:t>llocutionary act</a:t>
            </a:r>
            <a:endParaRPr lang="en-US" sz="2200" b="1" dirty="0"/>
          </a:p>
          <a:p>
            <a:pPr>
              <a:spcBef>
                <a:spcPts val="0"/>
              </a:spcBef>
            </a:pPr>
            <a:endParaRPr lang="en-US" sz="2200" b="1" dirty="0"/>
          </a:p>
          <a:p>
            <a:pPr marL="457200" lvl="1" indent="0">
              <a:spcBef>
                <a:spcPts val="0"/>
              </a:spcBef>
              <a:buNone/>
            </a:pPr>
            <a:endParaRPr lang="en-US" sz="1800" dirty="0"/>
          </a:p>
        </p:txBody>
      </p:sp>
      <p:pic>
        <p:nvPicPr>
          <p:cNvPr id="5" name="Picture 4">
            <a:extLst>
              <a:ext uri="{FF2B5EF4-FFF2-40B4-BE49-F238E27FC236}">
                <a16:creationId xmlns:a16="http://schemas.microsoft.com/office/drawing/2014/main" id="{C70C43A0-433C-FE10-7C73-701F5764AD66}"/>
              </a:ext>
            </a:extLst>
          </p:cNvPr>
          <p:cNvPicPr>
            <a:picLocks noChangeAspect="1"/>
          </p:cNvPicPr>
          <p:nvPr/>
        </p:nvPicPr>
        <p:blipFill>
          <a:blip r:embed="rId6"/>
          <a:stretch>
            <a:fillRect/>
          </a:stretch>
        </p:blipFill>
        <p:spPr>
          <a:xfrm>
            <a:off x="461952" y="1173162"/>
            <a:ext cx="6705155" cy="4462464"/>
          </a:xfrm>
          <a:prstGeom prst="rect">
            <a:avLst/>
          </a:prstGeom>
        </p:spPr>
      </p:pic>
    </p:spTree>
    <p:extLst>
      <p:ext uri="{BB962C8B-B14F-4D97-AF65-F5344CB8AC3E}">
        <p14:creationId xmlns:p14="http://schemas.microsoft.com/office/powerpoint/2010/main" val="1713850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591033" y="354563"/>
            <a:ext cx="4524767" cy="6180708"/>
          </a:xfrm>
        </p:spPr>
        <p:txBody>
          <a:bodyPr>
            <a:noAutofit/>
          </a:bodyPr>
          <a:lstStyle/>
          <a:p>
            <a:pPr marL="0" indent="0" algn="ctr">
              <a:spcBef>
                <a:spcPts val="0"/>
              </a:spcBef>
              <a:buNone/>
            </a:pPr>
            <a:r>
              <a:rPr lang="en-US" sz="2200" b="1" i="0" u="none" strike="noStrike" baseline="0" dirty="0"/>
              <a:t>Transparency?</a:t>
            </a:r>
          </a:p>
          <a:p>
            <a:pPr marL="0" indent="0">
              <a:spcBef>
                <a:spcPts val="0"/>
              </a:spcBef>
              <a:buNone/>
            </a:pPr>
            <a:endParaRPr lang="en-US" sz="2200" dirty="0"/>
          </a:p>
          <a:p>
            <a:pPr>
              <a:spcBef>
                <a:spcPts val="0"/>
              </a:spcBef>
            </a:pPr>
            <a:r>
              <a:rPr lang="en-US" sz="2200" b="1" dirty="0"/>
              <a:t>Yes</a:t>
            </a:r>
            <a:r>
              <a:rPr lang="en-US" sz="2200" b="0" i="0" u="none" strike="noStrike" baseline="0" dirty="0"/>
              <a:t>: if the student’s uptake is compatible with the teacher’s intent.</a:t>
            </a:r>
          </a:p>
          <a:p>
            <a:pPr marL="0" indent="0" algn="ctr">
              <a:spcBef>
                <a:spcPts val="0"/>
              </a:spcBef>
              <a:buNone/>
            </a:pPr>
            <a:r>
              <a:rPr lang="en-US" sz="2200" b="1" dirty="0">
                <a:sym typeface="Symbol" panose="05050102010706020507" pitchFamily="18" charset="2"/>
              </a:rPr>
              <a:t></a:t>
            </a:r>
            <a:endParaRPr lang="en-US" sz="2200" b="1" dirty="0"/>
          </a:p>
          <a:p>
            <a:pPr marL="0" indent="0">
              <a:spcBef>
                <a:spcPts val="0"/>
              </a:spcBef>
              <a:buNone/>
            </a:pPr>
            <a:r>
              <a:rPr lang="en-US" sz="2200" dirty="0"/>
              <a:t>Then ChatGPT is a tool to facilitate the speech act.</a:t>
            </a:r>
          </a:p>
          <a:p>
            <a:pPr marL="0" indent="0">
              <a:spcBef>
                <a:spcPts val="0"/>
              </a:spcBef>
              <a:buNone/>
            </a:pPr>
            <a:r>
              <a:rPr lang="en-US" sz="2200" dirty="0"/>
              <a:t> </a:t>
            </a:r>
          </a:p>
          <a:p>
            <a:pPr>
              <a:spcBef>
                <a:spcPts val="0"/>
              </a:spcBef>
            </a:pPr>
            <a:r>
              <a:rPr lang="en-US" sz="2200" b="1" i="0" u="none" strike="noStrike" baseline="0" dirty="0"/>
              <a:t>No</a:t>
            </a:r>
            <a:r>
              <a:rPr lang="en-US" sz="2200" b="0" i="0" u="none" strike="noStrike" baseline="0" dirty="0"/>
              <a:t>: if the student’s uptake is incompatible with the teacher’s intent.</a:t>
            </a:r>
            <a:r>
              <a:rPr lang="en-US" sz="2200" dirty="0"/>
              <a:t> </a:t>
            </a:r>
          </a:p>
          <a:p>
            <a:pPr marL="0" indent="0" algn="ctr">
              <a:spcBef>
                <a:spcPts val="0"/>
              </a:spcBef>
              <a:buNone/>
            </a:pPr>
            <a:r>
              <a:rPr lang="en-US" sz="2200" b="1" dirty="0">
                <a:sym typeface="Symbol" panose="05050102010706020507" pitchFamily="18" charset="2"/>
              </a:rPr>
              <a:t></a:t>
            </a:r>
            <a:endParaRPr lang="en-US" sz="2200" b="1" dirty="0"/>
          </a:p>
          <a:p>
            <a:pPr marL="0" indent="0">
              <a:spcBef>
                <a:spcPts val="0"/>
              </a:spcBef>
              <a:buNone/>
            </a:pPr>
            <a:r>
              <a:rPr lang="en-US" sz="2200" dirty="0"/>
              <a:t>Then ChatGPT is a tool to undermine the teacher’s illocutionary intent.</a:t>
            </a:r>
          </a:p>
          <a:p>
            <a:pPr marL="0" indent="0">
              <a:spcBef>
                <a:spcPts val="0"/>
              </a:spcBef>
              <a:buNone/>
            </a:pPr>
            <a:endParaRPr lang="en-US" sz="2200" dirty="0"/>
          </a:p>
        </p:txBody>
      </p:sp>
      <p:pic>
        <p:nvPicPr>
          <p:cNvPr id="6" name="Picture 5">
            <a:extLst>
              <a:ext uri="{FF2B5EF4-FFF2-40B4-BE49-F238E27FC236}">
                <a16:creationId xmlns:a16="http://schemas.microsoft.com/office/drawing/2014/main" id="{76BD9849-2A15-9D4A-FAAE-A73F649A4E96}"/>
              </a:ext>
            </a:extLst>
          </p:cNvPr>
          <p:cNvPicPr>
            <a:picLocks noChangeAspect="1"/>
          </p:cNvPicPr>
          <p:nvPr/>
        </p:nvPicPr>
        <p:blipFill>
          <a:blip r:embed="rId6"/>
          <a:stretch>
            <a:fillRect/>
          </a:stretch>
        </p:blipFill>
        <p:spPr>
          <a:xfrm>
            <a:off x="285739" y="1273457"/>
            <a:ext cx="7317212" cy="5189444"/>
          </a:xfrm>
          <a:prstGeom prst="rect">
            <a:avLst/>
          </a:prstGeom>
        </p:spPr>
      </p:pic>
    </p:spTree>
    <p:extLst>
      <p:ext uri="{BB962C8B-B14F-4D97-AF65-F5344CB8AC3E}">
        <p14:creationId xmlns:p14="http://schemas.microsoft.com/office/powerpoint/2010/main" val="3958712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352183"/>
            <a:ext cx="4243208" cy="6183088"/>
          </a:xfrm>
        </p:spPr>
        <p:txBody>
          <a:bodyPr>
            <a:noAutofit/>
          </a:bodyPr>
          <a:lstStyle/>
          <a:p>
            <a:pPr>
              <a:spcBef>
                <a:spcPts val="0"/>
              </a:spcBef>
            </a:pPr>
            <a:r>
              <a:rPr lang="en-US" sz="2200" b="1" i="0" u="none" strike="noStrike" baseline="0" dirty="0"/>
              <a:t>Student’s Illocutionary act (“My Summer Vacation”</a:t>
            </a:r>
            <a:r>
              <a:rPr lang="en-US" sz="2200" b="0" i="0" u="none" strike="noStrike" baseline="0" dirty="0"/>
              <a:t>:</a:t>
            </a:r>
          </a:p>
          <a:p>
            <a:pPr marL="0" indent="0">
              <a:spcBef>
                <a:spcPts val="0"/>
              </a:spcBef>
              <a:buNone/>
            </a:pPr>
            <a:r>
              <a:rPr lang="en-US" sz="2200" dirty="0"/>
              <a:t>A feigned performance for the sole purpose of getting the best grade possible regardless of abilities by gaming the system.</a:t>
            </a:r>
          </a:p>
          <a:p>
            <a:pPr marL="0" indent="0" algn="ctr">
              <a:spcBef>
                <a:spcPts val="0"/>
              </a:spcBef>
              <a:buNone/>
            </a:pPr>
            <a:endParaRPr lang="en-US" sz="2200" b="1" i="0" u="none" strike="noStrike" baseline="0" dirty="0"/>
          </a:p>
          <a:p>
            <a:pPr>
              <a:spcBef>
                <a:spcPts val="0"/>
              </a:spcBef>
            </a:pPr>
            <a:r>
              <a:rPr lang="en-US" sz="2200" b="1" dirty="0"/>
              <a:t>Teacher’s Perlocutionary act</a:t>
            </a:r>
            <a:r>
              <a:rPr lang="en-US" sz="2200" b="0" i="0" u="none" strike="noStrike" baseline="0" dirty="0"/>
              <a:t>: depends on his/her illocutionary uptake.</a:t>
            </a:r>
            <a:endParaRPr lang="en-US" sz="2200" dirty="0"/>
          </a:p>
          <a:p>
            <a:pPr>
              <a:spcBef>
                <a:spcPts val="0"/>
              </a:spcBef>
            </a:pPr>
            <a:endParaRPr lang="en-US" sz="2200" dirty="0"/>
          </a:p>
        </p:txBody>
      </p:sp>
      <p:sp>
        <p:nvSpPr>
          <p:cNvPr id="8" name="TextBox 7">
            <a:extLst>
              <a:ext uri="{FF2B5EF4-FFF2-40B4-BE49-F238E27FC236}">
                <a16:creationId xmlns:a16="http://schemas.microsoft.com/office/drawing/2014/main" id="{893BB77C-E7A4-B89C-24A8-7E88188C2C38}"/>
              </a:ext>
            </a:extLst>
          </p:cNvPr>
          <p:cNvSpPr txBox="1"/>
          <p:nvPr/>
        </p:nvSpPr>
        <p:spPr>
          <a:xfrm>
            <a:off x="561975" y="574359"/>
            <a:ext cx="6272492" cy="5663089"/>
          </a:xfrm>
          <a:prstGeom prst="rect">
            <a:avLst/>
          </a:prstGeom>
          <a:solidFill>
            <a:schemeClr val="accent5">
              <a:lumMod val="75000"/>
            </a:schemeClr>
          </a:solidFill>
        </p:spPr>
        <p:txBody>
          <a:bodyPr wrap="square" rtlCol="0">
            <a:spAutoFit/>
          </a:bodyPr>
          <a:lstStyle/>
          <a:p>
            <a:pPr algn="ctr"/>
            <a:r>
              <a:rPr lang="en-US" sz="2000" b="1" dirty="0">
                <a:latin typeface="HGPGyoshotai" panose="03000600000000000000" pitchFamily="66" charset="-128"/>
                <a:ea typeface="HGPGyoshotai" panose="03000600000000000000" pitchFamily="66" charset="-128"/>
              </a:rPr>
              <a:t>My Summer Vacation</a:t>
            </a:r>
          </a:p>
          <a:p>
            <a:endParaRPr lang="en-US" dirty="0">
              <a:latin typeface="HGPGyoshotai" panose="03000600000000000000" pitchFamily="66" charset="-128"/>
              <a:ea typeface="HGPGyoshotai" panose="03000600000000000000" pitchFamily="66" charset="-128"/>
            </a:endParaRPr>
          </a:p>
          <a:p>
            <a:r>
              <a:rPr lang="en-US" b="1" dirty="0">
                <a:latin typeface="HGPGyoshotai" panose="03000600000000000000" pitchFamily="66" charset="-128"/>
                <a:ea typeface="HGPGyoshotai" panose="03000600000000000000" pitchFamily="66" charset="-128"/>
              </a:rPr>
              <a:t>This summer was unforgettable. I have new experiences and make good memories. When school stop, my family go on our traditional trip by road. We see many towns, walk in forests, and visit local museums. I find a small beach that is hidden. Here, I try surf. It is hard but exciting.</a:t>
            </a:r>
          </a:p>
          <a:p>
            <a:endParaRPr lang="en-US" b="1" dirty="0">
              <a:latin typeface="HGPGyoshotai" panose="03000600000000000000" pitchFamily="66" charset="-128"/>
              <a:ea typeface="HGPGyoshotai" panose="03000600000000000000" pitchFamily="66" charset="-128"/>
            </a:endParaRPr>
          </a:p>
          <a:p>
            <a:r>
              <a:rPr lang="en-US" b="1" dirty="0">
                <a:latin typeface="HGPGyoshotai" panose="03000600000000000000" pitchFamily="66" charset="-128"/>
                <a:ea typeface="HGPGyoshotai" panose="03000600000000000000" pitchFamily="66" charset="-128"/>
              </a:rPr>
              <a:t>We also help in a local garden two times a week. It is good to work with plants and meet people in my place. I learn how to keep nature good and help community.</a:t>
            </a:r>
          </a:p>
          <a:p>
            <a:endParaRPr lang="en-US" b="1" dirty="0">
              <a:latin typeface="HGPGyoshotai" panose="03000600000000000000" pitchFamily="66" charset="-128"/>
              <a:ea typeface="HGPGyoshotai" panose="03000600000000000000" pitchFamily="66" charset="-128"/>
            </a:endParaRPr>
          </a:p>
          <a:p>
            <a:r>
              <a:rPr lang="en-US" b="1" dirty="0">
                <a:latin typeface="HGPGyoshotai" panose="03000600000000000000" pitchFamily="66" charset="-128"/>
                <a:ea typeface="HGPGyoshotai" panose="03000600000000000000" pitchFamily="66" charset="-128"/>
              </a:rPr>
              <a:t>Some days, I read many books. It is quiet and nice. I like sit under a tree in backyard and read. At end of summer, we have a big food party with family and friends. It is fun and happy.</a:t>
            </a:r>
          </a:p>
          <a:p>
            <a:endParaRPr lang="en-US" b="1" dirty="0">
              <a:latin typeface="HGPGyoshotai" panose="03000600000000000000" pitchFamily="66" charset="-128"/>
              <a:ea typeface="HGPGyoshotai" panose="03000600000000000000" pitchFamily="66" charset="-128"/>
            </a:endParaRPr>
          </a:p>
          <a:p>
            <a:r>
              <a:rPr lang="en-US" b="1" dirty="0">
                <a:latin typeface="HGPGyoshotai" panose="03000600000000000000" pitchFamily="66" charset="-128"/>
                <a:ea typeface="HGPGyoshotai" panose="03000600000000000000" pitchFamily="66" charset="-128"/>
              </a:rPr>
              <a:t>This summer, I not just rest from school. I grow and make good memories with family and friends. I see how fun it is to try new things and meet people. Now, I am ready for school again. I am happy for the summer I had.</a:t>
            </a:r>
          </a:p>
        </p:txBody>
      </p:sp>
    </p:spTree>
    <p:extLst>
      <p:ext uri="{BB962C8B-B14F-4D97-AF65-F5344CB8AC3E}">
        <p14:creationId xmlns:p14="http://schemas.microsoft.com/office/powerpoint/2010/main" val="6890459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591044" y="155015"/>
            <a:ext cx="4305121" cy="6525746"/>
          </a:xfrm>
        </p:spPr>
        <p:txBody>
          <a:bodyPr>
            <a:noAutofit/>
          </a:bodyPr>
          <a:lstStyle/>
          <a:p>
            <a:pPr>
              <a:spcBef>
                <a:spcPts val="0"/>
              </a:spcBef>
            </a:pPr>
            <a:r>
              <a:rPr lang="en-US" sz="2200" b="1" i="0" u="none" strike="noStrike" baseline="0" dirty="0"/>
              <a:t>Illocutionary Uptake A</a:t>
            </a:r>
            <a:r>
              <a:rPr lang="en-US" sz="2200" b="0" i="0" u="none" strike="noStrike" baseline="0" dirty="0"/>
              <a:t>: Student’s genuine practice and performance.</a:t>
            </a:r>
          </a:p>
          <a:p>
            <a:pPr marL="0" indent="0" algn="ctr">
              <a:spcBef>
                <a:spcPts val="0"/>
              </a:spcBef>
              <a:buNone/>
            </a:pPr>
            <a:r>
              <a:rPr lang="en-US" sz="2200" b="1" dirty="0">
                <a:sym typeface="Symbol" panose="05050102010706020507" pitchFamily="18" charset="2"/>
              </a:rPr>
              <a:t></a:t>
            </a:r>
            <a:endParaRPr lang="en-US" sz="2200" b="1" dirty="0"/>
          </a:p>
          <a:p>
            <a:pPr>
              <a:spcBef>
                <a:spcPts val="0"/>
              </a:spcBef>
            </a:pPr>
            <a:r>
              <a:rPr lang="en-US" sz="2200" b="1" dirty="0" err="1"/>
              <a:t>Perlocutioary</a:t>
            </a:r>
            <a:r>
              <a:rPr lang="en-US" sz="2200" b="1" dirty="0"/>
              <a:t> Act A</a:t>
            </a:r>
            <a:r>
              <a:rPr lang="en-US" sz="2200" dirty="0"/>
              <a:t>: Rewarding the performance &amp; offering guidance based on this performance.</a:t>
            </a:r>
          </a:p>
          <a:p>
            <a:pPr>
              <a:spcBef>
                <a:spcPts val="0"/>
              </a:spcBef>
            </a:pPr>
            <a:endParaRPr lang="en-US" sz="2200" b="0" i="0" u="none" strike="noStrike" baseline="0" dirty="0"/>
          </a:p>
          <a:p>
            <a:pPr>
              <a:spcBef>
                <a:spcPts val="0"/>
              </a:spcBef>
            </a:pPr>
            <a:r>
              <a:rPr lang="en-US" sz="2200" b="1" dirty="0" err="1"/>
              <a:t>Illocutioanry</a:t>
            </a:r>
            <a:r>
              <a:rPr lang="en-US" sz="2200" b="1" dirty="0"/>
              <a:t> </a:t>
            </a:r>
            <a:r>
              <a:rPr lang="en-US" sz="2200" b="1" dirty="0" err="1"/>
              <a:t>Upatake</a:t>
            </a:r>
            <a:r>
              <a:rPr lang="en-US" sz="2200" b="1" dirty="0"/>
              <a:t> B</a:t>
            </a:r>
            <a:r>
              <a:rPr lang="en-US" sz="2200" b="0" i="0" u="none" strike="noStrike" baseline="0" dirty="0"/>
              <a:t>: An attempt to cheat on an assignment.</a:t>
            </a:r>
            <a:endParaRPr lang="en-US" sz="2200" dirty="0"/>
          </a:p>
          <a:p>
            <a:pPr marL="0" indent="0" algn="ctr">
              <a:spcBef>
                <a:spcPts val="0"/>
              </a:spcBef>
              <a:buNone/>
            </a:pPr>
            <a:r>
              <a:rPr lang="en-US" sz="2200" b="1" dirty="0">
                <a:sym typeface="Symbol" panose="05050102010706020507" pitchFamily="18" charset="2"/>
              </a:rPr>
              <a:t></a:t>
            </a:r>
            <a:endParaRPr lang="en-US" sz="2200" b="1" dirty="0"/>
          </a:p>
          <a:p>
            <a:pPr>
              <a:spcBef>
                <a:spcPts val="0"/>
              </a:spcBef>
            </a:pPr>
            <a:r>
              <a:rPr lang="en-US" sz="2200" b="1" dirty="0" err="1"/>
              <a:t>Perlocutioary</a:t>
            </a:r>
            <a:r>
              <a:rPr lang="en-US" sz="2200" b="1" dirty="0"/>
              <a:t> Act B</a:t>
            </a:r>
            <a:r>
              <a:rPr lang="en-US" sz="2200" dirty="0"/>
              <a:t>: Defending the system by catching cheaters (No longer about helping students learn)</a:t>
            </a:r>
          </a:p>
          <a:p>
            <a:pPr>
              <a:spcBef>
                <a:spcPts val="0"/>
              </a:spcBef>
            </a:pPr>
            <a:endParaRPr lang="en-US" sz="2200" dirty="0"/>
          </a:p>
        </p:txBody>
      </p:sp>
      <p:sp>
        <p:nvSpPr>
          <p:cNvPr id="8" name="TextBox 7">
            <a:extLst>
              <a:ext uri="{FF2B5EF4-FFF2-40B4-BE49-F238E27FC236}">
                <a16:creationId xmlns:a16="http://schemas.microsoft.com/office/drawing/2014/main" id="{893BB77C-E7A4-B89C-24A8-7E88188C2C38}"/>
              </a:ext>
            </a:extLst>
          </p:cNvPr>
          <p:cNvSpPr txBox="1"/>
          <p:nvPr/>
        </p:nvSpPr>
        <p:spPr>
          <a:xfrm>
            <a:off x="561975" y="574359"/>
            <a:ext cx="6272492" cy="2339102"/>
          </a:xfrm>
          <a:prstGeom prst="rect">
            <a:avLst/>
          </a:prstGeom>
          <a:solidFill>
            <a:schemeClr val="accent5">
              <a:lumMod val="75000"/>
            </a:schemeClr>
          </a:solidFill>
        </p:spPr>
        <p:txBody>
          <a:bodyPr wrap="square" rtlCol="0">
            <a:spAutoFit/>
          </a:bodyPr>
          <a:lstStyle/>
          <a:p>
            <a:pPr algn="ctr"/>
            <a:r>
              <a:rPr lang="en-US" sz="2000" b="1" dirty="0">
                <a:latin typeface="HGPGyoshotai" panose="03000600000000000000" pitchFamily="66" charset="-128"/>
                <a:ea typeface="HGPGyoshotai" panose="03000600000000000000" pitchFamily="66" charset="-128"/>
              </a:rPr>
              <a:t>My Summer Vacation</a:t>
            </a:r>
          </a:p>
          <a:p>
            <a:endParaRPr lang="en-US" dirty="0">
              <a:latin typeface="HGPGyoshotai" panose="03000600000000000000" pitchFamily="66" charset="-128"/>
              <a:ea typeface="HGPGyoshotai" panose="03000600000000000000" pitchFamily="66" charset="-128"/>
            </a:endParaRPr>
          </a:p>
          <a:p>
            <a:r>
              <a:rPr lang="en-US" b="1" dirty="0">
                <a:latin typeface="HGPGyoshotai" panose="03000600000000000000" pitchFamily="66" charset="-128"/>
                <a:ea typeface="HGPGyoshotai" panose="03000600000000000000" pitchFamily="66" charset="-128"/>
              </a:rPr>
              <a:t>This summer was unforgettable. I have new experiences and make good memories. When school stop, my family go on our traditional trip by road. We see many towns, walk in forests, and visit local museums. I find a small beach that is hidden. Here, I try surf. It is hard but exciting.</a:t>
            </a:r>
          </a:p>
          <a:p>
            <a:endParaRPr lang="en-US" b="1" dirty="0">
              <a:latin typeface="HGPGyoshotai" panose="03000600000000000000" pitchFamily="66" charset="-128"/>
              <a:ea typeface="HGPGyoshotai" panose="03000600000000000000" pitchFamily="66" charset="-128"/>
            </a:endParaRPr>
          </a:p>
        </p:txBody>
      </p:sp>
      <p:sp>
        <p:nvSpPr>
          <p:cNvPr id="5" name="TextBox 4">
            <a:extLst>
              <a:ext uri="{FF2B5EF4-FFF2-40B4-BE49-F238E27FC236}">
                <a16:creationId xmlns:a16="http://schemas.microsoft.com/office/drawing/2014/main" id="{9B0D3B42-3884-E7A0-D02D-2D0A0A8B02C0}"/>
              </a:ext>
            </a:extLst>
          </p:cNvPr>
          <p:cNvSpPr txBox="1"/>
          <p:nvPr/>
        </p:nvSpPr>
        <p:spPr>
          <a:xfrm rot="974493">
            <a:off x="5112612" y="543896"/>
            <a:ext cx="1502655" cy="923330"/>
          </a:xfrm>
          <a:prstGeom prst="rect">
            <a:avLst/>
          </a:prstGeom>
          <a:noFill/>
        </p:spPr>
        <p:txBody>
          <a:bodyPr wrap="square" rtlCol="0">
            <a:spAutoFit/>
          </a:bodyPr>
          <a:lstStyle/>
          <a:p>
            <a:r>
              <a:rPr lang="en-US" sz="5400" u="sng" dirty="0">
                <a:solidFill>
                  <a:srgbClr val="FF0000"/>
                </a:solidFill>
                <a:latin typeface="Lucida Handwriting" panose="03010101010101010101" pitchFamily="66" charset="0"/>
              </a:rPr>
              <a:t> A+   </a:t>
            </a:r>
          </a:p>
        </p:txBody>
      </p:sp>
      <p:sp>
        <p:nvSpPr>
          <p:cNvPr id="2" name="TextBox 1">
            <a:extLst>
              <a:ext uri="{FF2B5EF4-FFF2-40B4-BE49-F238E27FC236}">
                <a16:creationId xmlns:a16="http://schemas.microsoft.com/office/drawing/2014/main" id="{10D7D7E9-9262-3F63-EDC6-C5D5A71200FB}"/>
              </a:ext>
            </a:extLst>
          </p:cNvPr>
          <p:cNvSpPr txBox="1"/>
          <p:nvPr/>
        </p:nvSpPr>
        <p:spPr>
          <a:xfrm>
            <a:off x="595313" y="4213009"/>
            <a:ext cx="6272492" cy="2339102"/>
          </a:xfrm>
          <a:prstGeom prst="rect">
            <a:avLst/>
          </a:prstGeom>
          <a:solidFill>
            <a:schemeClr val="accent5">
              <a:lumMod val="75000"/>
            </a:schemeClr>
          </a:solidFill>
        </p:spPr>
        <p:txBody>
          <a:bodyPr wrap="square" rtlCol="0">
            <a:spAutoFit/>
          </a:bodyPr>
          <a:lstStyle/>
          <a:p>
            <a:pPr algn="ctr"/>
            <a:r>
              <a:rPr lang="en-US" sz="2000" b="1" dirty="0">
                <a:latin typeface="HGPGyoshotai" panose="03000600000000000000" pitchFamily="66" charset="-128"/>
                <a:ea typeface="HGPGyoshotai" panose="03000600000000000000" pitchFamily="66" charset="-128"/>
              </a:rPr>
              <a:t>My Summer Vacation</a:t>
            </a:r>
          </a:p>
          <a:p>
            <a:endParaRPr lang="en-US" dirty="0">
              <a:latin typeface="HGPGyoshotai" panose="03000600000000000000" pitchFamily="66" charset="-128"/>
              <a:ea typeface="HGPGyoshotai" panose="03000600000000000000" pitchFamily="66" charset="-128"/>
            </a:endParaRPr>
          </a:p>
          <a:p>
            <a:r>
              <a:rPr lang="en-US" b="1" dirty="0">
                <a:latin typeface="HGPGyoshotai" panose="03000600000000000000" pitchFamily="66" charset="-128"/>
                <a:ea typeface="HGPGyoshotai" panose="03000600000000000000" pitchFamily="66" charset="-128"/>
              </a:rPr>
              <a:t>This summer was unforgettable. I have new experiences and make good memories. When school stop, my family go on our traditional trip by road. We see many towns, walk in forests, and visit local museums. I find a small beach that is hidden. Here, I try surf. It is hard but exciting.</a:t>
            </a:r>
          </a:p>
          <a:p>
            <a:endParaRPr lang="en-US" b="1" dirty="0">
              <a:latin typeface="HGPGyoshotai" panose="03000600000000000000" pitchFamily="66" charset="-128"/>
              <a:ea typeface="HGPGyoshotai" panose="03000600000000000000" pitchFamily="66" charset="-128"/>
            </a:endParaRPr>
          </a:p>
        </p:txBody>
      </p:sp>
      <p:sp>
        <p:nvSpPr>
          <p:cNvPr id="6" name="TextBox 5">
            <a:extLst>
              <a:ext uri="{FF2B5EF4-FFF2-40B4-BE49-F238E27FC236}">
                <a16:creationId xmlns:a16="http://schemas.microsoft.com/office/drawing/2014/main" id="{2A52251E-7CD5-1B94-806F-98758D9280FC}"/>
              </a:ext>
            </a:extLst>
          </p:cNvPr>
          <p:cNvSpPr txBox="1"/>
          <p:nvPr/>
        </p:nvSpPr>
        <p:spPr>
          <a:xfrm rot="974493">
            <a:off x="5100688" y="4226896"/>
            <a:ext cx="1502655" cy="923330"/>
          </a:xfrm>
          <a:prstGeom prst="rect">
            <a:avLst/>
          </a:prstGeom>
          <a:noFill/>
        </p:spPr>
        <p:txBody>
          <a:bodyPr wrap="square" rtlCol="0">
            <a:spAutoFit/>
          </a:bodyPr>
          <a:lstStyle/>
          <a:p>
            <a:r>
              <a:rPr lang="en-US" sz="5400" u="sng" dirty="0">
                <a:solidFill>
                  <a:srgbClr val="FF0000"/>
                </a:solidFill>
                <a:latin typeface="Lucida Handwriting" panose="03010101010101010101" pitchFamily="66" charset="0"/>
              </a:rPr>
              <a:t> F!   </a:t>
            </a:r>
          </a:p>
        </p:txBody>
      </p:sp>
    </p:spTree>
    <p:extLst>
      <p:ext uri="{BB962C8B-B14F-4D97-AF65-F5344CB8AC3E}">
        <p14:creationId xmlns:p14="http://schemas.microsoft.com/office/powerpoint/2010/main" val="1020158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1382713"/>
            <a:ext cx="4243208" cy="5152558"/>
          </a:xfrm>
        </p:spPr>
        <p:txBody>
          <a:bodyPr>
            <a:noAutofit/>
          </a:bodyPr>
          <a:lstStyle/>
          <a:p>
            <a:pPr>
              <a:spcBef>
                <a:spcPts val="0"/>
              </a:spcBef>
            </a:pPr>
            <a:r>
              <a:rPr lang="en-US" sz="2800" dirty="0"/>
              <a:t>A dispute about what the speech act of a writing assignment is.</a:t>
            </a:r>
          </a:p>
          <a:p>
            <a:pPr marL="0" indent="0">
              <a:spcBef>
                <a:spcPts val="0"/>
              </a:spcBef>
              <a:buNone/>
            </a:pPr>
            <a:endParaRPr lang="en-US" sz="2200" dirty="0"/>
          </a:p>
          <a:p>
            <a:pPr marL="0" indent="0">
              <a:spcBef>
                <a:spcPts val="0"/>
              </a:spcBef>
              <a:buNone/>
            </a:pPr>
            <a:r>
              <a:rPr lang="en-US" sz="2200" dirty="0"/>
              <a:t>ChatGPT exacerbates the tension between the two illocutionary intents (learning vs. testing) and makes it easier for students to undermine both intents.</a:t>
            </a:r>
          </a:p>
        </p:txBody>
      </p:sp>
      <p:sp>
        <p:nvSpPr>
          <p:cNvPr id="8" name="TextBox 7">
            <a:extLst>
              <a:ext uri="{FF2B5EF4-FFF2-40B4-BE49-F238E27FC236}">
                <a16:creationId xmlns:a16="http://schemas.microsoft.com/office/drawing/2014/main" id="{893BB77C-E7A4-B89C-24A8-7E88188C2C38}"/>
              </a:ext>
            </a:extLst>
          </p:cNvPr>
          <p:cNvSpPr txBox="1"/>
          <p:nvPr/>
        </p:nvSpPr>
        <p:spPr>
          <a:xfrm>
            <a:off x="457200" y="79743"/>
            <a:ext cx="6272492" cy="1631216"/>
          </a:xfrm>
          <a:prstGeom prst="rect">
            <a:avLst/>
          </a:prstGeom>
          <a:solidFill>
            <a:schemeClr val="accent5">
              <a:lumMod val="75000"/>
            </a:schemeClr>
          </a:solidFill>
        </p:spPr>
        <p:txBody>
          <a:bodyPr wrap="square" rtlCol="0">
            <a:spAutoFit/>
          </a:bodyPr>
          <a:lstStyle/>
          <a:p>
            <a:r>
              <a:rPr lang="en-US" sz="2000" dirty="0"/>
              <a:t>Assignment #1: “My Summer Vacation”</a:t>
            </a:r>
          </a:p>
          <a:p>
            <a:endParaRPr lang="en-US" sz="2000" dirty="0"/>
          </a:p>
          <a:p>
            <a:r>
              <a:rPr lang="en-US" sz="2000" dirty="0"/>
              <a:t>Write a short essay about your summer vacation. Try to describe what you did, where you went, and the people you met.</a:t>
            </a:r>
          </a:p>
        </p:txBody>
      </p:sp>
      <p:sp>
        <p:nvSpPr>
          <p:cNvPr id="2" name="TextBox 1">
            <a:extLst>
              <a:ext uri="{FF2B5EF4-FFF2-40B4-BE49-F238E27FC236}">
                <a16:creationId xmlns:a16="http://schemas.microsoft.com/office/drawing/2014/main" id="{DEAD1362-A781-1674-AEAC-CBFD9E78C3DB}"/>
              </a:ext>
            </a:extLst>
          </p:cNvPr>
          <p:cNvSpPr txBox="1"/>
          <p:nvPr/>
        </p:nvSpPr>
        <p:spPr>
          <a:xfrm>
            <a:off x="7638669" y="445671"/>
            <a:ext cx="4505707" cy="677108"/>
          </a:xfrm>
          <a:prstGeom prst="rect">
            <a:avLst/>
          </a:prstGeom>
          <a:noFill/>
        </p:spPr>
        <p:txBody>
          <a:bodyPr wrap="square" rtlCol="0">
            <a:spAutoFit/>
          </a:bodyPr>
          <a:lstStyle/>
          <a:p>
            <a:r>
              <a:rPr lang="en-US" sz="3800" dirty="0">
                <a:latin typeface="+mj-lt"/>
              </a:rPr>
              <a:t>Fundamental Issue #1</a:t>
            </a:r>
          </a:p>
        </p:txBody>
      </p:sp>
      <p:pic>
        <p:nvPicPr>
          <p:cNvPr id="7" name="Picture 6">
            <a:extLst>
              <a:ext uri="{FF2B5EF4-FFF2-40B4-BE49-F238E27FC236}">
                <a16:creationId xmlns:a16="http://schemas.microsoft.com/office/drawing/2014/main" id="{A4FA87DA-1522-889C-8F0E-74DA3FD8DAAF}"/>
              </a:ext>
            </a:extLst>
          </p:cNvPr>
          <p:cNvPicPr>
            <a:picLocks noChangeAspect="1"/>
          </p:cNvPicPr>
          <p:nvPr/>
        </p:nvPicPr>
        <p:blipFill>
          <a:blip r:embed="rId6"/>
          <a:stretch>
            <a:fillRect/>
          </a:stretch>
        </p:blipFill>
        <p:spPr>
          <a:xfrm>
            <a:off x="380902" y="1735138"/>
            <a:ext cx="6422475" cy="5152010"/>
          </a:xfrm>
          <a:prstGeom prst="rect">
            <a:avLst/>
          </a:prstGeom>
        </p:spPr>
      </p:pic>
    </p:spTree>
    <p:extLst>
      <p:ext uri="{BB962C8B-B14F-4D97-AF65-F5344CB8AC3E}">
        <p14:creationId xmlns:p14="http://schemas.microsoft.com/office/powerpoint/2010/main" val="2281044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1382713"/>
            <a:ext cx="4243208" cy="5152558"/>
          </a:xfrm>
        </p:spPr>
        <p:txBody>
          <a:bodyPr>
            <a:noAutofit/>
          </a:bodyPr>
          <a:lstStyle/>
          <a:p>
            <a:pPr>
              <a:spcBef>
                <a:spcPts val="0"/>
              </a:spcBef>
            </a:pPr>
            <a:r>
              <a:rPr lang="en-US" sz="2800" dirty="0"/>
              <a:t>Relevance of the ability to write competent prose by oneself.</a:t>
            </a:r>
          </a:p>
          <a:p>
            <a:pPr marL="0" indent="0">
              <a:spcBef>
                <a:spcPts val="0"/>
              </a:spcBef>
              <a:buNone/>
            </a:pPr>
            <a:endParaRPr lang="en-US" sz="2200" dirty="0"/>
          </a:p>
          <a:p>
            <a:pPr marL="0" indent="0">
              <a:spcBef>
                <a:spcPts val="0"/>
              </a:spcBef>
              <a:buNone/>
            </a:pPr>
            <a:r>
              <a:rPr lang="en-US" sz="2200" dirty="0"/>
              <a:t>ChatGPT challenges the assumption that this ability is a valuable skill worth teaching/learning.</a:t>
            </a:r>
          </a:p>
        </p:txBody>
      </p:sp>
      <p:sp>
        <p:nvSpPr>
          <p:cNvPr id="8" name="TextBox 7">
            <a:extLst>
              <a:ext uri="{FF2B5EF4-FFF2-40B4-BE49-F238E27FC236}">
                <a16:creationId xmlns:a16="http://schemas.microsoft.com/office/drawing/2014/main" id="{893BB77C-E7A4-B89C-24A8-7E88188C2C38}"/>
              </a:ext>
            </a:extLst>
          </p:cNvPr>
          <p:cNvSpPr txBox="1"/>
          <p:nvPr/>
        </p:nvSpPr>
        <p:spPr>
          <a:xfrm>
            <a:off x="457200" y="79743"/>
            <a:ext cx="6272492" cy="1631216"/>
          </a:xfrm>
          <a:prstGeom prst="rect">
            <a:avLst/>
          </a:prstGeom>
          <a:solidFill>
            <a:schemeClr val="accent5">
              <a:lumMod val="75000"/>
            </a:schemeClr>
          </a:solidFill>
        </p:spPr>
        <p:txBody>
          <a:bodyPr wrap="square" rtlCol="0">
            <a:spAutoFit/>
          </a:bodyPr>
          <a:lstStyle/>
          <a:p>
            <a:r>
              <a:rPr lang="en-US" sz="2000" dirty="0"/>
              <a:t>Assignment #1: “My Summer Vacation”</a:t>
            </a:r>
          </a:p>
          <a:p>
            <a:endParaRPr lang="en-US" sz="2000" dirty="0"/>
          </a:p>
          <a:p>
            <a:r>
              <a:rPr lang="en-US" sz="2000" dirty="0"/>
              <a:t>Write a short essay about your summer vacation. Try to describe what you did, where you went, and the people you met.</a:t>
            </a:r>
          </a:p>
        </p:txBody>
      </p:sp>
      <p:sp>
        <p:nvSpPr>
          <p:cNvPr id="2" name="TextBox 1">
            <a:extLst>
              <a:ext uri="{FF2B5EF4-FFF2-40B4-BE49-F238E27FC236}">
                <a16:creationId xmlns:a16="http://schemas.microsoft.com/office/drawing/2014/main" id="{DEAD1362-A781-1674-AEAC-CBFD9E78C3DB}"/>
              </a:ext>
            </a:extLst>
          </p:cNvPr>
          <p:cNvSpPr txBox="1"/>
          <p:nvPr/>
        </p:nvSpPr>
        <p:spPr>
          <a:xfrm>
            <a:off x="7676769" y="279918"/>
            <a:ext cx="4448556" cy="677108"/>
          </a:xfrm>
          <a:prstGeom prst="rect">
            <a:avLst/>
          </a:prstGeom>
          <a:noFill/>
        </p:spPr>
        <p:txBody>
          <a:bodyPr wrap="square" rtlCol="0">
            <a:spAutoFit/>
          </a:bodyPr>
          <a:lstStyle/>
          <a:p>
            <a:r>
              <a:rPr lang="en-US" sz="3800" dirty="0">
                <a:latin typeface="+mj-lt"/>
              </a:rPr>
              <a:t>Fundamental Issue #2</a:t>
            </a:r>
          </a:p>
        </p:txBody>
      </p:sp>
      <p:pic>
        <p:nvPicPr>
          <p:cNvPr id="7" name="Picture 6">
            <a:extLst>
              <a:ext uri="{FF2B5EF4-FFF2-40B4-BE49-F238E27FC236}">
                <a16:creationId xmlns:a16="http://schemas.microsoft.com/office/drawing/2014/main" id="{A4FA87DA-1522-889C-8F0E-74DA3FD8DAAF}"/>
              </a:ext>
            </a:extLst>
          </p:cNvPr>
          <p:cNvPicPr>
            <a:picLocks noChangeAspect="1"/>
          </p:cNvPicPr>
          <p:nvPr/>
        </p:nvPicPr>
        <p:blipFill>
          <a:blip r:embed="rId6"/>
          <a:stretch>
            <a:fillRect/>
          </a:stretch>
        </p:blipFill>
        <p:spPr>
          <a:xfrm>
            <a:off x="380902" y="1735138"/>
            <a:ext cx="6422475" cy="5152010"/>
          </a:xfrm>
          <a:prstGeom prst="rect">
            <a:avLst/>
          </a:prstGeom>
        </p:spPr>
      </p:pic>
    </p:spTree>
    <p:extLst>
      <p:ext uri="{BB962C8B-B14F-4D97-AF65-F5344CB8AC3E}">
        <p14:creationId xmlns:p14="http://schemas.microsoft.com/office/powerpoint/2010/main" val="4067621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1382713"/>
            <a:ext cx="4243208" cy="5152558"/>
          </a:xfrm>
        </p:spPr>
        <p:txBody>
          <a:bodyPr>
            <a:noAutofit/>
          </a:bodyPr>
          <a:lstStyle/>
          <a:p>
            <a:pPr>
              <a:spcBef>
                <a:spcPts val="0"/>
              </a:spcBef>
            </a:pPr>
            <a:r>
              <a:rPr lang="en-US" sz="2800" dirty="0"/>
              <a:t>Collaborative writing is the norm in workplace (Dias et al., 1999; Dias &amp; </a:t>
            </a:r>
            <a:r>
              <a:rPr lang="en-US" sz="2800" dirty="0" err="1"/>
              <a:t>Paré</a:t>
            </a:r>
            <a:r>
              <a:rPr lang="en-US" sz="2800" dirty="0"/>
              <a:t>, 2000).</a:t>
            </a:r>
          </a:p>
          <a:p>
            <a:pPr>
              <a:spcBef>
                <a:spcPts val="0"/>
              </a:spcBef>
            </a:pPr>
            <a:r>
              <a:rPr lang="en-US" sz="2800" dirty="0"/>
              <a:t>Human-AI collaboration in writing is a skill that must be learned (Dhillon et al., 2022).</a:t>
            </a:r>
          </a:p>
        </p:txBody>
      </p:sp>
      <p:sp>
        <p:nvSpPr>
          <p:cNvPr id="8" name="TextBox 7">
            <a:extLst>
              <a:ext uri="{FF2B5EF4-FFF2-40B4-BE49-F238E27FC236}">
                <a16:creationId xmlns:a16="http://schemas.microsoft.com/office/drawing/2014/main" id="{893BB77C-E7A4-B89C-24A8-7E88188C2C38}"/>
              </a:ext>
            </a:extLst>
          </p:cNvPr>
          <p:cNvSpPr txBox="1"/>
          <p:nvPr/>
        </p:nvSpPr>
        <p:spPr>
          <a:xfrm>
            <a:off x="457200" y="79743"/>
            <a:ext cx="6272492" cy="1631216"/>
          </a:xfrm>
          <a:prstGeom prst="rect">
            <a:avLst/>
          </a:prstGeom>
          <a:solidFill>
            <a:schemeClr val="accent5">
              <a:lumMod val="75000"/>
            </a:schemeClr>
          </a:solidFill>
        </p:spPr>
        <p:txBody>
          <a:bodyPr wrap="square" rtlCol="0">
            <a:spAutoFit/>
          </a:bodyPr>
          <a:lstStyle/>
          <a:p>
            <a:r>
              <a:rPr lang="en-US" sz="2000" dirty="0"/>
              <a:t>Assignment #1: “My Summer Vacation”</a:t>
            </a:r>
          </a:p>
          <a:p>
            <a:endParaRPr lang="en-US" sz="2000" dirty="0"/>
          </a:p>
          <a:p>
            <a:r>
              <a:rPr lang="en-US" sz="2000" dirty="0"/>
              <a:t>Write a short essay about your summer vacation. Try to describe what you did, where you went, and the people you met.</a:t>
            </a:r>
          </a:p>
        </p:txBody>
      </p:sp>
      <p:sp>
        <p:nvSpPr>
          <p:cNvPr id="2" name="TextBox 1">
            <a:extLst>
              <a:ext uri="{FF2B5EF4-FFF2-40B4-BE49-F238E27FC236}">
                <a16:creationId xmlns:a16="http://schemas.microsoft.com/office/drawing/2014/main" id="{DEAD1362-A781-1674-AEAC-CBFD9E78C3DB}"/>
              </a:ext>
            </a:extLst>
          </p:cNvPr>
          <p:cNvSpPr txBox="1"/>
          <p:nvPr/>
        </p:nvSpPr>
        <p:spPr>
          <a:xfrm>
            <a:off x="7676769" y="279918"/>
            <a:ext cx="4448556" cy="677108"/>
          </a:xfrm>
          <a:prstGeom prst="rect">
            <a:avLst/>
          </a:prstGeom>
          <a:noFill/>
        </p:spPr>
        <p:txBody>
          <a:bodyPr wrap="square" rtlCol="0">
            <a:spAutoFit/>
          </a:bodyPr>
          <a:lstStyle/>
          <a:p>
            <a:r>
              <a:rPr lang="en-US" sz="3800" dirty="0">
                <a:latin typeface="+mj-lt"/>
              </a:rPr>
              <a:t>Collaborative Writing</a:t>
            </a:r>
          </a:p>
        </p:txBody>
      </p:sp>
      <p:pic>
        <p:nvPicPr>
          <p:cNvPr id="7" name="Picture 6">
            <a:extLst>
              <a:ext uri="{FF2B5EF4-FFF2-40B4-BE49-F238E27FC236}">
                <a16:creationId xmlns:a16="http://schemas.microsoft.com/office/drawing/2014/main" id="{A4FA87DA-1522-889C-8F0E-74DA3FD8DAAF}"/>
              </a:ext>
            </a:extLst>
          </p:cNvPr>
          <p:cNvPicPr>
            <a:picLocks noChangeAspect="1"/>
          </p:cNvPicPr>
          <p:nvPr/>
        </p:nvPicPr>
        <p:blipFill>
          <a:blip r:embed="rId6"/>
          <a:stretch>
            <a:fillRect/>
          </a:stretch>
        </p:blipFill>
        <p:spPr>
          <a:xfrm>
            <a:off x="380902" y="1735138"/>
            <a:ext cx="6422475" cy="5152010"/>
          </a:xfrm>
          <a:prstGeom prst="rect">
            <a:avLst/>
          </a:prstGeom>
        </p:spPr>
      </p:pic>
    </p:spTree>
    <p:extLst>
      <p:ext uri="{BB962C8B-B14F-4D97-AF65-F5344CB8AC3E}">
        <p14:creationId xmlns:p14="http://schemas.microsoft.com/office/powerpoint/2010/main" val="2357679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1267723"/>
            <a:ext cx="4243208" cy="5267548"/>
          </a:xfrm>
        </p:spPr>
        <p:txBody>
          <a:bodyPr>
            <a:noAutofit/>
          </a:bodyPr>
          <a:lstStyle/>
          <a:p>
            <a:pPr>
              <a:spcBef>
                <a:spcPts val="0"/>
              </a:spcBef>
            </a:pPr>
            <a:r>
              <a:rPr lang="en-US" sz="2800" dirty="0"/>
              <a:t>Agreeing on the speech act of a writing assignment.</a:t>
            </a:r>
          </a:p>
          <a:p>
            <a:pPr>
              <a:spcBef>
                <a:spcPts val="0"/>
              </a:spcBef>
            </a:pPr>
            <a:r>
              <a:rPr lang="en-US" sz="2800" dirty="0"/>
              <a:t>Getting consent and cooperation from each party.</a:t>
            </a:r>
          </a:p>
          <a:p>
            <a:pPr marL="0" indent="0">
              <a:spcBef>
                <a:spcPts val="0"/>
              </a:spcBef>
              <a:buNone/>
            </a:pPr>
            <a:endParaRPr lang="en-US" sz="2200" dirty="0"/>
          </a:p>
        </p:txBody>
      </p:sp>
      <p:sp>
        <p:nvSpPr>
          <p:cNvPr id="2" name="TextBox 1">
            <a:extLst>
              <a:ext uri="{FF2B5EF4-FFF2-40B4-BE49-F238E27FC236}">
                <a16:creationId xmlns:a16="http://schemas.microsoft.com/office/drawing/2014/main" id="{DEAD1362-A781-1674-AEAC-CBFD9E78C3DB}"/>
              </a:ext>
            </a:extLst>
          </p:cNvPr>
          <p:cNvSpPr txBox="1"/>
          <p:nvPr/>
        </p:nvSpPr>
        <p:spPr>
          <a:xfrm>
            <a:off x="7652957" y="279918"/>
            <a:ext cx="4124706" cy="707886"/>
          </a:xfrm>
          <a:prstGeom prst="rect">
            <a:avLst/>
          </a:prstGeom>
          <a:noFill/>
        </p:spPr>
        <p:txBody>
          <a:bodyPr wrap="square" rtlCol="0">
            <a:spAutoFit/>
          </a:bodyPr>
          <a:lstStyle/>
          <a:p>
            <a:r>
              <a:rPr lang="en-US" sz="4000" b="1" dirty="0">
                <a:latin typeface="+mj-lt"/>
              </a:rPr>
              <a:t>Moving Forward</a:t>
            </a:r>
          </a:p>
        </p:txBody>
      </p:sp>
      <p:pic>
        <p:nvPicPr>
          <p:cNvPr id="7" name="Picture 6">
            <a:extLst>
              <a:ext uri="{FF2B5EF4-FFF2-40B4-BE49-F238E27FC236}">
                <a16:creationId xmlns:a16="http://schemas.microsoft.com/office/drawing/2014/main" id="{6E984F7E-9DA4-0B8D-D2B4-0E4FDA3E4EC9}"/>
              </a:ext>
            </a:extLst>
          </p:cNvPr>
          <p:cNvPicPr>
            <a:picLocks noChangeAspect="1"/>
          </p:cNvPicPr>
          <p:nvPr/>
        </p:nvPicPr>
        <p:blipFill>
          <a:blip r:embed="rId6"/>
          <a:stretch>
            <a:fillRect/>
          </a:stretch>
        </p:blipFill>
        <p:spPr>
          <a:xfrm>
            <a:off x="933450" y="1282700"/>
            <a:ext cx="6274096" cy="4175126"/>
          </a:xfrm>
          <a:prstGeom prst="rect">
            <a:avLst/>
          </a:prstGeom>
        </p:spPr>
      </p:pic>
    </p:spTree>
    <p:extLst>
      <p:ext uri="{BB962C8B-B14F-4D97-AF65-F5344CB8AC3E}">
        <p14:creationId xmlns:p14="http://schemas.microsoft.com/office/powerpoint/2010/main" val="3448202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962519" y="271796"/>
            <a:ext cx="3084891" cy="1196642"/>
          </a:xfrm>
        </p:spPr>
        <p:txBody>
          <a:bodyPr>
            <a:normAutofit/>
          </a:bodyPr>
          <a:lstStyle/>
          <a:p>
            <a:r>
              <a:rPr lang="en-US" sz="3200" cap="none" dirty="0"/>
              <a:t>What ChatGPT Threatens?</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962518" y="1554164"/>
            <a:ext cx="3581781" cy="4886324"/>
          </a:xfrm>
        </p:spPr>
        <p:txBody>
          <a:bodyPr>
            <a:noAutofit/>
          </a:bodyPr>
          <a:lstStyle/>
          <a:p>
            <a:pPr>
              <a:lnSpc>
                <a:spcPct val="110000"/>
              </a:lnSpc>
            </a:pPr>
            <a:r>
              <a:rPr lang="en-US" sz="1800" b="0" i="0" u="none" strike="noStrike" baseline="0" dirty="0">
                <a:latin typeface="MyriadPro-Semibold"/>
              </a:rPr>
              <a:t>Polarizing public discussions with many hopes and fears (</a:t>
            </a:r>
            <a:r>
              <a:rPr lang="en-US" sz="1800" b="0" i="0" u="none" strike="noStrike" baseline="0" dirty="0" err="1">
                <a:latin typeface="MyriadPro-Semibold"/>
              </a:rPr>
              <a:t>Coeckelbergh</a:t>
            </a:r>
            <a:r>
              <a:rPr lang="en-US" sz="1800" b="0" i="0" u="none" strike="noStrike" baseline="0" dirty="0">
                <a:latin typeface="MyriadPro-Semibold"/>
              </a:rPr>
              <a:t> &amp; Gunkel, 2023; Rudolph et al, 2023)</a:t>
            </a:r>
            <a:endParaRPr lang="en-US" sz="2000" dirty="0"/>
          </a:p>
          <a:p>
            <a:pPr marL="0" indent="0">
              <a:lnSpc>
                <a:spcPct val="110000"/>
              </a:lnSpc>
              <a:buNone/>
            </a:pPr>
            <a:endParaRPr lang="en-US" sz="2000" dirty="0"/>
          </a:p>
        </p:txBody>
      </p:sp>
      <p:pic>
        <p:nvPicPr>
          <p:cNvPr id="6" name="Picture 5">
            <a:extLst>
              <a:ext uri="{FF2B5EF4-FFF2-40B4-BE49-F238E27FC236}">
                <a16:creationId xmlns:a16="http://schemas.microsoft.com/office/drawing/2014/main" id="{A4F95550-0621-BCDC-BB79-2D4A721DAD40}"/>
              </a:ext>
            </a:extLst>
          </p:cNvPr>
          <p:cNvPicPr>
            <a:picLocks noChangeAspect="1"/>
          </p:cNvPicPr>
          <p:nvPr/>
        </p:nvPicPr>
        <p:blipFill>
          <a:blip r:embed="rId6"/>
          <a:stretch>
            <a:fillRect/>
          </a:stretch>
        </p:blipFill>
        <p:spPr>
          <a:xfrm>
            <a:off x="4761" y="771882"/>
            <a:ext cx="7500938" cy="5000625"/>
          </a:xfrm>
          <a:prstGeom prst="rect">
            <a:avLst/>
          </a:prstGeom>
        </p:spPr>
      </p:pic>
      <p:sp>
        <p:nvSpPr>
          <p:cNvPr id="5" name="TextBox 4">
            <a:extLst>
              <a:ext uri="{FF2B5EF4-FFF2-40B4-BE49-F238E27FC236}">
                <a16:creationId xmlns:a16="http://schemas.microsoft.com/office/drawing/2014/main" id="{52DDB900-99EC-83BD-8F5A-D09D391C047A}"/>
              </a:ext>
            </a:extLst>
          </p:cNvPr>
          <p:cNvSpPr txBox="1"/>
          <p:nvPr/>
        </p:nvSpPr>
        <p:spPr>
          <a:xfrm>
            <a:off x="1085850" y="5208151"/>
            <a:ext cx="9377361" cy="1589088"/>
          </a:xfrm>
          <a:prstGeom prst="rect">
            <a:avLst/>
          </a:prstGeom>
          <a:solidFill>
            <a:schemeClr val="bg2">
              <a:lumMod val="75000"/>
            </a:schemeClr>
          </a:solidFill>
        </p:spPr>
        <p:txBody>
          <a:bodyPr wrap="square" rtlCol="0">
            <a:spAutoFit/>
          </a:bodyPr>
          <a:lstStyle/>
          <a:p>
            <a:pPr marL="0" indent="0">
              <a:lnSpc>
                <a:spcPct val="110000"/>
              </a:lnSpc>
              <a:buNone/>
            </a:pPr>
            <a:r>
              <a:rPr lang="en-US" sz="1800" dirty="0"/>
              <a:t>“A specter is haunting the landscape—the specter of generative AI. First came fears that student cheating would explode, plus that artists and actors would be unemployed. Then the ante was upped: Some of the very technology’s creators warned that AI’s potential risk to humanity as we know it was on par with pandemics and nuclear war.”</a:t>
            </a:r>
          </a:p>
          <a:p>
            <a:pPr marL="0" indent="0" algn="r">
              <a:lnSpc>
                <a:spcPct val="110000"/>
              </a:lnSpc>
              <a:buNone/>
            </a:pPr>
            <a:r>
              <a:rPr lang="en-US" sz="1800" dirty="0"/>
              <a:t>-- Baron (2023)</a:t>
            </a:r>
          </a:p>
        </p:txBody>
      </p:sp>
    </p:spTree>
    <p:extLst>
      <p:ext uri="{BB962C8B-B14F-4D97-AF65-F5344CB8AC3E}">
        <p14:creationId xmlns:p14="http://schemas.microsoft.com/office/powerpoint/2010/main" val="1094849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1267723"/>
            <a:ext cx="4243208" cy="1280215"/>
          </a:xfrm>
        </p:spPr>
        <p:txBody>
          <a:bodyPr>
            <a:noAutofit/>
          </a:bodyPr>
          <a:lstStyle/>
          <a:p>
            <a:pPr marL="0" indent="0">
              <a:spcBef>
                <a:spcPts val="0"/>
              </a:spcBef>
              <a:buNone/>
            </a:pPr>
            <a:r>
              <a:rPr lang="en-US" sz="2200" dirty="0"/>
              <a:t>Speech Act = Practice to support learning</a:t>
            </a:r>
          </a:p>
          <a:p>
            <a:pPr marL="0" indent="0">
              <a:spcBef>
                <a:spcPts val="0"/>
              </a:spcBef>
              <a:buNone/>
            </a:pPr>
            <a:endParaRPr lang="en-US" sz="2200" dirty="0"/>
          </a:p>
          <a:p>
            <a:pPr marL="0" indent="0">
              <a:spcBef>
                <a:spcPts val="0"/>
              </a:spcBef>
              <a:buNone/>
            </a:pPr>
            <a:endParaRPr lang="en-US" sz="2200" dirty="0"/>
          </a:p>
        </p:txBody>
      </p:sp>
      <p:sp>
        <p:nvSpPr>
          <p:cNvPr id="2" name="TextBox 1">
            <a:extLst>
              <a:ext uri="{FF2B5EF4-FFF2-40B4-BE49-F238E27FC236}">
                <a16:creationId xmlns:a16="http://schemas.microsoft.com/office/drawing/2014/main" id="{DEAD1362-A781-1674-AEAC-CBFD9E78C3DB}"/>
              </a:ext>
            </a:extLst>
          </p:cNvPr>
          <p:cNvSpPr txBox="1"/>
          <p:nvPr/>
        </p:nvSpPr>
        <p:spPr>
          <a:xfrm>
            <a:off x="7903029" y="279918"/>
            <a:ext cx="4098471" cy="646331"/>
          </a:xfrm>
          <a:prstGeom prst="rect">
            <a:avLst/>
          </a:prstGeom>
          <a:noFill/>
        </p:spPr>
        <p:txBody>
          <a:bodyPr wrap="square" rtlCol="0">
            <a:spAutoFit/>
          </a:bodyPr>
          <a:lstStyle/>
          <a:p>
            <a:r>
              <a:rPr lang="en-US" sz="3600" dirty="0">
                <a:latin typeface="+mj-lt"/>
              </a:rPr>
              <a:t>If We can agree...</a:t>
            </a:r>
          </a:p>
        </p:txBody>
      </p:sp>
      <p:sp>
        <p:nvSpPr>
          <p:cNvPr id="6" name="TextBox 5">
            <a:extLst>
              <a:ext uri="{FF2B5EF4-FFF2-40B4-BE49-F238E27FC236}">
                <a16:creationId xmlns:a16="http://schemas.microsoft.com/office/drawing/2014/main" id="{6A7BC98A-4A2C-B927-A512-AD95C5BAD4B6}"/>
              </a:ext>
            </a:extLst>
          </p:cNvPr>
          <p:cNvSpPr txBox="1"/>
          <p:nvPr/>
        </p:nvSpPr>
        <p:spPr>
          <a:xfrm>
            <a:off x="7633908" y="2265433"/>
            <a:ext cx="4298496" cy="646331"/>
          </a:xfrm>
          <a:prstGeom prst="rect">
            <a:avLst/>
          </a:prstGeom>
          <a:noFill/>
        </p:spPr>
        <p:txBody>
          <a:bodyPr wrap="square" rtlCol="0">
            <a:spAutoFit/>
          </a:bodyPr>
          <a:lstStyle/>
          <a:p>
            <a:r>
              <a:rPr lang="en-US" sz="3600" dirty="0">
                <a:latin typeface="+mj-lt"/>
              </a:rPr>
              <a:t>Then, ChatGPT can...</a:t>
            </a:r>
          </a:p>
        </p:txBody>
      </p:sp>
      <p:sp>
        <p:nvSpPr>
          <p:cNvPr id="7" name="Content Placeholder 2">
            <a:extLst>
              <a:ext uri="{FF2B5EF4-FFF2-40B4-BE49-F238E27FC236}">
                <a16:creationId xmlns:a16="http://schemas.microsoft.com/office/drawing/2014/main" id="{25E9EDCD-CC8E-6F04-9330-628479FE876D}"/>
              </a:ext>
            </a:extLst>
          </p:cNvPr>
          <p:cNvSpPr txBox="1">
            <a:spLocks/>
          </p:cNvSpPr>
          <p:nvPr/>
        </p:nvSpPr>
        <p:spPr>
          <a:xfrm>
            <a:off x="7865208" y="3610840"/>
            <a:ext cx="4243208" cy="128021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dirty="0"/>
              <a:t>Do many things to help both the student and the teacher</a:t>
            </a:r>
          </a:p>
          <a:p>
            <a:pPr marL="0" indent="0">
              <a:spcBef>
                <a:spcPts val="0"/>
              </a:spcBef>
              <a:buFont typeface="Arial" panose="020B0604020202020204" pitchFamily="34" charset="0"/>
              <a:buNone/>
            </a:pPr>
            <a:endParaRPr lang="en-US" sz="2200" dirty="0"/>
          </a:p>
        </p:txBody>
      </p:sp>
      <p:pic>
        <p:nvPicPr>
          <p:cNvPr id="10" name="Picture 9">
            <a:extLst>
              <a:ext uri="{FF2B5EF4-FFF2-40B4-BE49-F238E27FC236}">
                <a16:creationId xmlns:a16="http://schemas.microsoft.com/office/drawing/2014/main" id="{1A6834C9-BEF0-B576-50DC-253C2436C373}"/>
              </a:ext>
            </a:extLst>
          </p:cNvPr>
          <p:cNvPicPr>
            <a:picLocks noChangeAspect="1"/>
          </p:cNvPicPr>
          <p:nvPr/>
        </p:nvPicPr>
        <p:blipFill>
          <a:blip r:embed="rId6"/>
          <a:stretch>
            <a:fillRect/>
          </a:stretch>
        </p:blipFill>
        <p:spPr>
          <a:xfrm>
            <a:off x="276226" y="523333"/>
            <a:ext cx="5238368" cy="2933486"/>
          </a:xfrm>
          <a:prstGeom prst="rect">
            <a:avLst/>
          </a:prstGeom>
        </p:spPr>
      </p:pic>
      <p:pic>
        <p:nvPicPr>
          <p:cNvPr id="12" name="Picture 11">
            <a:extLst>
              <a:ext uri="{FF2B5EF4-FFF2-40B4-BE49-F238E27FC236}">
                <a16:creationId xmlns:a16="http://schemas.microsoft.com/office/drawing/2014/main" id="{853FE8F8-2BC3-9E33-91B2-4609180734EB}"/>
              </a:ext>
            </a:extLst>
          </p:cNvPr>
          <p:cNvPicPr>
            <a:picLocks noChangeAspect="1"/>
          </p:cNvPicPr>
          <p:nvPr/>
        </p:nvPicPr>
        <p:blipFill>
          <a:blip r:embed="rId7"/>
          <a:stretch>
            <a:fillRect/>
          </a:stretch>
        </p:blipFill>
        <p:spPr>
          <a:xfrm>
            <a:off x="4339273" y="3532708"/>
            <a:ext cx="3043056" cy="3203639"/>
          </a:xfrm>
          <a:prstGeom prst="rect">
            <a:avLst/>
          </a:prstGeom>
        </p:spPr>
      </p:pic>
    </p:spTree>
    <p:extLst>
      <p:ext uri="{BB962C8B-B14F-4D97-AF65-F5344CB8AC3E}">
        <p14:creationId xmlns:p14="http://schemas.microsoft.com/office/powerpoint/2010/main" val="3779465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1267723"/>
            <a:ext cx="4243208" cy="1280215"/>
          </a:xfrm>
        </p:spPr>
        <p:txBody>
          <a:bodyPr>
            <a:noAutofit/>
          </a:bodyPr>
          <a:lstStyle/>
          <a:p>
            <a:pPr marL="0" indent="0">
              <a:spcBef>
                <a:spcPts val="0"/>
              </a:spcBef>
              <a:buNone/>
            </a:pPr>
            <a:r>
              <a:rPr lang="en-US" sz="2200" dirty="0"/>
              <a:t>Speech Act = Practice to support learning</a:t>
            </a:r>
          </a:p>
          <a:p>
            <a:pPr marL="0" indent="0">
              <a:spcBef>
                <a:spcPts val="0"/>
              </a:spcBef>
              <a:buNone/>
            </a:pPr>
            <a:endParaRPr lang="en-US" sz="2200" dirty="0"/>
          </a:p>
          <a:p>
            <a:pPr marL="0" indent="0">
              <a:spcBef>
                <a:spcPts val="0"/>
              </a:spcBef>
              <a:buNone/>
            </a:pPr>
            <a:endParaRPr lang="en-US" sz="2200" dirty="0"/>
          </a:p>
        </p:txBody>
      </p:sp>
      <p:sp>
        <p:nvSpPr>
          <p:cNvPr id="8" name="TextBox 7">
            <a:extLst>
              <a:ext uri="{FF2B5EF4-FFF2-40B4-BE49-F238E27FC236}">
                <a16:creationId xmlns:a16="http://schemas.microsoft.com/office/drawing/2014/main" id="{893BB77C-E7A4-B89C-24A8-7E88188C2C38}"/>
              </a:ext>
            </a:extLst>
          </p:cNvPr>
          <p:cNvSpPr txBox="1"/>
          <p:nvPr/>
        </p:nvSpPr>
        <p:spPr>
          <a:xfrm>
            <a:off x="561975" y="574359"/>
            <a:ext cx="6272492" cy="5909310"/>
          </a:xfrm>
          <a:prstGeom prst="rect">
            <a:avLst/>
          </a:prstGeom>
          <a:solidFill>
            <a:schemeClr val="accent5">
              <a:lumMod val="75000"/>
            </a:schemeClr>
          </a:solidFill>
        </p:spPr>
        <p:txBody>
          <a:bodyPr wrap="square" rtlCol="0">
            <a:spAutoFit/>
          </a:bodyPr>
          <a:lstStyle/>
          <a:p>
            <a:r>
              <a:rPr lang="en-US" sz="1800" b="1" i="0" u="none" strike="noStrike" baseline="0" dirty="0">
                <a:latin typeface="Segoe UI" panose="020B0502040204020203" pitchFamily="34" charset="0"/>
              </a:rPr>
              <a:t>Exercise 1: Correct the Verb Tense</a:t>
            </a:r>
            <a:endParaRPr lang="en-US" sz="1800" b="0" i="0" u="none" strike="noStrike" baseline="0" dirty="0">
              <a:latin typeface="Segoe UI" panose="020B0502040204020203" pitchFamily="34" charset="0"/>
            </a:endParaRPr>
          </a:p>
          <a:p>
            <a:r>
              <a:rPr lang="en-US" sz="1800" b="1" i="0" u="none" strike="noStrike" baseline="0" dirty="0">
                <a:latin typeface="Segoe UI" panose="020B0502040204020203" pitchFamily="34" charset="0"/>
              </a:rPr>
              <a:t>Sentences:</a:t>
            </a:r>
            <a:r>
              <a:rPr lang="en-US" sz="1800" b="0" i="0" u="none" strike="noStrike" baseline="0" dirty="0">
                <a:latin typeface="Segoe UI" panose="020B0502040204020203" pitchFamily="34" charset="0"/>
              </a:rPr>
              <a:t> a) I do many new things during the summer.</a:t>
            </a:r>
            <a:br>
              <a:rPr lang="en-US" sz="1800" b="0" i="0" u="none" strike="noStrike" baseline="0" dirty="0">
                <a:latin typeface="Segoe UI" panose="020B0502040204020203" pitchFamily="34" charset="0"/>
              </a:rPr>
            </a:br>
            <a:r>
              <a:rPr lang="en-US" sz="1800" b="1" i="0" u="none" strike="noStrike" baseline="0" dirty="0">
                <a:latin typeface="Segoe UI" panose="020B0502040204020203" pitchFamily="34" charset="0"/>
              </a:rPr>
              <a:t>Answer:</a:t>
            </a:r>
            <a:r>
              <a:rPr lang="en-US" sz="1800" b="0" i="0" u="none" strike="noStrike" baseline="0" dirty="0">
                <a:latin typeface="Segoe UI" panose="020B0502040204020203" pitchFamily="34" charset="0"/>
              </a:rPr>
              <a:t> I did many new things during the summer.</a:t>
            </a:r>
          </a:p>
          <a:p>
            <a:endParaRPr lang="en-US" dirty="0">
              <a:latin typeface="Segoe UI" panose="020B0502040204020203" pitchFamily="34" charset="0"/>
              <a:ea typeface="HGPGyoshotai" panose="03000600000000000000" pitchFamily="66" charset="-128"/>
            </a:endParaRPr>
          </a:p>
          <a:p>
            <a:r>
              <a:rPr lang="en-US" sz="1800" b="1" i="0" u="none" strike="noStrike" baseline="0" dirty="0">
                <a:latin typeface="Segoe UI" panose="020B0502040204020203" pitchFamily="34" charset="0"/>
              </a:rPr>
              <a:t>Exercise 2: Fill in the Blanks with Articles ("a", "an", "the")</a:t>
            </a:r>
            <a:endParaRPr lang="en-US" sz="1800" b="0" i="0" u="none" strike="noStrike" baseline="0" dirty="0">
              <a:latin typeface="Segoe UI" panose="020B0502040204020203" pitchFamily="34" charset="0"/>
            </a:endParaRPr>
          </a:p>
          <a:p>
            <a:r>
              <a:rPr lang="en-US" sz="1800" b="0" i="0" u="none" strike="noStrike" baseline="0" dirty="0">
                <a:latin typeface="Segoe UI" panose="020B0502040204020203" pitchFamily="34" charset="0"/>
              </a:rPr>
              <a:t>b) ___ school closed for ___ summer.</a:t>
            </a:r>
            <a:br>
              <a:rPr lang="en-US" sz="1800" b="0" i="0" u="none" strike="noStrike" baseline="0" dirty="0">
                <a:latin typeface="Segoe UI" panose="020B0502040204020203" pitchFamily="34" charset="0"/>
              </a:rPr>
            </a:br>
            <a:r>
              <a:rPr lang="en-US" sz="1800" b="1" i="0" u="none" strike="noStrike" baseline="0" dirty="0">
                <a:latin typeface="Segoe UI" panose="020B0502040204020203" pitchFamily="34" charset="0"/>
              </a:rPr>
              <a:t>Answer:</a:t>
            </a:r>
            <a:r>
              <a:rPr lang="en-US" sz="1800" b="0" i="0" u="none" strike="noStrike" baseline="0" dirty="0">
                <a:latin typeface="Segoe UI" panose="020B0502040204020203" pitchFamily="34" charset="0"/>
              </a:rPr>
              <a:t> The school closed for the summer.</a:t>
            </a:r>
          </a:p>
          <a:p>
            <a:endParaRPr lang="en-US" dirty="0">
              <a:latin typeface="Segoe UI" panose="020B0502040204020203" pitchFamily="34" charset="0"/>
              <a:ea typeface="HGPGyoshotai" panose="03000600000000000000" pitchFamily="66" charset="-128"/>
            </a:endParaRPr>
          </a:p>
          <a:p>
            <a:r>
              <a:rPr lang="en-US" sz="1800" b="1" i="0" u="none" strike="noStrike" baseline="0" dirty="0">
                <a:latin typeface="Segoe UI" panose="020B0502040204020203" pitchFamily="34" charset="0"/>
              </a:rPr>
              <a:t>Exercise 3: Plural Forms</a:t>
            </a:r>
            <a:endParaRPr lang="en-US" sz="1800" b="0" i="0" u="none" strike="noStrike" baseline="0" dirty="0">
              <a:latin typeface="Segoe UI" panose="020B0502040204020203" pitchFamily="34" charset="0"/>
            </a:endParaRPr>
          </a:p>
          <a:p>
            <a:r>
              <a:rPr lang="en-US" sz="1800" b="0" i="0" u="none" strike="noStrike" baseline="0" dirty="0">
                <a:latin typeface="Segoe UI" panose="020B0502040204020203" pitchFamily="34" charset="0"/>
              </a:rPr>
              <a:t>c) I need to buy a new shoe for the party.</a:t>
            </a:r>
            <a:br>
              <a:rPr lang="en-US" sz="1800" b="0" i="0" u="none" strike="noStrike" baseline="0" dirty="0">
                <a:latin typeface="Segoe UI" panose="020B0502040204020203" pitchFamily="34" charset="0"/>
              </a:rPr>
            </a:br>
            <a:r>
              <a:rPr lang="en-US" sz="1800" b="1" i="0" u="none" strike="noStrike" baseline="0" dirty="0">
                <a:latin typeface="Segoe UI" panose="020B0502040204020203" pitchFamily="34" charset="0"/>
              </a:rPr>
              <a:t>Answer:</a:t>
            </a:r>
            <a:r>
              <a:rPr lang="en-US" sz="1800" b="0" i="0" u="none" strike="noStrike" baseline="0" dirty="0">
                <a:latin typeface="Segoe UI" panose="020B0502040204020203" pitchFamily="34" charset="0"/>
              </a:rPr>
              <a:t> I need to buy new shoes for the party.</a:t>
            </a:r>
            <a:endParaRPr lang="en-US" dirty="0">
              <a:latin typeface="Segoe UI" panose="020B0502040204020203" pitchFamily="34" charset="0"/>
              <a:ea typeface="HGPGyoshotai" panose="03000600000000000000" pitchFamily="66" charset="-128"/>
            </a:endParaRPr>
          </a:p>
          <a:p>
            <a:endParaRPr lang="en-US" dirty="0">
              <a:latin typeface="Segoe UI" panose="020B0502040204020203" pitchFamily="34" charset="0"/>
              <a:ea typeface="HGPGyoshotai" panose="03000600000000000000" pitchFamily="66" charset="-128"/>
            </a:endParaRPr>
          </a:p>
          <a:p>
            <a:r>
              <a:rPr lang="en-US" sz="1800" b="1" i="0" u="none" strike="noStrike" baseline="0" dirty="0">
                <a:latin typeface="Segoe UI" panose="020B0502040204020203" pitchFamily="34" charset="0"/>
              </a:rPr>
              <a:t>Exercise 4: Preposition Practice (on, in, at, to, for)</a:t>
            </a:r>
            <a:endParaRPr lang="en-US" sz="1800" b="0" i="0" u="none" strike="noStrike" baseline="0" dirty="0">
              <a:latin typeface="Segoe UI" panose="020B0502040204020203" pitchFamily="34" charset="0"/>
            </a:endParaRPr>
          </a:p>
          <a:p>
            <a:r>
              <a:rPr lang="en-US" sz="1800" b="0" i="0" u="none" strike="noStrike" baseline="0" dirty="0">
                <a:latin typeface="Segoe UI" panose="020B0502040204020203" pitchFamily="34" charset="0"/>
              </a:rPr>
              <a:t>d) They arrived ___ the party ___ time.</a:t>
            </a:r>
            <a:br>
              <a:rPr lang="en-US" sz="1800" b="0" i="0" u="none" strike="noStrike" baseline="0" dirty="0">
                <a:latin typeface="Segoe UI" panose="020B0502040204020203" pitchFamily="34" charset="0"/>
              </a:rPr>
            </a:br>
            <a:r>
              <a:rPr lang="en-US" sz="1800" b="1" i="0" u="none" strike="noStrike" baseline="0" dirty="0">
                <a:latin typeface="Segoe UI" panose="020B0502040204020203" pitchFamily="34" charset="0"/>
              </a:rPr>
              <a:t>Answer:</a:t>
            </a:r>
            <a:r>
              <a:rPr lang="en-US" sz="1800" b="0" i="0" u="none" strike="noStrike" baseline="0" dirty="0">
                <a:latin typeface="Segoe UI" panose="020B0502040204020203" pitchFamily="34" charset="0"/>
              </a:rPr>
              <a:t> They arrived at the party on time.</a:t>
            </a:r>
          </a:p>
          <a:p>
            <a:endParaRPr lang="en-US" sz="1800" b="1" i="0" u="none" strike="noStrike" baseline="0" dirty="0">
              <a:latin typeface="Segoe UI" panose="020B0502040204020203" pitchFamily="34" charset="0"/>
            </a:endParaRPr>
          </a:p>
          <a:p>
            <a:r>
              <a:rPr lang="en-US" sz="1800" b="1" i="0" u="none" strike="noStrike" baseline="0" dirty="0">
                <a:latin typeface="Segoe UI" panose="020B0502040204020203" pitchFamily="34" charset="0"/>
              </a:rPr>
              <a:t>Exercise 5: Sentence Connection (“and,” “but,” “because,” “where,” “when”)</a:t>
            </a:r>
            <a:endParaRPr lang="en-US" sz="1800" b="0" i="0" u="none" strike="noStrike" baseline="0" dirty="0">
              <a:latin typeface="Segoe UI" panose="020B0502040204020203" pitchFamily="34" charset="0"/>
            </a:endParaRPr>
          </a:p>
          <a:p>
            <a:r>
              <a:rPr lang="en-US" dirty="0">
                <a:latin typeface="Segoe UI" panose="020B0502040204020203" pitchFamily="34" charset="0"/>
              </a:rPr>
              <a:t>e</a:t>
            </a:r>
            <a:r>
              <a:rPr lang="en-US" sz="1800" b="0" i="0" u="none" strike="noStrike" baseline="0" dirty="0">
                <a:latin typeface="Segoe UI" panose="020B0502040204020203" pitchFamily="34" charset="0"/>
              </a:rPr>
              <a:t>) I find a secret beach. I try to surf there.</a:t>
            </a:r>
            <a:br>
              <a:rPr lang="en-US" sz="1800" b="0" i="0" u="none" strike="noStrike" baseline="0" dirty="0">
                <a:latin typeface="Segoe UI" panose="020B0502040204020203" pitchFamily="34" charset="0"/>
              </a:rPr>
            </a:br>
            <a:r>
              <a:rPr lang="en-US" sz="1800" b="1" i="0" u="none" strike="noStrike" baseline="0" dirty="0">
                <a:latin typeface="Segoe UI" panose="020B0502040204020203" pitchFamily="34" charset="0"/>
              </a:rPr>
              <a:t>Answer:</a:t>
            </a:r>
            <a:r>
              <a:rPr lang="en-US" sz="1800" b="0" i="0" u="none" strike="noStrike" baseline="0" dirty="0">
                <a:latin typeface="Segoe UI" panose="020B0502040204020203" pitchFamily="34" charset="0"/>
              </a:rPr>
              <a:t> I found a secret beach where I tried to surf.</a:t>
            </a:r>
            <a:endParaRPr lang="en-US" b="1" dirty="0">
              <a:latin typeface="Segoe UI" panose="020B0502040204020203" pitchFamily="34" charset="0"/>
              <a:ea typeface="HGPGyoshotai" panose="03000600000000000000" pitchFamily="66" charset="-128"/>
            </a:endParaRPr>
          </a:p>
        </p:txBody>
      </p:sp>
      <p:sp>
        <p:nvSpPr>
          <p:cNvPr id="2" name="TextBox 1">
            <a:extLst>
              <a:ext uri="{FF2B5EF4-FFF2-40B4-BE49-F238E27FC236}">
                <a16:creationId xmlns:a16="http://schemas.microsoft.com/office/drawing/2014/main" id="{DEAD1362-A781-1674-AEAC-CBFD9E78C3DB}"/>
              </a:ext>
            </a:extLst>
          </p:cNvPr>
          <p:cNvSpPr txBox="1"/>
          <p:nvPr/>
        </p:nvSpPr>
        <p:spPr>
          <a:xfrm>
            <a:off x="7903029" y="279918"/>
            <a:ext cx="4098471" cy="646331"/>
          </a:xfrm>
          <a:prstGeom prst="rect">
            <a:avLst/>
          </a:prstGeom>
          <a:noFill/>
        </p:spPr>
        <p:txBody>
          <a:bodyPr wrap="square" rtlCol="0">
            <a:spAutoFit/>
          </a:bodyPr>
          <a:lstStyle/>
          <a:p>
            <a:r>
              <a:rPr lang="en-US" sz="3600" dirty="0">
                <a:latin typeface="+mj-lt"/>
              </a:rPr>
              <a:t>If We can agree...</a:t>
            </a:r>
          </a:p>
        </p:txBody>
      </p:sp>
      <p:sp>
        <p:nvSpPr>
          <p:cNvPr id="6" name="TextBox 5">
            <a:extLst>
              <a:ext uri="{FF2B5EF4-FFF2-40B4-BE49-F238E27FC236}">
                <a16:creationId xmlns:a16="http://schemas.microsoft.com/office/drawing/2014/main" id="{6A7BC98A-4A2C-B927-A512-AD95C5BAD4B6}"/>
              </a:ext>
            </a:extLst>
          </p:cNvPr>
          <p:cNvSpPr txBox="1"/>
          <p:nvPr/>
        </p:nvSpPr>
        <p:spPr>
          <a:xfrm>
            <a:off x="7633908" y="2265433"/>
            <a:ext cx="4298496" cy="646331"/>
          </a:xfrm>
          <a:prstGeom prst="rect">
            <a:avLst/>
          </a:prstGeom>
          <a:noFill/>
        </p:spPr>
        <p:txBody>
          <a:bodyPr wrap="square" rtlCol="0">
            <a:spAutoFit/>
          </a:bodyPr>
          <a:lstStyle/>
          <a:p>
            <a:r>
              <a:rPr lang="en-US" sz="3600" dirty="0">
                <a:latin typeface="+mj-lt"/>
              </a:rPr>
              <a:t>Then, ChatGPT can...</a:t>
            </a:r>
          </a:p>
        </p:txBody>
      </p:sp>
      <p:sp>
        <p:nvSpPr>
          <p:cNvPr id="7" name="Content Placeholder 2">
            <a:extLst>
              <a:ext uri="{FF2B5EF4-FFF2-40B4-BE49-F238E27FC236}">
                <a16:creationId xmlns:a16="http://schemas.microsoft.com/office/drawing/2014/main" id="{25E9EDCD-CC8E-6F04-9330-628479FE876D}"/>
              </a:ext>
            </a:extLst>
          </p:cNvPr>
          <p:cNvSpPr txBox="1">
            <a:spLocks/>
          </p:cNvSpPr>
          <p:nvPr/>
        </p:nvSpPr>
        <p:spPr>
          <a:xfrm>
            <a:off x="7865208" y="3610840"/>
            <a:ext cx="4243208" cy="128021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dirty="0"/>
              <a:t>Generate personalized exercises based on the student’s mistakes</a:t>
            </a:r>
          </a:p>
          <a:p>
            <a:pPr marL="0" indent="0">
              <a:spcBef>
                <a:spcPts val="0"/>
              </a:spcBef>
              <a:buFont typeface="Arial" panose="020B0604020202020204" pitchFamily="34" charset="0"/>
              <a:buNone/>
            </a:pPr>
            <a:endParaRPr lang="en-US" sz="2200" dirty="0"/>
          </a:p>
          <a:p>
            <a:pPr marL="0" indent="0">
              <a:spcBef>
                <a:spcPts val="0"/>
              </a:spcBef>
              <a:buFont typeface="Arial" panose="020B0604020202020204" pitchFamily="34" charset="0"/>
              <a:buNone/>
            </a:pPr>
            <a:endParaRPr lang="en-US" sz="2200" dirty="0"/>
          </a:p>
        </p:txBody>
      </p:sp>
    </p:spTree>
    <p:extLst>
      <p:ext uri="{BB962C8B-B14F-4D97-AF65-F5344CB8AC3E}">
        <p14:creationId xmlns:p14="http://schemas.microsoft.com/office/powerpoint/2010/main" val="1014141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1267723"/>
            <a:ext cx="4243208" cy="1280215"/>
          </a:xfrm>
        </p:spPr>
        <p:txBody>
          <a:bodyPr>
            <a:noAutofit/>
          </a:bodyPr>
          <a:lstStyle/>
          <a:p>
            <a:pPr marL="0" indent="0">
              <a:spcBef>
                <a:spcPts val="0"/>
              </a:spcBef>
              <a:buNone/>
            </a:pPr>
            <a:r>
              <a:rPr lang="en-US" sz="2200" dirty="0"/>
              <a:t>Speech Act = Practice to support learning</a:t>
            </a:r>
          </a:p>
          <a:p>
            <a:pPr marL="0" indent="0">
              <a:spcBef>
                <a:spcPts val="0"/>
              </a:spcBef>
              <a:buNone/>
            </a:pPr>
            <a:endParaRPr lang="en-US" sz="2200" dirty="0"/>
          </a:p>
          <a:p>
            <a:pPr marL="0" indent="0">
              <a:spcBef>
                <a:spcPts val="0"/>
              </a:spcBef>
              <a:buNone/>
            </a:pPr>
            <a:endParaRPr lang="en-US" sz="2200" dirty="0"/>
          </a:p>
        </p:txBody>
      </p:sp>
      <p:sp>
        <p:nvSpPr>
          <p:cNvPr id="2" name="TextBox 1">
            <a:extLst>
              <a:ext uri="{FF2B5EF4-FFF2-40B4-BE49-F238E27FC236}">
                <a16:creationId xmlns:a16="http://schemas.microsoft.com/office/drawing/2014/main" id="{DEAD1362-A781-1674-AEAC-CBFD9E78C3DB}"/>
              </a:ext>
            </a:extLst>
          </p:cNvPr>
          <p:cNvSpPr txBox="1"/>
          <p:nvPr/>
        </p:nvSpPr>
        <p:spPr>
          <a:xfrm>
            <a:off x="7903029" y="279918"/>
            <a:ext cx="4098471" cy="646331"/>
          </a:xfrm>
          <a:prstGeom prst="rect">
            <a:avLst/>
          </a:prstGeom>
          <a:noFill/>
        </p:spPr>
        <p:txBody>
          <a:bodyPr wrap="square" rtlCol="0">
            <a:spAutoFit/>
          </a:bodyPr>
          <a:lstStyle/>
          <a:p>
            <a:r>
              <a:rPr lang="en-US" sz="3600" dirty="0">
                <a:latin typeface="+mj-lt"/>
              </a:rPr>
              <a:t>If We can agree...</a:t>
            </a:r>
          </a:p>
        </p:txBody>
      </p:sp>
      <p:sp>
        <p:nvSpPr>
          <p:cNvPr id="6" name="TextBox 5">
            <a:extLst>
              <a:ext uri="{FF2B5EF4-FFF2-40B4-BE49-F238E27FC236}">
                <a16:creationId xmlns:a16="http://schemas.microsoft.com/office/drawing/2014/main" id="{6A7BC98A-4A2C-B927-A512-AD95C5BAD4B6}"/>
              </a:ext>
            </a:extLst>
          </p:cNvPr>
          <p:cNvSpPr txBox="1"/>
          <p:nvPr/>
        </p:nvSpPr>
        <p:spPr>
          <a:xfrm>
            <a:off x="7633908" y="2265433"/>
            <a:ext cx="4298496" cy="646331"/>
          </a:xfrm>
          <a:prstGeom prst="rect">
            <a:avLst/>
          </a:prstGeom>
          <a:noFill/>
        </p:spPr>
        <p:txBody>
          <a:bodyPr wrap="square" rtlCol="0">
            <a:spAutoFit/>
          </a:bodyPr>
          <a:lstStyle/>
          <a:p>
            <a:r>
              <a:rPr lang="en-US" sz="3600" dirty="0">
                <a:latin typeface="+mj-lt"/>
              </a:rPr>
              <a:t>Then, ChatGPT can...</a:t>
            </a:r>
          </a:p>
        </p:txBody>
      </p:sp>
      <p:sp>
        <p:nvSpPr>
          <p:cNvPr id="7" name="Content Placeholder 2">
            <a:extLst>
              <a:ext uri="{FF2B5EF4-FFF2-40B4-BE49-F238E27FC236}">
                <a16:creationId xmlns:a16="http://schemas.microsoft.com/office/drawing/2014/main" id="{25E9EDCD-CC8E-6F04-9330-628479FE876D}"/>
              </a:ext>
            </a:extLst>
          </p:cNvPr>
          <p:cNvSpPr txBox="1">
            <a:spLocks/>
          </p:cNvSpPr>
          <p:nvPr/>
        </p:nvSpPr>
        <p:spPr>
          <a:xfrm>
            <a:off x="7865208" y="3610840"/>
            <a:ext cx="4243208" cy="128021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dirty="0"/>
              <a:t>give individualized coaching session in writing topic sentences.</a:t>
            </a:r>
          </a:p>
        </p:txBody>
      </p:sp>
      <p:pic>
        <p:nvPicPr>
          <p:cNvPr id="9" name="Picture 8">
            <a:extLst>
              <a:ext uri="{FF2B5EF4-FFF2-40B4-BE49-F238E27FC236}">
                <a16:creationId xmlns:a16="http://schemas.microsoft.com/office/drawing/2014/main" id="{F6E67E3C-C791-4F12-C5E8-C64DF9833098}"/>
              </a:ext>
            </a:extLst>
          </p:cNvPr>
          <p:cNvPicPr>
            <a:picLocks noChangeAspect="1"/>
          </p:cNvPicPr>
          <p:nvPr/>
        </p:nvPicPr>
        <p:blipFill>
          <a:blip r:embed="rId6"/>
          <a:stretch>
            <a:fillRect/>
          </a:stretch>
        </p:blipFill>
        <p:spPr>
          <a:xfrm>
            <a:off x="26393" y="47861"/>
            <a:ext cx="7347918" cy="6753130"/>
          </a:xfrm>
          <a:prstGeom prst="rect">
            <a:avLst/>
          </a:prstGeom>
        </p:spPr>
      </p:pic>
    </p:spTree>
    <p:extLst>
      <p:ext uri="{BB962C8B-B14F-4D97-AF65-F5344CB8AC3E}">
        <p14:creationId xmlns:p14="http://schemas.microsoft.com/office/powerpoint/2010/main" val="2376634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1267723"/>
            <a:ext cx="4243208" cy="1280215"/>
          </a:xfrm>
        </p:spPr>
        <p:txBody>
          <a:bodyPr>
            <a:noAutofit/>
          </a:bodyPr>
          <a:lstStyle/>
          <a:p>
            <a:pPr marL="0" indent="0">
              <a:spcBef>
                <a:spcPts val="0"/>
              </a:spcBef>
              <a:buNone/>
            </a:pPr>
            <a:r>
              <a:rPr lang="en-US" sz="2200" dirty="0"/>
              <a:t>Speech Act = Practice to support learning</a:t>
            </a:r>
          </a:p>
          <a:p>
            <a:pPr marL="0" indent="0">
              <a:spcBef>
                <a:spcPts val="0"/>
              </a:spcBef>
              <a:buNone/>
            </a:pPr>
            <a:endParaRPr lang="en-US" sz="2200" dirty="0"/>
          </a:p>
          <a:p>
            <a:pPr marL="0" indent="0">
              <a:spcBef>
                <a:spcPts val="0"/>
              </a:spcBef>
              <a:buNone/>
            </a:pPr>
            <a:endParaRPr lang="en-US" sz="2200" dirty="0"/>
          </a:p>
        </p:txBody>
      </p:sp>
      <p:sp>
        <p:nvSpPr>
          <p:cNvPr id="2" name="TextBox 1">
            <a:extLst>
              <a:ext uri="{FF2B5EF4-FFF2-40B4-BE49-F238E27FC236}">
                <a16:creationId xmlns:a16="http://schemas.microsoft.com/office/drawing/2014/main" id="{DEAD1362-A781-1674-AEAC-CBFD9E78C3DB}"/>
              </a:ext>
            </a:extLst>
          </p:cNvPr>
          <p:cNvSpPr txBox="1"/>
          <p:nvPr/>
        </p:nvSpPr>
        <p:spPr>
          <a:xfrm>
            <a:off x="7903029" y="279918"/>
            <a:ext cx="4098471" cy="646331"/>
          </a:xfrm>
          <a:prstGeom prst="rect">
            <a:avLst/>
          </a:prstGeom>
          <a:noFill/>
        </p:spPr>
        <p:txBody>
          <a:bodyPr wrap="square" rtlCol="0">
            <a:spAutoFit/>
          </a:bodyPr>
          <a:lstStyle/>
          <a:p>
            <a:r>
              <a:rPr lang="en-US" sz="3600" dirty="0">
                <a:latin typeface="+mj-lt"/>
              </a:rPr>
              <a:t>If We can agree...</a:t>
            </a:r>
          </a:p>
        </p:txBody>
      </p:sp>
      <p:sp>
        <p:nvSpPr>
          <p:cNvPr id="6" name="TextBox 5">
            <a:extLst>
              <a:ext uri="{FF2B5EF4-FFF2-40B4-BE49-F238E27FC236}">
                <a16:creationId xmlns:a16="http://schemas.microsoft.com/office/drawing/2014/main" id="{6A7BC98A-4A2C-B927-A512-AD95C5BAD4B6}"/>
              </a:ext>
            </a:extLst>
          </p:cNvPr>
          <p:cNvSpPr txBox="1"/>
          <p:nvPr/>
        </p:nvSpPr>
        <p:spPr>
          <a:xfrm>
            <a:off x="7633908" y="2265433"/>
            <a:ext cx="4298496" cy="646331"/>
          </a:xfrm>
          <a:prstGeom prst="rect">
            <a:avLst/>
          </a:prstGeom>
          <a:noFill/>
        </p:spPr>
        <p:txBody>
          <a:bodyPr wrap="square" rtlCol="0">
            <a:spAutoFit/>
          </a:bodyPr>
          <a:lstStyle/>
          <a:p>
            <a:r>
              <a:rPr lang="en-US" sz="3600" dirty="0">
                <a:latin typeface="+mj-lt"/>
              </a:rPr>
              <a:t>Then, ChatGPT can...</a:t>
            </a:r>
          </a:p>
        </p:txBody>
      </p:sp>
      <p:sp>
        <p:nvSpPr>
          <p:cNvPr id="7" name="Content Placeholder 2">
            <a:extLst>
              <a:ext uri="{FF2B5EF4-FFF2-40B4-BE49-F238E27FC236}">
                <a16:creationId xmlns:a16="http://schemas.microsoft.com/office/drawing/2014/main" id="{25E9EDCD-CC8E-6F04-9330-628479FE876D}"/>
              </a:ext>
            </a:extLst>
          </p:cNvPr>
          <p:cNvSpPr txBox="1">
            <a:spLocks/>
          </p:cNvSpPr>
          <p:nvPr/>
        </p:nvSpPr>
        <p:spPr>
          <a:xfrm>
            <a:off x="7865208" y="3610840"/>
            <a:ext cx="4243208" cy="261057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200" dirty="0"/>
              <a:t>provide a counterargument in response to a draft for a student to consider and address.</a:t>
            </a:r>
          </a:p>
        </p:txBody>
      </p:sp>
      <p:pic>
        <p:nvPicPr>
          <p:cNvPr id="9" name="Picture 8">
            <a:extLst>
              <a:ext uri="{FF2B5EF4-FFF2-40B4-BE49-F238E27FC236}">
                <a16:creationId xmlns:a16="http://schemas.microsoft.com/office/drawing/2014/main" id="{CDFC86AB-2BCD-9D22-A083-540D9402B720}"/>
              </a:ext>
            </a:extLst>
          </p:cNvPr>
          <p:cNvPicPr>
            <a:picLocks noChangeAspect="1"/>
          </p:cNvPicPr>
          <p:nvPr/>
        </p:nvPicPr>
        <p:blipFill>
          <a:blip r:embed="rId5"/>
          <a:stretch>
            <a:fillRect/>
          </a:stretch>
        </p:blipFill>
        <p:spPr>
          <a:xfrm>
            <a:off x="357187" y="777330"/>
            <a:ext cx="7191650" cy="5461253"/>
          </a:xfrm>
          <a:prstGeom prst="rect">
            <a:avLst/>
          </a:prstGeom>
        </p:spPr>
      </p:pic>
    </p:spTree>
    <p:extLst>
      <p:ext uri="{BB962C8B-B14F-4D97-AF65-F5344CB8AC3E}">
        <p14:creationId xmlns:p14="http://schemas.microsoft.com/office/powerpoint/2010/main" val="9797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652957" y="230910"/>
            <a:ext cx="4243208" cy="1151804"/>
          </a:xfrm>
        </p:spPr>
        <p:txBody>
          <a:bodyPr>
            <a:normAutofit/>
          </a:bodyPr>
          <a:lstStyle/>
          <a:p>
            <a:r>
              <a:rPr lang="en-US" sz="3200" b="1" cap="none" dirty="0"/>
              <a:t>Conclusion</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1246909"/>
            <a:ext cx="4243208" cy="5288362"/>
          </a:xfrm>
        </p:spPr>
        <p:txBody>
          <a:bodyPr>
            <a:noAutofit/>
          </a:bodyPr>
          <a:lstStyle/>
          <a:p>
            <a:pPr>
              <a:spcBef>
                <a:spcPts val="0"/>
              </a:spcBef>
            </a:pPr>
            <a:r>
              <a:rPr lang="en-US" sz="2200" dirty="0"/>
              <a:t>A pragmatic analysis identifies the fundamental issue to be a dispute over the speech act of a writing assignment.</a:t>
            </a:r>
          </a:p>
          <a:p>
            <a:pPr>
              <a:spcBef>
                <a:spcPts val="0"/>
              </a:spcBef>
            </a:pPr>
            <a:r>
              <a:rPr lang="en-US" sz="2200" dirty="0"/>
              <a:t>If we can agree on the speech act, ChatGPT can do many things to help achieve our common goal.</a:t>
            </a:r>
          </a:p>
          <a:p>
            <a:pPr>
              <a:spcBef>
                <a:spcPts val="0"/>
              </a:spcBef>
            </a:pPr>
            <a:r>
              <a:rPr lang="en-US" sz="2200" dirty="0"/>
              <a:t>Students, teachers, and university administrators should have an open conversation to negotiate AI use policies.</a:t>
            </a:r>
          </a:p>
        </p:txBody>
      </p:sp>
      <p:pic>
        <p:nvPicPr>
          <p:cNvPr id="6" name="Picture 5">
            <a:extLst>
              <a:ext uri="{FF2B5EF4-FFF2-40B4-BE49-F238E27FC236}">
                <a16:creationId xmlns:a16="http://schemas.microsoft.com/office/drawing/2014/main" id="{A0626837-3501-5ACE-1C8F-9C6266AAEDAB}"/>
              </a:ext>
            </a:extLst>
          </p:cNvPr>
          <p:cNvPicPr>
            <a:picLocks noChangeAspect="1"/>
          </p:cNvPicPr>
          <p:nvPr/>
        </p:nvPicPr>
        <p:blipFill>
          <a:blip r:embed="rId6"/>
          <a:stretch>
            <a:fillRect/>
          </a:stretch>
        </p:blipFill>
        <p:spPr>
          <a:xfrm>
            <a:off x="171450" y="1251742"/>
            <a:ext cx="7115178" cy="4743452"/>
          </a:xfrm>
          <a:prstGeom prst="rect">
            <a:avLst/>
          </a:prstGeom>
        </p:spPr>
      </p:pic>
      <p:sp>
        <p:nvSpPr>
          <p:cNvPr id="9" name="TextBox 8">
            <a:extLst>
              <a:ext uri="{FF2B5EF4-FFF2-40B4-BE49-F238E27FC236}">
                <a16:creationId xmlns:a16="http://schemas.microsoft.com/office/drawing/2014/main" id="{D4CBA39B-BB65-826F-6381-0BE526A9D00E}"/>
              </a:ext>
            </a:extLst>
          </p:cNvPr>
          <p:cNvSpPr txBox="1"/>
          <p:nvPr/>
        </p:nvSpPr>
        <p:spPr>
          <a:xfrm>
            <a:off x="239338" y="2201232"/>
            <a:ext cx="3191624" cy="3416320"/>
          </a:xfrm>
          <a:prstGeom prst="rect">
            <a:avLst/>
          </a:prstGeom>
          <a:noFill/>
        </p:spPr>
        <p:txBody>
          <a:bodyPr wrap="square" rtlCol="0">
            <a:spAutoFit/>
          </a:bodyPr>
          <a:lstStyle/>
          <a:p>
            <a:r>
              <a:rPr lang="en-US" b="1" dirty="0"/>
              <a:t>        ChatGPT</a:t>
            </a:r>
          </a:p>
          <a:p>
            <a:r>
              <a:rPr lang="en-US" b="1" dirty="0"/>
              <a:t>Policy Drafting Assistance</a:t>
            </a:r>
            <a:r>
              <a:rPr lang="en-US" dirty="0"/>
              <a:t>: ChatGPT can assist in the drafting of AI use policies by providing insights from existing policies and literature. It can generate drafts that incorporate diverse perspectives, which can then be refined by human committees. This helps ensure that the policy is comprehensive and considers various viewpoints. </a:t>
            </a:r>
          </a:p>
        </p:txBody>
      </p:sp>
      <p:pic>
        <p:nvPicPr>
          <p:cNvPr id="11" name="Picture 10">
            <a:extLst>
              <a:ext uri="{FF2B5EF4-FFF2-40B4-BE49-F238E27FC236}">
                <a16:creationId xmlns:a16="http://schemas.microsoft.com/office/drawing/2014/main" id="{F0316D8D-AE39-27E2-BD76-ED237C312E9B}"/>
              </a:ext>
            </a:extLst>
          </p:cNvPr>
          <p:cNvPicPr>
            <a:picLocks noChangeAspect="1"/>
          </p:cNvPicPr>
          <p:nvPr/>
        </p:nvPicPr>
        <p:blipFill>
          <a:blip r:embed="rId7"/>
          <a:stretch>
            <a:fillRect/>
          </a:stretch>
        </p:blipFill>
        <p:spPr>
          <a:xfrm>
            <a:off x="397822" y="2204762"/>
            <a:ext cx="296651" cy="296651"/>
          </a:xfrm>
          <a:prstGeom prst="rect">
            <a:avLst/>
          </a:prstGeom>
        </p:spPr>
      </p:pic>
    </p:spTree>
    <p:extLst>
      <p:ext uri="{BB962C8B-B14F-4D97-AF65-F5344CB8AC3E}">
        <p14:creationId xmlns:p14="http://schemas.microsoft.com/office/powerpoint/2010/main" val="3934042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797859"/>
            <a:ext cx="4243208" cy="4682191"/>
          </a:xfrm>
        </p:spPr>
        <p:txBody>
          <a:bodyPr>
            <a:noAutofit/>
          </a:bodyPr>
          <a:lstStyle/>
          <a:p>
            <a:pPr>
              <a:spcBef>
                <a:spcPts val="0"/>
              </a:spcBef>
            </a:pPr>
            <a:endParaRPr lang="en-US" sz="2200" dirty="0"/>
          </a:p>
          <a:p>
            <a:pPr marL="0" indent="0">
              <a:spcBef>
                <a:spcPts val="0"/>
              </a:spcBef>
              <a:buNone/>
            </a:pPr>
            <a:endParaRPr lang="en-US" sz="2200" dirty="0"/>
          </a:p>
          <a:p>
            <a:pPr marL="0" indent="0">
              <a:spcBef>
                <a:spcPts val="0"/>
              </a:spcBef>
              <a:buNone/>
            </a:pPr>
            <a:endParaRPr lang="en-US" sz="2200" dirty="0"/>
          </a:p>
          <a:p>
            <a:pPr marL="0" indent="0">
              <a:spcBef>
                <a:spcPts val="0"/>
              </a:spcBef>
              <a:buNone/>
            </a:pPr>
            <a:endParaRPr lang="en-US" sz="2200" dirty="0"/>
          </a:p>
          <a:p>
            <a:pPr marL="0" indent="0">
              <a:spcBef>
                <a:spcPts val="0"/>
              </a:spcBef>
              <a:buNone/>
            </a:pPr>
            <a:endParaRPr lang="en-US" sz="2200" dirty="0"/>
          </a:p>
          <a:p>
            <a:pPr marL="0" indent="0" algn="r">
              <a:spcBef>
                <a:spcPts val="0"/>
              </a:spcBef>
              <a:buNone/>
            </a:pPr>
            <a:r>
              <a:rPr lang="en-US" sz="3200" dirty="0"/>
              <a:t>Tosh Tachino</a:t>
            </a:r>
          </a:p>
          <a:p>
            <a:pPr marL="0" indent="0" algn="r">
              <a:spcBef>
                <a:spcPts val="0"/>
              </a:spcBef>
              <a:buNone/>
            </a:pPr>
            <a:r>
              <a:rPr lang="en-US" sz="3200" dirty="0"/>
              <a:t>toshtachino@uec.ac.jp</a:t>
            </a:r>
          </a:p>
        </p:txBody>
      </p:sp>
      <p:sp>
        <p:nvSpPr>
          <p:cNvPr id="8" name="TextBox 7">
            <a:extLst>
              <a:ext uri="{FF2B5EF4-FFF2-40B4-BE49-F238E27FC236}">
                <a16:creationId xmlns:a16="http://schemas.microsoft.com/office/drawing/2014/main" id="{893BB77C-E7A4-B89C-24A8-7E88188C2C38}"/>
              </a:ext>
            </a:extLst>
          </p:cNvPr>
          <p:cNvSpPr txBox="1"/>
          <p:nvPr/>
        </p:nvSpPr>
        <p:spPr>
          <a:xfrm>
            <a:off x="409575" y="140067"/>
            <a:ext cx="6553922" cy="6494085"/>
          </a:xfrm>
          <a:prstGeom prst="rect">
            <a:avLst/>
          </a:prstGeom>
          <a:solidFill>
            <a:schemeClr val="accent5">
              <a:lumMod val="75000"/>
            </a:schemeClr>
          </a:solidFill>
        </p:spPr>
        <p:txBody>
          <a:bodyPr wrap="square" rtlCol="0">
            <a:spAutoFit/>
          </a:bodyPr>
          <a:lstStyle/>
          <a:p>
            <a:pPr algn="ctr"/>
            <a:r>
              <a:rPr lang="en-US" sz="2000" b="1" dirty="0">
                <a:ea typeface="HGPGyoshotai" panose="03000600000000000000" pitchFamily="66" charset="-128"/>
              </a:rPr>
              <a:t>References</a:t>
            </a:r>
          </a:p>
          <a:p>
            <a:pPr marL="457200" indent="-457200"/>
            <a:r>
              <a:rPr lang="en-US" b="0" i="0" u="none" strike="noStrike" baseline="0" dirty="0"/>
              <a:t>Austin, J. L. (1975). </a:t>
            </a:r>
            <a:r>
              <a:rPr lang="en-US" b="0" i="1" u="none" strike="noStrike" baseline="0" dirty="0"/>
              <a:t>How to do things with words</a:t>
            </a:r>
            <a:r>
              <a:rPr lang="en-US" b="0" i="0" u="none" strike="noStrike" baseline="0" dirty="0"/>
              <a:t>. Oxford University Press.</a:t>
            </a:r>
            <a:endParaRPr lang="en-US" dirty="0"/>
          </a:p>
          <a:p>
            <a:pPr marL="457200" indent="-457200"/>
            <a:r>
              <a:rPr lang="en-US" dirty="0"/>
              <a:t>Baron, N. S. (2023, September 12). Why human writing is worth defending in the age of ChatGPT. </a:t>
            </a:r>
            <a:r>
              <a:rPr lang="en-US" i="1" dirty="0"/>
              <a:t>Literary Hub</a:t>
            </a:r>
            <a:r>
              <a:rPr lang="en-US" dirty="0"/>
              <a:t>. </a:t>
            </a:r>
            <a:r>
              <a:rPr lang="en-US" dirty="0">
                <a:hlinkClick r:id="rId6"/>
              </a:rPr>
              <a:t>https://lithub.com/why-human-writing-is-worth-defending-in-the-age-of-chatgpt/</a:t>
            </a:r>
            <a:endParaRPr lang="en-US" dirty="0"/>
          </a:p>
          <a:p>
            <a:pPr marL="457200" indent="-457200"/>
            <a:r>
              <a:rPr lang="en-US" dirty="0" err="1"/>
              <a:t>Coeckelbergh</a:t>
            </a:r>
            <a:r>
              <a:rPr lang="en-US" dirty="0"/>
              <a:t>, M., &amp; Gunkel, D. J. (2023). ChatGPT: deconstructing the debate and moving it forward. </a:t>
            </a:r>
            <a:r>
              <a:rPr lang="en-US" i="1" dirty="0"/>
              <a:t>AI &amp; Society</a:t>
            </a:r>
            <a:r>
              <a:rPr lang="en-US" dirty="0"/>
              <a:t>, 1-11.</a:t>
            </a:r>
          </a:p>
          <a:p>
            <a:pPr marL="457200" indent="-457200"/>
            <a:r>
              <a:rPr lang="en-US" dirty="0"/>
              <a:t>Dhillon, P. S., </a:t>
            </a:r>
            <a:r>
              <a:rPr lang="en-US" dirty="0" err="1"/>
              <a:t>Molaei</a:t>
            </a:r>
            <a:r>
              <a:rPr lang="en-US" dirty="0"/>
              <a:t>, S., Li, J., Golub, M., Zheng, S., &amp; Robert, L. P. (2024). Shaping Human-AI Collaboration: Varied Scaffolding Levels in Co-writing with Language Models. </a:t>
            </a:r>
            <a:r>
              <a:rPr lang="en-US" i="1" dirty="0" err="1"/>
              <a:t>arXiv</a:t>
            </a:r>
            <a:r>
              <a:rPr lang="en-US" i="1" dirty="0"/>
              <a:t> preprint arXiv:2402.11723</a:t>
            </a:r>
            <a:r>
              <a:rPr lang="en-US" dirty="0"/>
              <a:t>.</a:t>
            </a:r>
          </a:p>
          <a:p>
            <a:pPr marL="457200" indent="-457200"/>
            <a:r>
              <a:rPr lang="en-US" dirty="0"/>
              <a:t>Dias, P., Freedman, A., Medway, P., &amp; </a:t>
            </a:r>
            <a:r>
              <a:rPr lang="en-US" dirty="0" err="1"/>
              <a:t>Paré</a:t>
            </a:r>
            <a:r>
              <a:rPr lang="en-US" dirty="0"/>
              <a:t>, A. (1999). </a:t>
            </a:r>
            <a:r>
              <a:rPr lang="en-US" i="1" dirty="0"/>
              <a:t>Worlds apart: Acting and writing in academic and workplace contexts</a:t>
            </a:r>
            <a:r>
              <a:rPr lang="en-US" dirty="0"/>
              <a:t>.</a:t>
            </a:r>
            <a:r>
              <a:rPr lang="en-US" i="1" dirty="0"/>
              <a:t> Erlbaum</a:t>
            </a:r>
            <a:r>
              <a:rPr lang="en-US" dirty="0"/>
              <a:t>.</a:t>
            </a:r>
          </a:p>
          <a:p>
            <a:pPr marL="457200" indent="-457200"/>
            <a:r>
              <a:rPr lang="en-US" dirty="0"/>
              <a:t>Dias, P., &amp; </a:t>
            </a:r>
            <a:r>
              <a:rPr lang="en-US" dirty="0" err="1"/>
              <a:t>Paré</a:t>
            </a:r>
            <a:r>
              <a:rPr lang="en-US" dirty="0"/>
              <a:t>, A. (2000). </a:t>
            </a:r>
            <a:r>
              <a:rPr lang="en-US" i="1" dirty="0"/>
              <a:t>Transitions: Writing in academic and workplace settings</a:t>
            </a:r>
            <a:r>
              <a:rPr lang="en-US" dirty="0"/>
              <a:t>. Hampton Press.</a:t>
            </a:r>
          </a:p>
          <a:p>
            <a:pPr marL="457200" indent="-457200"/>
            <a:r>
              <a:rPr lang="en-US" dirty="0"/>
              <a:t>Goffman, E. (1981). </a:t>
            </a:r>
            <a:r>
              <a:rPr lang="en-US" i="1" dirty="0"/>
              <a:t>Forms of talk</a:t>
            </a:r>
            <a:r>
              <a:rPr lang="en-US" dirty="0"/>
              <a:t>. University of Pennsylvania Press.</a:t>
            </a:r>
          </a:p>
          <a:p>
            <a:pPr marL="457200" indent="-457200"/>
            <a:r>
              <a:rPr lang="en-US" dirty="0"/>
              <a:t>Rudolph, J., Tan, S., &amp; Tan, S. (2023). War of the chatbots: Bard, Bing Chat, ChatGPT, Ernie and beyond. The new AI gold rush and its impact on higher education. </a:t>
            </a:r>
            <a:r>
              <a:rPr lang="en-US" i="1" dirty="0"/>
              <a:t>Journal of Applied Learning and Teaching</a:t>
            </a:r>
            <a:r>
              <a:rPr lang="en-US" dirty="0"/>
              <a:t>, </a:t>
            </a:r>
            <a:r>
              <a:rPr lang="en-US" i="1" dirty="0"/>
              <a:t>6</a:t>
            </a:r>
            <a:r>
              <a:rPr lang="en-US" dirty="0"/>
              <a:t>(1), 364-389. https://doi.org/10.37074/jalt.2023.6.1.23</a:t>
            </a:r>
          </a:p>
        </p:txBody>
      </p:sp>
      <p:sp>
        <p:nvSpPr>
          <p:cNvPr id="5" name="Title 1">
            <a:extLst>
              <a:ext uri="{FF2B5EF4-FFF2-40B4-BE49-F238E27FC236}">
                <a16:creationId xmlns:a16="http://schemas.microsoft.com/office/drawing/2014/main" id="{937274EE-35B0-0DDC-D0C1-DAB3967AA88D}"/>
              </a:ext>
            </a:extLst>
          </p:cNvPr>
          <p:cNvSpPr txBox="1">
            <a:spLocks/>
          </p:cNvSpPr>
          <p:nvPr/>
        </p:nvSpPr>
        <p:spPr>
          <a:xfrm>
            <a:off x="7898454" y="5344822"/>
            <a:ext cx="4243208" cy="1230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pPr algn="r"/>
            <a:r>
              <a:rPr lang="en-US" sz="3200" b="1" cap="none" dirty="0"/>
              <a:t>Thank you.</a:t>
            </a:r>
          </a:p>
        </p:txBody>
      </p:sp>
    </p:spTree>
    <p:extLst>
      <p:ext uri="{BB962C8B-B14F-4D97-AF65-F5344CB8AC3E}">
        <p14:creationId xmlns:p14="http://schemas.microsoft.com/office/powerpoint/2010/main" val="23850842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595807" y="3603945"/>
            <a:ext cx="4243208" cy="2473325"/>
          </a:xfrm>
        </p:spPr>
        <p:txBody>
          <a:bodyPr>
            <a:noAutofit/>
          </a:bodyPr>
          <a:lstStyle/>
          <a:p>
            <a:pPr marL="0" indent="0" algn="ctr">
              <a:spcBef>
                <a:spcPts val="0"/>
              </a:spcBef>
              <a:buNone/>
            </a:pPr>
            <a:r>
              <a:rPr lang="en-US" sz="3600" dirty="0"/>
              <a:t>Tosh Tachino</a:t>
            </a:r>
          </a:p>
          <a:p>
            <a:pPr marL="0" indent="0" algn="ctr">
              <a:spcBef>
                <a:spcPts val="0"/>
              </a:spcBef>
              <a:buNone/>
            </a:pPr>
            <a:r>
              <a:rPr lang="en-US" sz="2000" dirty="0"/>
              <a:t>The University of Electro-Communication</a:t>
            </a:r>
          </a:p>
          <a:p>
            <a:pPr marL="0" indent="0" algn="ctr">
              <a:spcBef>
                <a:spcPts val="0"/>
              </a:spcBef>
              <a:buNone/>
            </a:pPr>
            <a:r>
              <a:rPr lang="en-US" sz="3200" dirty="0">
                <a:hlinkClick r:id="rId6"/>
              </a:rPr>
              <a:t>toshtachino@uec.ac.jp</a:t>
            </a:r>
            <a:endParaRPr lang="en-US" sz="3200" dirty="0"/>
          </a:p>
        </p:txBody>
      </p:sp>
      <p:sp>
        <p:nvSpPr>
          <p:cNvPr id="8" name="TextBox 7">
            <a:extLst>
              <a:ext uri="{FF2B5EF4-FFF2-40B4-BE49-F238E27FC236}">
                <a16:creationId xmlns:a16="http://schemas.microsoft.com/office/drawing/2014/main" id="{893BB77C-E7A4-B89C-24A8-7E88188C2C38}"/>
              </a:ext>
            </a:extLst>
          </p:cNvPr>
          <p:cNvSpPr txBox="1"/>
          <p:nvPr/>
        </p:nvSpPr>
        <p:spPr>
          <a:xfrm>
            <a:off x="409575" y="140067"/>
            <a:ext cx="6553922" cy="5847755"/>
          </a:xfrm>
          <a:prstGeom prst="rect">
            <a:avLst/>
          </a:prstGeom>
          <a:solidFill>
            <a:schemeClr val="accent5">
              <a:lumMod val="75000"/>
            </a:schemeClr>
          </a:solidFill>
        </p:spPr>
        <p:txBody>
          <a:bodyPr wrap="square" rtlCol="0">
            <a:spAutoFit/>
          </a:bodyPr>
          <a:lstStyle/>
          <a:p>
            <a:pPr algn="ctr"/>
            <a:r>
              <a:rPr lang="en-US" sz="4400" b="1" dirty="0"/>
              <a:t>Discussion Questions</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3200" dirty="0"/>
              <a:t>How do you feel about AI?</a:t>
            </a:r>
          </a:p>
          <a:p>
            <a:pPr marL="285750" indent="-285750">
              <a:buFont typeface="Arial" panose="020B0604020202020204" pitchFamily="34" charset="0"/>
              <a:buChar char="•"/>
            </a:pPr>
            <a:r>
              <a:rPr lang="en-US" sz="3200" dirty="0"/>
              <a:t>How can we start an open conversation with students and administrators?</a:t>
            </a:r>
          </a:p>
          <a:p>
            <a:pPr marL="285750" indent="-285750">
              <a:buFont typeface="Arial" panose="020B0604020202020204" pitchFamily="34" charset="0"/>
              <a:buChar char="•"/>
            </a:pPr>
            <a:r>
              <a:rPr lang="en-US" sz="3200" dirty="0"/>
              <a:t>What positions do we, as language/writing teachers, want to take?</a:t>
            </a:r>
          </a:p>
          <a:p>
            <a:pPr marL="285750" indent="-285750">
              <a:buFont typeface="Arial" panose="020B0604020202020204" pitchFamily="34" charset="0"/>
              <a:buChar char="•"/>
            </a:pPr>
            <a:r>
              <a:rPr lang="en-US" sz="3200" dirty="0"/>
              <a:t>What can we do to prepare ourselves for the change that is already happening?</a:t>
            </a:r>
          </a:p>
        </p:txBody>
      </p:sp>
      <p:sp>
        <p:nvSpPr>
          <p:cNvPr id="10" name="TextBox 9">
            <a:extLst>
              <a:ext uri="{FF2B5EF4-FFF2-40B4-BE49-F238E27FC236}">
                <a16:creationId xmlns:a16="http://schemas.microsoft.com/office/drawing/2014/main" id="{1F173195-4D9E-8265-F5FC-53A46CFB7443}"/>
              </a:ext>
            </a:extLst>
          </p:cNvPr>
          <p:cNvSpPr txBox="1"/>
          <p:nvPr/>
        </p:nvSpPr>
        <p:spPr>
          <a:xfrm>
            <a:off x="161926" y="6221413"/>
            <a:ext cx="11575955" cy="461665"/>
          </a:xfrm>
          <a:prstGeom prst="rect">
            <a:avLst/>
          </a:prstGeom>
          <a:solidFill>
            <a:schemeClr val="accent5">
              <a:lumMod val="75000"/>
            </a:schemeClr>
          </a:solidFill>
        </p:spPr>
        <p:txBody>
          <a:bodyPr wrap="square" rtlCol="0">
            <a:spAutoFit/>
          </a:bodyPr>
          <a:lstStyle/>
          <a:p>
            <a:r>
              <a:rPr lang="en-US" sz="2400" dirty="0"/>
              <a:t>Download this slide: </a:t>
            </a:r>
            <a:r>
              <a:rPr lang="en-US" sz="2400" dirty="0">
                <a:hlinkClick r:id="rId7"/>
              </a:rPr>
              <a:t>https://www.toshtachino.com/tachino(JALTCALL2024).pptx</a:t>
            </a:r>
            <a:endParaRPr lang="en-US" sz="2400" dirty="0"/>
          </a:p>
        </p:txBody>
      </p:sp>
      <p:sp>
        <p:nvSpPr>
          <p:cNvPr id="11" name="TextBox 10">
            <a:extLst>
              <a:ext uri="{FF2B5EF4-FFF2-40B4-BE49-F238E27FC236}">
                <a16:creationId xmlns:a16="http://schemas.microsoft.com/office/drawing/2014/main" id="{CC22F00A-80FD-56E5-9819-A9E4E91D1514}"/>
              </a:ext>
            </a:extLst>
          </p:cNvPr>
          <p:cNvSpPr txBox="1"/>
          <p:nvPr/>
        </p:nvSpPr>
        <p:spPr>
          <a:xfrm>
            <a:off x="7501660" y="265907"/>
            <a:ext cx="4747491" cy="769441"/>
          </a:xfrm>
          <a:prstGeom prst="rect">
            <a:avLst/>
          </a:prstGeom>
          <a:noFill/>
        </p:spPr>
        <p:txBody>
          <a:bodyPr wrap="square" rtlCol="0">
            <a:spAutoFit/>
          </a:bodyPr>
          <a:lstStyle/>
          <a:p>
            <a:pPr algn="ctr"/>
            <a:r>
              <a:rPr lang="en-US" sz="2200" b="1" dirty="0"/>
              <a:t>What ChatGPT Threatens and Enables:</a:t>
            </a:r>
          </a:p>
          <a:p>
            <a:pPr algn="ctr"/>
            <a:r>
              <a:rPr lang="en-US" sz="2200" b="1" dirty="0"/>
              <a:t>A pragmatic analysis</a:t>
            </a:r>
          </a:p>
        </p:txBody>
      </p:sp>
      <p:pic>
        <p:nvPicPr>
          <p:cNvPr id="13" name="Picture 12">
            <a:extLst>
              <a:ext uri="{FF2B5EF4-FFF2-40B4-BE49-F238E27FC236}">
                <a16:creationId xmlns:a16="http://schemas.microsoft.com/office/drawing/2014/main" id="{7A728DA2-2E77-BC6D-B3B7-7848D2EF6C95}"/>
              </a:ext>
            </a:extLst>
          </p:cNvPr>
          <p:cNvPicPr>
            <a:picLocks noChangeAspect="1"/>
          </p:cNvPicPr>
          <p:nvPr/>
        </p:nvPicPr>
        <p:blipFill>
          <a:blip r:embed="rId8"/>
          <a:stretch>
            <a:fillRect/>
          </a:stretch>
        </p:blipFill>
        <p:spPr>
          <a:xfrm>
            <a:off x="8987409" y="1420813"/>
            <a:ext cx="1460004" cy="1460004"/>
          </a:xfrm>
          <a:prstGeom prst="rect">
            <a:avLst/>
          </a:prstGeom>
        </p:spPr>
      </p:pic>
    </p:spTree>
    <p:extLst>
      <p:ext uri="{BB962C8B-B14F-4D97-AF65-F5344CB8AC3E}">
        <p14:creationId xmlns:p14="http://schemas.microsoft.com/office/powerpoint/2010/main" val="2956500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652957" y="618518"/>
            <a:ext cx="4243208" cy="1478570"/>
          </a:xfrm>
        </p:spPr>
        <p:txBody>
          <a:bodyPr>
            <a:normAutofit/>
          </a:bodyPr>
          <a:lstStyle/>
          <a:p>
            <a:r>
              <a:rPr lang="en-US" sz="4000" b="1" cap="none" dirty="0"/>
              <a:t>Speech Act Theory</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2249487"/>
            <a:ext cx="4243208" cy="3541714"/>
          </a:xfrm>
        </p:spPr>
        <p:txBody>
          <a:bodyPr>
            <a:noAutofit/>
          </a:bodyPr>
          <a:lstStyle/>
          <a:p>
            <a:pPr marL="0" indent="0">
              <a:buNone/>
            </a:pPr>
            <a:r>
              <a:rPr lang="en-US" b="0" i="0" u="none" strike="noStrike" baseline="0" dirty="0"/>
              <a:t>The focus is on not what it </a:t>
            </a:r>
            <a:r>
              <a:rPr lang="en-US" b="1" i="0" u="none" strike="noStrike" baseline="0" dirty="0"/>
              <a:t>says</a:t>
            </a:r>
            <a:r>
              <a:rPr lang="en-US" b="0" i="0" u="none" strike="noStrike" baseline="0" dirty="0"/>
              <a:t> but what it </a:t>
            </a:r>
            <a:r>
              <a:rPr lang="en-US" b="1" i="0" u="none" strike="noStrike" baseline="0" dirty="0"/>
              <a:t>does</a:t>
            </a:r>
            <a:r>
              <a:rPr lang="en-US" b="0" i="0" u="none" strike="noStrike" baseline="0" dirty="0"/>
              <a:t>.</a:t>
            </a:r>
          </a:p>
          <a:p>
            <a:r>
              <a:rPr lang="en-US" b="0" i="0" u="none" strike="noStrike" baseline="0" dirty="0"/>
              <a:t>“I am sorry.”                          = an act of apologizing</a:t>
            </a:r>
          </a:p>
          <a:p>
            <a:r>
              <a:rPr lang="en-US" b="0" i="0" u="none" strike="noStrike" baseline="0" dirty="0"/>
              <a:t>“I’m going to pay you back.”  = an act of promising (or threatening!)</a:t>
            </a:r>
          </a:p>
          <a:p>
            <a:r>
              <a:rPr lang="en-US" b="0" i="0" u="none" strike="noStrike" baseline="0" dirty="0"/>
              <a:t>“I do.” = an act of marrying</a:t>
            </a:r>
            <a:endParaRPr lang="en-US" dirty="0"/>
          </a:p>
        </p:txBody>
      </p:sp>
      <p:pic>
        <p:nvPicPr>
          <p:cNvPr id="6" name="Picture 5">
            <a:extLst>
              <a:ext uri="{FF2B5EF4-FFF2-40B4-BE49-F238E27FC236}">
                <a16:creationId xmlns:a16="http://schemas.microsoft.com/office/drawing/2014/main" id="{0B791B88-EBD2-3B91-9F5D-EB432646AB9F}"/>
              </a:ext>
            </a:extLst>
          </p:cNvPr>
          <p:cNvPicPr>
            <a:picLocks noChangeAspect="1"/>
          </p:cNvPicPr>
          <p:nvPr/>
        </p:nvPicPr>
        <p:blipFill>
          <a:blip r:embed="rId6"/>
          <a:stretch>
            <a:fillRect/>
          </a:stretch>
        </p:blipFill>
        <p:spPr>
          <a:xfrm>
            <a:off x="1552575" y="324643"/>
            <a:ext cx="4180600" cy="6202671"/>
          </a:xfrm>
          <a:prstGeom prst="rect">
            <a:avLst/>
          </a:prstGeom>
        </p:spPr>
      </p:pic>
    </p:spTree>
    <p:extLst>
      <p:ext uri="{BB962C8B-B14F-4D97-AF65-F5344CB8AC3E}">
        <p14:creationId xmlns:p14="http://schemas.microsoft.com/office/powerpoint/2010/main" val="3751208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652957" y="618518"/>
            <a:ext cx="4243208" cy="1478570"/>
          </a:xfrm>
        </p:spPr>
        <p:txBody>
          <a:bodyPr>
            <a:normAutofit/>
          </a:bodyPr>
          <a:lstStyle/>
          <a:p>
            <a:r>
              <a:rPr lang="en-US" sz="4000" b="1" cap="none" dirty="0"/>
              <a:t>Speech Act Theory</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2249487"/>
            <a:ext cx="4243208" cy="4285784"/>
          </a:xfrm>
        </p:spPr>
        <p:txBody>
          <a:bodyPr>
            <a:noAutofit/>
          </a:bodyPr>
          <a:lstStyle/>
          <a:p>
            <a:r>
              <a:rPr lang="en-US" b="1" i="0" u="none" strike="noStrike" baseline="0" dirty="0"/>
              <a:t>Locutionary act</a:t>
            </a:r>
            <a:r>
              <a:rPr lang="en-US" b="0" i="0" u="none" strike="noStrike" baseline="0" dirty="0"/>
              <a:t>:                   The physical utterance of a speech</a:t>
            </a:r>
          </a:p>
          <a:p>
            <a:r>
              <a:rPr lang="en-US" b="1" i="0" u="none" strike="noStrike" baseline="0" dirty="0"/>
              <a:t>Illocutionary act</a:t>
            </a:r>
            <a:r>
              <a:rPr lang="en-US" b="0" i="0" u="none" strike="noStrike" baseline="0" dirty="0"/>
              <a:t>:                 The act performed by the locutionary act</a:t>
            </a:r>
          </a:p>
          <a:p>
            <a:r>
              <a:rPr lang="en-US" b="1" i="0" u="none" strike="noStrike" baseline="0" dirty="0"/>
              <a:t>Perlocutionary act</a:t>
            </a:r>
            <a:r>
              <a:rPr lang="en-US" b="0" i="0" u="none" strike="noStrike" baseline="0" dirty="0"/>
              <a:t>:             The effect of the </a:t>
            </a:r>
            <a:r>
              <a:rPr lang="en-US" b="0" i="0" u="none" strike="noStrike" baseline="0" dirty="0" err="1"/>
              <a:t>illoutionary</a:t>
            </a:r>
            <a:r>
              <a:rPr lang="en-US" b="0" i="0" u="none" strike="noStrike" baseline="0" dirty="0"/>
              <a:t> act on the listener</a:t>
            </a:r>
            <a:endParaRPr lang="en-US" dirty="0"/>
          </a:p>
        </p:txBody>
      </p:sp>
      <p:pic>
        <p:nvPicPr>
          <p:cNvPr id="8" name="Picture 7">
            <a:extLst>
              <a:ext uri="{FF2B5EF4-FFF2-40B4-BE49-F238E27FC236}">
                <a16:creationId xmlns:a16="http://schemas.microsoft.com/office/drawing/2014/main" id="{4A037703-840A-78D1-3A0A-46A4E80A870D}"/>
              </a:ext>
            </a:extLst>
          </p:cNvPr>
          <p:cNvPicPr>
            <a:picLocks noChangeAspect="1"/>
          </p:cNvPicPr>
          <p:nvPr/>
        </p:nvPicPr>
        <p:blipFill>
          <a:blip r:embed="rId6"/>
          <a:stretch>
            <a:fillRect/>
          </a:stretch>
        </p:blipFill>
        <p:spPr>
          <a:xfrm>
            <a:off x="1204912" y="213518"/>
            <a:ext cx="4214070" cy="6503194"/>
          </a:xfrm>
          <a:prstGeom prst="rect">
            <a:avLst/>
          </a:prstGeom>
        </p:spPr>
      </p:pic>
    </p:spTree>
    <p:extLst>
      <p:ext uri="{BB962C8B-B14F-4D97-AF65-F5344CB8AC3E}">
        <p14:creationId xmlns:p14="http://schemas.microsoft.com/office/powerpoint/2010/main" val="3547025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638475" y="73258"/>
            <a:ext cx="4243208" cy="1020530"/>
          </a:xfrm>
        </p:spPr>
        <p:txBody>
          <a:bodyPr>
            <a:normAutofit/>
          </a:bodyPr>
          <a:lstStyle/>
          <a:p>
            <a:r>
              <a:rPr lang="en-US" sz="4000" b="1" cap="none" dirty="0"/>
              <a:t>Speech Act Theory</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567231" y="4712567"/>
            <a:ext cx="4467829" cy="2019227"/>
          </a:xfrm>
        </p:spPr>
        <p:txBody>
          <a:bodyPr>
            <a:noAutofit/>
          </a:bodyPr>
          <a:lstStyle/>
          <a:p>
            <a:pPr>
              <a:lnSpc>
                <a:spcPct val="100000"/>
              </a:lnSpc>
              <a:spcBef>
                <a:spcPts val="0"/>
              </a:spcBef>
            </a:pPr>
            <a:r>
              <a:rPr lang="en-US" b="1" i="0" u="none" strike="noStrike" baseline="0" dirty="0"/>
              <a:t>Illocutionary intent</a:t>
            </a:r>
            <a:r>
              <a:rPr lang="en-US" b="0" i="0" u="none" strike="noStrike" baseline="0" dirty="0"/>
              <a:t>: The speaker’s intended speech act</a:t>
            </a:r>
          </a:p>
          <a:p>
            <a:pPr>
              <a:lnSpc>
                <a:spcPct val="100000"/>
              </a:lnSpc>
              <a:spcBef>
                <a:spcPts val="0"/>
              </a:spcBef>
            </a:pPr>
            <a:r>
              <a:rPr lang="en-US" b="1" i="0" u="none" strike="noStrike" baseline="0" dirty="0"/>
              <a:t>Illocutionary uptake</a:t>
            </a:r>
            <a:r>
              <a:rPr lang="en-US" b="0" i="0" u="none" strike="noStrike" baseline="0" dirty="0"/>
              <a:t>: The listener’s understanding of the illocutionary intent</a:t>
            </a:r>
            <a:endParaRPr lang="en-US" dirty="0"/>
          </a:p>
        </p:txBody>
      </p:sp>
      <p:pic>
        <p:nvPicPr>
          <p:cNvPr id="6" name="Picture 5">
            <a:extLst>
              <a:ext uri="{FF2B5EF4-FFF2-40B4-BE49-F238E27FC236}">
                <a16:creationId xmlns:a16="http://schemas.microsoft.com/office/drawing/2014/main" id="{67439EEF-411E-7D70-3BB3-98A2315DB8ED}"/>
              </a:ext>
            </a:extLst>
          </p:cNvPr>
          <p:cNvPicPr>
            <a:picLocks noChangeAspect="1"/>
          </p:cNvPicPr>
          <p:nvPr/>
        </p:nvPicPr>
        <p:blipFill>
          <a:blip r:embed="rId6"/>
          <a:stretch>
            <a:fillRect/>
          </a:stretch>
        </p:blipFill>
        <p:spPr>
          <a:xfrm>
            <a:off x="459241" y="866972"/>
            <a:ext cx="10936862" cy="3544097"/>
          </a:xfrm>
          <a:prstGeom prst="rect">
            <a:avLst/>
          </a:prstGeom>
        </p:spPr>
      </p:pic>
      <p:sp>
        <p:nvSpPr>
          <p:cNvPr id="7" name="TextBox 6">
            <a:extLst>
              <a:ext uri="{FF2B5EF4-FFF2-40B4-BE49-F238E27FC236}">
                <a16:creationId xmlns:a16="http://schemas.microsoft.com/office/drawing/2014/main" id="{A7F2CAB5-4FB4-9675-C96A-1EBCA971FE74}"/>
              </a:ext>
            </a:extLst>
          </p:cNvPr>
          <p:cNvSpPr txBox="1"/>
          <p:nvPr/>
        </p:nvSpPr>
        <p:spPr>
          <a:xfrm>
            <a:off x="3040852" y="1007804"/>
            <a:ext cx="2609478" cy="1631216"/>
          </a:xfrm>
          <a:prstGeom prst="rect">
            <a:avLst/>
          </a:prstGeom>
          <a:solidFill>
            <a:schemeClr val="tx1"/>
          </a:solidFill>
        </p:spPr>
        <p:txBody>
          <a:bodyPr wrap="square" rtlCol="0">
            <a:spAutoFit/>
          </a:bodyPr>
          <a:lstStyle/>
          <a:p>
            <a:r>
              <a:rPr lang="en-US" sz="2000" dirty="0">
                <a:solidFill>
                  <a:schemeClr val="bg1"/>
                </a:solidFill>
              </a:rPr>
              <a:t>You have the right to remain silent. Anything you say can and will be used against you later…</a:t>
            </a:r>
          </a:p>
        </p:txBody>
      </p:sp>
      <p:sp>
        <p:nvSpPr>
          <p:cNvPr id="9" name="TextBox 8">
            <a:extLst>
              <a:ext uri="{FF2B5EF4-FFF2-40B4-BE49-F238E27FC236}">
                <a16:creationId xmlns:a16="http://schemas.microsoft.com/office/drawing/2014/main" id="{F054B2C6-6B36-00EE-F26B-6B486D3346B5}"/>
              </a:ext>
            </a:extLst>
          </p:cNvPr>
          <p:cNvSpPr txBox="1"/>
          <p:nvPr/>
        </p:nvSpPr>
        <p:spPr>
          <a:xfrm>
            <a:off x="8937670" y="1186716"/>
            <a:ext cx="1963692" cy="830997"/>
          </a:xfrm>
          <a:prstGeom prst="rect">
            <a:avLst/>
          </a:prstGeom>
          <a:solidFill>
            <a:schemeClr val="tx1"/>
          </a:solidFill>
        </p:spPr>
        <p:txBody>
          <a:bodyPr wrap="square" rtlCol="0">
            <a:spAutoFit/>
          </a:bodyPr>
          <a:lstStyle/>
          <a:p>
            <a:r>
              <a:rPr lang="en-US" sz="2400" dirty="0">
                <a:solidFill>
                  <a:schemeClr val="bg1"/>
                </a:solidFill>
              </a:rPr>
              <a:t>Penny for your thoughts, dear</a:t>
            </a:r>
          </a:p>
        </p:txBody>
      </p:sp>
    </p:spTree>
    <p:extLst>
      <p:ext uri="{BB962C8B-B14F-4D97-AF65-F5344CB8AC3E}">
        <p14:creationId xmlns:p14="http://schemas.microsoft.com/office/powerpoint/2010/main" val="2046211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638669" y="132743"/>
            <a:ext cx="4243208" cy="1098898"/>
          </a:xfrm>
        </p:spPr>
        <p:txBody>
          <a:bodyPr>
            <a:normAutofit/>
          </a:bodyPr>
          <a:lstStyle/>
          <a:p>
            <a:r>
              <a:rPr lang="en-US" sz="4000" b="1" cap="none" dirty="0"/>
              <a:t>“It’s hot in here.”</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979714"/>
            <a:ext cx="4243208" cy="5555557"/>
          </a:xfrm>
        </p:spPr>
        <p:txBody>
          <a:bodyPr>
            <a:noAutofit/>
          </a:bodyPr>
          <a:lstStyle/>
          <a:p>
            <a:r>
              <a:rPr lang="en-US" b="1" i="0" u="none" strike="noStrike" baseline="0" dirty="0"/>
              <a:t>Locutionary act</a:t>
            </a:r>
            <a:r>
              <a:rPr lang="en-US" b="0" i="0" u="none" strike="noStrike" baseline="0" dirty="0"/>
              <a:t>: “It’s hot in here.”</a:t>
            </a:r>
            <a:endParaRPr lang="en-US" b="1" i="0" u="none" strike="noStrike" baseline="0" dirty="0"/>
          </a:p>
          <a:p>
            <a:r>
              <a:rPr lang="en-US" b="1" dirty="0"/>
              <a:t>Illocutionary act</a:t>
            </a:r>
            <a:r>
              <a:rPr lang="en-US" b="0" i="0" u="none" strike="noStrike" baseline="0" dirty="0"/>
              <a:t>: Request </a:t>
            </a:r>
            <a:endParaRPr lang="en-US" b="1" dirty="0"/>
          </a:p>
          <a:p>
            <a:r>
              <a:rPr lang="en-US" b="1" i="0" u="none" strike="noStrike" baseline="0" dirty="0"/>
              <a:t>Perlocutionary act</a:t>
            </a:r>
            <a:r>
              <a:rPr lang="en-US" b="0" i="0" u="none" strike="noStrike" baseline="0" dirty="0"/>
              <a:t>: Opening the window</a:t>
            </a:r>
            <a:endParaRPr lang="en-US" b="1" i="0" u="none" strike="noStrike" baseline="0" dirty="0"/>
          </a:p>
          <a:p>
            <a:r>
              <a:rPr lang="en-US" b="1" i="0" u="none" strike="noStrike" baseline="0" dirty="0"/>
              <a:t>Illocutionary intent</a:t>
            </a:r>
            <a:r>
              <a:rPr lang="en-US" b="0" i="0" u="none" strike="noStrike" baseline="0" dirty="0"/>
              <a:t>: To have someone open the window</a:t>
            </a:r>
          </a:p>
          <a:p>
            <a:r>
              <a:rPr lang="en-US" b="1" i="0" u="none" strike="noStrike" baseline="0" dirty="0"/>
              <a:t>Illocutionary uptake</a:t>
            </a:r>
            <a:r>
              <a:rPr lang="en-US" b="0" i="0" u="none" strike="noStrike" baseline="0" dirty="0"/>
              <a:t>: Request to have a window opened</a:t>
            </a:r>
            <a:endParaRPr lang="en-US" dirty="0"/>
          </a:p>
        </p:txBody>
      </p:sp>
      <p:pic>
        <p:nvPicPr>
          <p:cNvPr id="6" name="Picture 5">
            <a:extLst>
              <a:ext uri="{FF2B5EF4-FFF2-40B4-BE49-F238E27FC236}">
                <a16:creationId xmlns:a16="http://schemas.microsoft.com/office/drawing/2014/main" id="{CC6BCA2A-687F-ACF4-6A18-CE05CF12CB13}"/>
              </a:ext>
            </a:extLst>
          </p:cNvPr>
          <p:cNvPicPr>
            <a:picLocks noChangeAspect="1"/>
          </p:cNvPicPr>
          <p:nvPr/>
        </p:nvPicPr>
        <p:blipFill>
          <a:blip r:embed="rId6"/>
          <a:stretch>
            <a:fillRect/>
          </a:stretch>
        </p:blipFill>
        <p:spPr>
          <a:xfrm>
            <a:off x="76200" y="1137444"/>
            <a:ext cx="7373229" cy="4337843"/>
          </a:xfrm>
          <a:prstGeom prst="rect">
            <a:avLst/>
          </a:prstGeom>
        </p:spPr>
      </p:pic>
      <p:sp>
        <p:nvSpPr>
          <p:cNvPr id="8" name="Oval 7">
            <a:extLst>
              <a:ext uri="{FF2B5EF4-FFF2-40B4-BE49-F238E27FC236}">
                <a16:creationId xmlns:a16="http://schemas.microsoft.com/office/drawing/2014/main" id="{C18F67DC-D934-DC0C-092A-4EB2FD411A9F}"/>
              </a:ext>
            </a:extLst>
          </p:cNvPr>
          <p:cNvSpPr/>
          <p:nvPr/>
        </p:nvSpPr>
        <p:spPr>
          <a:xfrm>
            <a:off x="3250993" y="418519"/>
            <a:ext cx="3275045" cy="1208097"/>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FB45B2BB-6149-8D48-1065-222C61BFAE3E}"/>
              </a:ext>
            </a:extLst>
          </p:cNvPr>
          <p:cNvSpPr txBox="1"/>
          <p:nvPr/>
        </p:nvSpPr>
        <p:spPr>
          <a:xfrm>
            <a:off x="3620277" y="687326"/>
            <a:ext cx="2565919" cy="584775"/>
          </a:xfrm>
          <a:prstGeom prst="rect">
            <a:avLst/>
          </a:prstGeom>
          <a:solidFill>
            <a:schemeClr val="tx1"/>
          </a:solidFill>
        </p:spPr>
        <p:txBody>
          <a:bodyPr wrap="square" rtlCol="0">
            <a:spAutoFit/>
          </a:bodyPr>
          <a:lstStyle/>
          <a:p>
            <a:r>
              <a:rPr lang="en-US" sz="3200" dirty="0">
                <a:solidFill>
                  <a:schemeClr val="bg1"/>
                </a:solidFill>
              </a:rPr>
              <a:t>It’s hot in here.</a:t>
            </a:r>
          </a:p>
        </p:txBody>
      </p:sp>
      <p:sp>
        <p:nvSpPr>
          <p:cNvPr id="9" name="Isosceles Triangle 8">
            <a:extLst>
              <a:ext uri="{FF2B5EF4-FFF2-40B4-BE49-F238E27FC236}">
                <a16:creationId xmlns:a16="http://schemas.microsoft.com/office/drawing/2014/main" id="{669A19C6-6421-DD14-EA43-6291B72C1346}"/>
              </a:ext>
            </a:extLst>
          </p:cNvPr>
          <p:cNvSpPr/>
          <p:nvPr/>
        </p:nvSpPr>
        <p:spPr>
          <a:xfrm rot="8956633">
            <a:off x="5770819" y="1435100"/>
            <a:ext cx="325181" cy="479425"/>
          </a:xfrm>
          <a:prstGeom prst="triangle">
            <a:avLst>
              <a:gd name="adj" fmla="val 46998"/>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1082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9138277" y="618518"/>
            <a:ext cx="2757888" cy="1478570"/>
          </a:xfrm>
        </p:spPr>
        <p:txBody>
          <a:bodyPr>
            <a:normAutofit/>
          </a:bodyPr>
          <a:lstStyle/>
          <a:p>
            <a:r>
              <a:rPr lang="en-US" sz="4000" b="1" cap="none" dirty="0"/>
              <a:t>ChatGPT</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2249486"/>
            <a:ext cx="4243208" cy="4370389"/>
          </a:xfrm>
        </p:spPr>
        <p:txBody>
          <a:bodyPr>
            <a:noAutofit/>
          </a:bodyPr>
          <a:lstStyle/>
          <a:p>
            <a:pPr>
              <a:spcBef>
                <a:spcPts val="0"/>
              </a:spcBef>
            </a:pPr>
            <a:r>
              <a:rPr lang="en-US" sz="2200" b="1" i="0" u="none" strike="noStrike" baseline="0" dirty="0"/>
              <a:t>Locutionary act</a:t>
            </a:r>
            <a:r>
              <a:rPr lang="en-US" sz="2200" b="0" i="0" u="none" strike="noStrike" baseline="0" dirty="0"/>
              <a:t>: </a:t>
            </a:r>
            <a:r>
              <a:rPr lang="en-US" sz="2200" b="0" i="0" u="none" strike="sngStrike" baseline="0" dirty="0">
                <a:solidFill>
                  <a:srgbClr val="FFFF00"/>
                </a:solidFill>
              </a:rPr>
              <a:t>“It’s hot in here.”</a:t>
            </a:r>
          </a:p>
          <a:p>
            <a:pPr marL="457200" lvl="1" indent="0">
              <a:spcBef>
                <a:spcPts val="0"/>
              </a:spcBef>
              <a:buNone/>
            </a:pPr>
            <a:r>
              <a:rPr lang="en-US" dirty="0">
                <a:solidFill>
                  <a:srgbClr val="FFFF00"/>
                </a:solidFill>
              </a:rPr>
              <a:t>“I’m feeling quite overwhelmed by the stuffiness of this room, …”</a:t>
            </a:r>
            <a:endParaRPr lang="en-US" b="0" i="0" u="none" strike="noStrike" baseline="0" dirty="0">
              <a:solidFill>
                <a:srgbClr val="FFFF00"/>
              </a:solidFill>
            </a:endParaRPr>
          </a:p>
          <a:p>
            <a:pPr>
              <a:spcBef>
                <a:spcPts val="0"/>
              </a:spcBef>
            </a:pPr>
            <a:r>
              <a:rPr lang="en-US" sz="2200" b="1" i="0" u="none" strike="noStrike" baseline="0" dirty="0"/>
              <a:t>Illocutionary act</a:t>
            </a:r>
            <a:r>
              <a:rPr lang="en-US" sz="2200" b="0" i="0" u="none" strike="noStrike" baseline="0" dirty="0"/>
              <a:t>: Request</a:t>
            </a:r>
          </a:p>
          <a:p>
            <a:pPr>
              <a:spcBef>
                <a:spcPts val="0"/>
              </a:spcBef>
            </a:pPr>
            <a:r>
              <a:rPr lang="en-US" sz="2200" b="1" i="0" u="none" strike="noStrike" baseline="0" dirty="0"/>
              <a:t>Perlocutionary act</a:t>
            </a:r>
            <a:r>
              <a:rPr lang="en-US" sz="2200" b="0" i="0" u="none" strike="noStrike" baseline="0" dirty="0"/>
              <a:t>: Opening the  </a:t>
            </a:r>
          </a:p>
          <a:p>
            <a:pPr marL="0" indent="0">
              <a:spcBef>
                <a:spcPts val="0"/>
              </a:spcBef>
              <a:buNone/>
            </a:pPr>
            <a:r>
              <a:rPr lang="en-US" sz="2200" dirty="0"/>
              <a:t>                                </a:t>
            </a:r>
            <a:r>
              <a:rPr lang="en-US" sz="2200" b="0" i="0" u="none" strike="noStrike" baseline="0" dirty="0"/>
              <a:t>window</a:t>
            </a:r>
          </a:p>
          <a:p>
            <a:pPr>
              <a:spcBef>
                <a:spcPts val="0"/>
              </a:spcBef>
            </a:pPr>
            <a:endParaRPr lang="en-US" sz="2200" b="0" i="0" u="none" strike="noStrike" baseline="0" dirty="0"/>
          </a:p>
          <a:p>
            <a:pPr>
              <a:spcBef>
                <a:spcPts val="0"/>
              </a:spcBef>
            </a:pPr>
            <a:r>
              <a:rPr lang="en-US" sz="2200" b="1" i="0" u="none" strike="noStrike" baseline="0" dirty="0"/>
              <a:t>Illocutionary intent</a:t>
            </a:r>
            <a:r>
              <a:rPr lang="en-US" sz="2200" b="0" i="0" u="none" strike="noStrike" baseline="0" dirty="0"/>
              <a:t>: to have someone open the window</a:t>
            </a:r>
          </a:p>
          <a:p>
            <a:pPr>
              <a:spcBef>
                <a:spcPts val="0"/>
              </a:spcBef>
            </a:pPr>
            <a:r>
              <a:rPr lang="en-US" sz="2200" b="1" i="0" u="none" strike="noStrike" baseline="0" dirty="0"/>
              <a:t>Illocutionary uptake</a:t>
            </a:r>
            <a:r>
              <a:rPr lang="en-US" sz="2200" b="0" i="0" u="none" strike="noStrike" baseline="0" dirty="0"/>
              <a:t>: Request to have the window opened</a:t>
            </a:r>
            <a:endParaRPr lang="en-US" sz="2200" dirty="0"/>
          </a:p>
        </p:txBody>
      </p:sp>
      <p:pic>
        <p:nvPicPr>
          <p:cNvPr id="12" name="Picture 11">
            <a:extLst>
              <a:ext uri="{FF2B5EF4-FFF2-40B4-BE49-F238E27FC236}">
                <a16:creationId xmlns:a16="http://schemas.microsoft.com/office/drawing/2014/main" id="{8FB35D1A-950A-E3B1-36F7-86BF27B7E586}"/>
              </a:ext>
            </a:extLst>
          </p:cNvPr>
          <p:cNvPicPr>
            <a:picLocks noChangeAspect="1"/>
          </p:cNvPicPr>
          <p:nvPr/>
        </p:nvPicPr>
        <p:blipFill>
          <a:blip r:embed="rId6"/>
          <a:stretch>
            <a:fillRect/>
          </a:stretch>
        </p:blipFill>
        <p:spPr>
          <a:xfrm>
            <a:off x="7676769" y="560435"/>
            <a:ext cx="1461508" cy="1538632"/>
          </a:xfrm>
          <a:prstGeom prst="rect">
            <a:avLst/>
          </a:prstGeom>
        </p:spPr>
      </p:pic>
      <p:pic>
        <p:nvPicPr>
          <p:cNvPr id="14" name="Picture 13">
            <a:extLst>
              <a:ext uri="{FF2B5EF4-FFF2-40B4-BE49-F238E27FC236}">
                <a16:creationId xmlns:a16="http://schemas.microsoft.com/office/drawing/2014/main" id="{34531C73-482F-BA59-94AD-F037F5CD36AA}"/>
              </a:ext>
            </a:extLst>
          </p:cNvPr>
          <p:cNvPicPr>
            <a:picLocks noChangeAspect="1"/>
          </p:cNvPicPr>
          <p:nvPr/>
        </p:nvPicPr>
        <p:blipFill>
          <a:blip r:embed="rId7"/>
          <a:stretch>
            <a:fillRect/>
          </a:stretch>
        </p:blipFill>
        <p:spPr>
          <a:xfrm>
            <a:off x="38058" y="1954243"/>
            <a:ext cx="7552986" cy="4443598"/>
          </a:xfrm>
          <a:prstGeom prst="rect">
            <a:avLst/>
          </a:prstGeom>
        </p:spPr>
      </p:pic>
      <p:pic>
        <p:nvPicPr>
          <p:cNvPr id="6" name="Picture 5">
            <a:extLst>
              <a:ext uri="{FF2B5EF4-FFF2-40B4-BE49-F238E27FC236}">
                <a16:creationId xmlns:a16="http://schemas.microsoft.com/office/drawing/2014/main" id="{DCAE16D6-8B18-6F4A-FC67-DC383BC5CCFF}"/>
              </a:ext>
            </a:extLst>
          </p:cNvPr>
          <p:cNvPicPr>
            <a:picLocks noChangeAspect="1"/>
          </p:cNvPicPr>
          <p:nvPr/>
        </p:nvPicPr>
        <p:blipFill>
          <a:blip r:embed="rId8"/>
          <a:stretch>
            <a:fillRect/>
          </a:stretch>
        </p:blipFill>
        <p:spPr>
          <a:xfrm>
            <a:off x="228600" y="1019747"/>
            <a:ext cx="7076538" cy="1630807"/>
          </a:xfrm>
          <a:prstGeom prst="rect">
            <a:avLst/>
          </a:prstGeom>
        </p:spPr>
      </p:pic>
    </p:spTree>
    <p:extLst>
      <p:ext uri="{BB962C8B-B14F-4D97-AF65-F5344CB8AC3E}">
        <p14:creationId xmlns:p14="http://schemas.microsoft.com/office/powerpoint/2010/main" val="1534121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652957" y="618518"/>
            <a:ext cx="4243208" cy="1478570"/>
          </a:xfrm>
        </p:spPr>
        <p:txBody>
          <a:bodyPr>
            <a:normAutofit/>
          </a:bodyPr>
          <a:lstStyle/>
          <a:p>
            <a:r>
              <a:rPr lang="en-US" sz="3200" b="1" cap="none" dirty="0"/>
              <a:t>“My Summer Vacation”</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1801813"/>
            <a:ext cx="4243208" cy="4733458"/>
          </a:xfrm>
        </p:spPr>
        <p:txBody>
          <a:bodyPr>
            <a:noAutofit/>
          </a:bodyPr>
          <a:lstStyle/>
          <a:p>
            <a:pPr>
              <a:spcBef>
                <a:spcPts val="0"/>
              </a:spcBef>
            </a:pPr>
            <a:r>
              <a:rPr lang="en-US" sz="2200" b="1" i="0" u="none" strike="noStrike" baseline="0" dirty="0"/>
              <a:t>Locutionary act</a:t>
            </a:r>
            <a:r>
              <a:rPr lang="en-US" sz="2200" b="0" i="0" u="none" strike="noStrike" baseline="0" dirty="0"/>
              <a:t>: “This summer…”</a:t>
            </a:r>
          </a:p>
          <a:p>
            <a:pPr>
              <a:spcBef>
                <a:spcPts val="0"/>
              </a:spcBef>
            </a:pPr>
            <a:r>
              <a:rPr lang="en-US" sz="2200" b="1" i="0" u="none" strike="noStrike" baseline="0" dirty="0"/>
              <a:t>Illocutionary act</a:t>
            </a:r>
            <a:r>
              <a:rPr lang="en-US" sz="2200" b="0" i="0" u="none" strike="noStrike" baseline="0" dirty="0"/>
              <a:t>: An offer to build a personal relationship?</a:t>
            </a:r>
          </a:p>
          <a:p>
            <a:pPr>
              <a:spcBef>
                <a:spcPts val="0"/>
              </a:spcBef>
            </a:pPr>
            <a:r>
              <a:rPr lang="en-US" sz="2200" b="1" i="0" u="none" strike="noStrike" baseline="0" dirty="0"/>
              <a:t>Perlocutionary act</a:t>
            </a:r>
            <a:r>
              <a:rPr lang="en-US" sz="2200" b="0" i="0" u="none" strike="noStrike" baseline="0" dirty="0"/>
              <a:t>: Questions about summer vacation? Mutual sharing of anecdotes?</a:t>
            </a:r>
          </a:p>
          <a:p>
            <a:pPr>
              <a:spcBef>
                <a:spcPts val="0"/>
              </a:spcBef>
            </a:pPr>
            <a:endParaRPr lang="en-US" sz="2200" b="0" i="0" u="none" strike="noStrike" baseline="0" dirty="0"/>
          </a:p>
          <a:p>
            <a:pPr>
              <a:spcBef>
                <a:spcPts val="0"/>
              </a:spcBef>
            </a:pPr>
            <a:r>
              <a:rPr lang="en-US" sz="2200" b="1" i="0" u="none" strike="noStrike" baseline="0" dirty="0"/>
              <a:t>Illocutionary intent</a:t>
            </a:r>
            <a:r>
              <a:rPr lang="en-US" sz="2200" b="0" i="0" u="none" strike="noStrike" baseline="0" dirty="0"/>
              <a:t>: to build a personal relationship?</a:t>
            </a:r>
          </a:p>
          <a:p>
            <a:pPr>
              <a:spcBef>
                <a:spcPts val="0"/>
              </a:spcBef>
            </a:pPr>
            <a:r>
              <a:rPr lang="en-US" sz="2200" b="1" i="0" u="none" strike="noStrike" baseline="0" dirty="0"/>
              <a:t>Illocutionary uptake</a:t>
            </a:r>
            <a:r>
              <a:rPr lang="en-US" sz="2200" b="0" i="0" u="none" strike="noStrike" baseline="0" dirty="0"/>
              <a:t>: An invitation to build a personal relationship</a:t>
            </a:r>
            <a:endParaRPr lang="en-US" sz="2200" dirty="0"/>
          </a:p>
        </p:txBody>
      </p:sp>
      <p:pic>
        <p:nvPicPr>
          <p:cNvPr id="6" name="Picture 5">
            <a:extLst>
              <a:ext uri="{FF2B5EF4-FFF2-40B4-BE49-F238E27FC236}">
                <a16:creationId xmlns:a16="http://schemas.microsoft.com/office/drawing/2014/main" id="{76BD9849-2A15-9D4A-FAAE-A73F649A4E96}"/>
              </a:ext>
            </a:extLst>
          </p:cNvPr>
          <p:cNvPicPr>
            <a:picLocks noChangeAspect="1"/>
          </p:cNvPicPr>
          <p:nvPr/>
        </p:nvPicPr>
        <p:blipFill>
          <a:blip r:embed="rId6"/>
          <a:stretch>
            <a:fillRect/>
          </a:stretch>
        </p:blipFill>
        <p:spPr>
          <a:xfrm>
            <a:off x="285739" y="1273457"/>
            <a:ext cx="7317212" cy="5189444"/>
          </a:xfrm>
          <a:prstGeom prst="rect">
            <a:avLst/>
          </a:prstGeom>
        </p:spPr>
      </p:pic>
    </p:spTree>
    <p:extLst>
      <p:ext uri="{BB962C8B-B14F-4D97-AF65-F5344CB8AC3E}">
        <p14:creationId xmlns:p14="http://schemas.microsoft.com/office/powerpoint/2010/main" val="1106271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4" name="Group 173">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75" name="Rectangle 174">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6"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4" name="Picture 3" descr="close up of circuit board">
            <a:extLst>
              <a:ext uri="{FF2B5EF4-FFF2-40B4-BE49-F238E27FC236}">
                <a16:creationId xmlns:a16="http://schemas.microsoft.com/office/drawing/2014/main" id="{4B216623-4B59-4FC0-8E90-468349035D24}"/>
              </a:ext>
            </a:extLst>
          </p:cNvPr>
          <p:cNvPicPr>
            <a:picLocks noChangeAspect="1"/>
          </p:cNvPicPr>
          <p:nvPr/>
        </p:nvPicPr>
        <p:blipFill rotWithShape="1">
          <a:blip r:embed="rId5">
            <a:alphaModFix amt="30000"/>
          </a:blip>
          <a:srcRect l="17220" r="9210" b="-1"/>
          <a:stretch/>
        </p:blipFill>
        <p:spPr>
          <a:xfrm>
            <a:off x="-5597" y="10"/>
            <a:ext cx="7558541" cy="6857990"/>
          </a:xfrm>
          <a:prstGeom prst="rect">
            <a:avLst/>
          </a:prstGeom>
        </p:spPr>
      </p:pic>
      <p:grpSp>
        <p:nvGrpSpPr>
          <p:cNvPr id="178" name="Group 177">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79" name="Rectangle 178">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0"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1"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2" name="Rectangle 181">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183"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4"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5"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6"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7"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8"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89"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0"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1"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2"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3"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4"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5"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6"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7"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8"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199"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0"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1"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2"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3"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4"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5"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6"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7" name="Rectangle 206">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08"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09"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0"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1"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2"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3"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4"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5"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6"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7"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8"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19" name="Rectangle 218">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txBody>
            <a:bodyPr/>
            <a:lstStyle/>
            <a:p>
              <a:endParaRPr lang="en-US"/>
            </a:p>
          </p:txBody>
        </p:sp>
        <p:sp>
          <p:nvSpPr>
            <p:cNvPr id="220"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1"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2"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3"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4"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5"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6"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7"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8"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29"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0"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1"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sp>
          <p:nvSpPr>
            <p:cNvPr id="232"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txBody>
            <a:bodyPr/>
            <a:lstStyle/>
            <a:p>
              <a:endParaRPr lang="en-US"/>
            </a:p>
          </p:txBody>
        </p:sp>
      </p:grpSp>
      <p:sp>
        <p:nvSpPr>
          <p:cNvPr id="2" name="Title 1">
            <a:extLst>
              <a:ext uri="{FF2B5EF4-FFF2-40B4-BE49-F238E27FC236}">
                <a16:creationId xmlns:a16="http://schemas.microsoft.com/office/drawing/2014/main" id="{0A6BCF94-F108-4D92-8C4F-CD9273947A31}"/>
              </a:ext>
            </a:extLst>
          </p:cNvPr>
          <p:cNvSpPr>
            <a:spLocks noGrp="1"/>
          </p:cNvSpPr>
          <p:nvPr>
            <p:ph type="title"/>
          </p:nvPr>
        </p:nvSpPr>
        <p:spPr>
          <a:xfrm>
            <a:off x="7652957" y="618518"/>
            <a:ext cx="4243208" cy="1478570"/>
          </a:xfrm>
        </p:spPr>
        <p:txBody>
          <a:bodyPr>
            <a:normAutofit/>
          </a:bodyPr>
          <a:lstStyle/>
          <a:p>
            <a:r>
              <a:rPr lang="en-US" sz="3200" b="1" cap="none" dirty="0"/>
              <a:t>“My Summer Vacation”</a:t>
            </a:r>
          </a:p>
        </p:txBody>
      </p:sp>
      <p:sp>
        <p:nvSpPr>
          <p:cNvPr id="3" name="Content Placeholder 2">
            <a:extLst>
              <a:ext uri="{FF2B5EF4-FFF2-40B4-BE49-F238E27FC236}">
                <a16:creationId xmlns:a16="http://schemas.microsoft.com/office/drawing/2014/main" id="{78399AB7-9E36-4EAD-B44A-9E0CEA24AACE}"/>
              </a:ext>
            </a:extLst>
          </p:cNvPr>
          <p:cNvSpPr>
            <a:spLocks noGrp="1"/>
          </p:cNvSpPr>
          <p:nvPr>
            <p:ph idx="1"/>
          </p:nvPr>
        </p:nvSpPr>
        <p:spPr>
          <a:xfrm>
            <a:off x="7667244" y="1801813"/>
            <a:ext cx="4243208" cy="4733458"/>
          </a:xfrm>
        </p:spPr>
        <p:txBody>
          <a:bodyPr>
            <a:noAutofit/>
          </a:bodyPr>
          <a:lstStyle/>
          <a:p>
            <a:pPr>
              <a:spcBef>
                <a:spcPts val="0"/>
              </a:spcBef>
            </a:pPr>
            <a:r>
              <a:rPr lang="en-US" sz="2200" b="1" i="0" u="none" strike="noStrike" baseline="0" dirty="0"/>
              <a:t>Locutionary act</a:t>
            </a:r>
            <a:r>
              <a:rPr lang="en-US" sz="2200" b="0" i="0" u="none" strike="noStrike" baseline="0" dirty="0"/>
              <a:t>: “This summer…”</a:t>
            </a:r>
          </a:p>
          <a:p>
            <a:pPr>
              <a:spcBef>
                <a:spcPts val="0"/>
              </a:spcBef>
            </a:pPr>
            <a:r>
              <a:rPr lang="en-US" sz="2200" b="1" i="0" u="none" strike="noStrike" baseline="0" dirty="0"/>
              <a:t>Illocutionary act</a:t>
            </a:r>
            <a:r>
              <a:rPr lang="en-US" sz="2200" b="0" i="0" u="none" strike="noStrike" baseline="0" dirty="0"/>
              <a:t>: Practice writing in English</a:t>
            </a:r>
          </a:p>
          <a:p>
            <a:pPr>
              <a:spcBef>
                <a:spcPts val="0"/>
              </a:spcBef>
            </a:pPr>
            <a:r>
              <a:rPr lang="en-US" sz="2200" b="1" i="0" u="none" strike="noStrike" baseline="0" dirty="0"/>
              <a:t>Perlocutionary act</a:t>
            </a:r>
            <a:r>
              <a:rPr lang="en-US" sz="2200" b="0" i="0" u="none" strike="noStrike" baseline="0" dirty="0"/>
              <a:t>: Feedb</a:t>
            </a:r>
            <a:r>
              <a:rPr lang="en-US" sz="2200" dirty="0"/>
              <a:t>ack on improving English</a:t>
            </a:r>
            <a:endParaRPr lang="en-US" sz="2200" b="0" i="0" u="none" strike="noStrike" baseline="0" dirty="0"/>
          </a:p>
          <a:p>
            <a:pPr>
              <a:spcBef>
                <a:spcPts val="0"/>
              </a:spcBef>
            </a:pPr>
            <a:endParaRPr lang="en-US" sz="2200" b="0" i="0" u="none" strike="noStrike" baseline="0" dirty="0"/>
          </a:p>
          <a:p>
            <a:pPr>
              <a:spcBef>
                <a:spcPts val="0"/>
              </a:spcBef>
            </a:pPr>
            <a:r>
              <a:rPr lang="en-US" sz="2200" b="1" i="0" u="none" strike="noStrike" baseline="0" dirty="0"/>
              <a:t>Illocutionary intent</a:t>
            </a:r>
            <a:r>
              <a:rPr lang="en-US" sz="2200" b="0" i="0" u="none" strike="noStrike" baseline="0" dirty="0"/>
              <a:t>: Learning through practice</a:t>
            </a:r>
          </a:p>
          <a:p>
            <a:pPr>
              <a:spcBef>
                <a:spcPts val="0"/>
              </a:spcBef>
            </a:pPr>
            <a:r>
              <a:rPr lang="en-US" sz="2200" b="1" i="0" u="none" strike="noStrike" baseline="0" dirty="0"/>
              <a:t>Illocutionary uptake</a:t>
            </a:r>
            <a:r>
              <a:rPr lang="en-US" sz="2200" b="0" i="0" u="none" strike="noStrike" baseline="0" dirty="0"/>
              <a:t>: Practice</a:t>
            </a:r>
            <a:endParaRPr lang="en-US" sz="2200" dirty="0"/>
          </a:p>
        </p:txBody>
      </p:sp>
      <p:sp>
        <p:nvSpPr>
          <p:cNvPr id="8" name="TextBox 7">
            <a:extLst>
              <a:ext uri="{FF2B5EF4-FFF2-40B4-BE49-F238E27FC236}">
                <a16:creationId xmlns:a16="http://schemas.microsoft.com/office/drawing/2014/main" id="{893BB77C-E7A4-B89C-24A8-7E88188C2C38}"/>
              </a:ext>
            </a:extLst>
          </p:cNvPr>
          <p:cNvSpPr txBox="1"/>
          <p:nvPr/>
        </p:nvSpPr>
        <p:spPr>
          <a:xfrm>
            <a:off x="561975" y="574359"/>
            <a:ext cx="6272492" cy="5909310"/>
          </a:xfrm>
          <a:prstGeom prst="rect">
            <a:avLst/>
          </a:prstGeom>
          <a:solidFill>
            <a:schemeClr val="accent5">
              <a:lumMod val="75000"/>
            </a:schemeClr>
          </a:solidFill>
        </p:spPr>
        <p:txBody>
          <a:bodyPr wrap="square" rtlCol="0">
            <a:spAutoFit/>
          </a:bodyPr>
          <a:lstStyle/>
          <a:p>
            <a:pPr algn="ctr"/>
            <a:r>
              <a:rPr lang="en-US" sz="2000" b="1" dirty="0">
                <a:latin typeface="HGPGyoshotai" panose="03000600000000000000" pitchFamily="66" charset="-128"/>
                <a:ea typeface="HGPGyoshotai" panose="03000600000000000000" pitchFamily="66" charset="-128"/>
              </a:rPr>
              <a:t>My Summer Vacation</a:t>
            </a:r>
          </a:p>
          <a:p>
            <a:endParaRPr lang="en-US" dirty="0">
              <a:latin typeface="HGPGyoshotai" panose="03000600000000000000" pitchFamily="66" charset="-128"/>
              <a:ea typeface="HGPGyoshotai" panose="03000600000000000000" pitchFamily="66" charset="-128"/>
            </a:endParaRPr>
          </a:p>
          <a:p>
            <a:r>
              <a:rPr lang="en-US" b="1" dirty="0">
                <a:latin typeface="HGPGyoshotai" panose="03000600000000000000" pitchFamily="66" charset="-128"/>
                <a:ea typeface="HGPGyoshotai" panose="03000600000000000000" pitchFamily="66" charset="-128"/>
              </a:rPr>
              <a:t>This summer was very good. I do many new things and happy memories. When school close, my family go to a road trip. We visit different towns, walk in forests, and look at museums. I find a secret beach. There I try to surf. It is hard but exciting too.</a:t>
            </a:r>
          </a:p>
          <a:p>
            <a:endParaRPr lang="en-US" b="1" dirty="0">
              <a:latin typeface="HGPGyoshotai" panose="03000600000000000000" pitchFamily="66" charset="-128"/>
              <a:ea typeface="HGPGyoshotai" panose="03000600000000000000" pitchFamily="66" charset="-128"/>
            </a:endParaRPr>
          </a:p>
          <a:p>
            <a:r>
              <a:rPr lang="en-US" b="1" dirty="0">
                <a:latin typeface="HGPGyoshotai" panose="03000600000000000000" pitchFamily="66" charset="-128"/>
                <a:ea typeface="HGPGyoshotai" panose="03000600000000000000" pitchFamily="66" charset="-128"/>
              </a:rPr>
              <a:t>We also work in community garden two days every week. It good to work with plants and meet people from my place. I learn how to care for nature and help community.</a:t>
            </a:r>
          </a:p>
          <a:p>
            <a:endParaRPr lang="en-US" b="1" dirty="0">
              <a:latin typeface="HGPGyoshotai" panose="03000600000000000000" pitchFamily="66" charset="-128"/>
              <a:ea typeface="HGPGyoshotai" panose="03000600000000000000" pitchFamily="66" charset="-128"/>
            </a:endParaRPr>
          </a:p>
          <a:p>
            <a:r>
              <a:rPr lang="en-US" b="1" dirty="0">
                <a:latin typeface="HGPGyoshotai" panose="03000600000000000000" pitchFamily="66" charset="-128"/>
                <a:ea typeface="HGPGyoshotai" panose="03000600000000000000" pitchFamily="66" charset="-128"/>
              </a:rPr>
              <a:t>Some days, I read many books. It quiet and nice. I like sitting under a tree in our backyard and read. At end of summer, we have big barbecue with family and friends. It fun.</a:t>
            </a:r>
          </a:p>
          <a:p>
            <a:endParaRPr lang="en-US" b="1" dirty="0">
              <a:latin typeface="HGPGyoshotai" panose="03000600000000000000" pitchFamily="66" charset="-128"/>
              <a:ea typeface="HGPGyoshotai" panose="03000600000000000000" pitchFamily="66" charset="-128"/>
            </a:endParaRPr>
          </a:p>
          <a:p>
            <a:r>
              <a:rPr lang="en-US" b="1" dirty="0">
                <a:latin typeface="HGPGyoshotai" panose="03000600000000000000" pitchFamily="66" charset="-128"/>
                <a:ea typeface="HGPGyoshotai" panose="03000600000000000000" pitchFamily="66" charset="-128"/>
              </a:rPr>
              <a:t>This summer not just a break from school. I grow up and make good memories with family and friends. I learn it fun to try new things and meet people. Now, I ready for school again. I thankful for the summer I had.</a:t>
            </a:r>
          </a:p>
          <a:p>
            <a:endParaRPr lang="en-US" dirty="0"/>
          </a:p>
        </p:txBody>
      </p:sp>
    </p:spTree>
    <p:extLst>
      <p:ext uri="{BB962C8B-B14F-4D97-AF65-F5344CB8AC3E}">
        <p14:creationId xmlns:p14="http://schemas.microsoft.com/office/powerpoint/2010/main" val="11691308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41CBB0-BAA0-4983-8F2B-E10AF3358DA8}">
  <ds:schemaRefs>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16c05727-aa75-4e4a-9b5f-8a80a1165891"/>
    <ds:schemaRef ds:uri="71af3243-3dd4-4a8d-8c0d-dd76da1f02a5"/>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E096F0E7-E7B5-406E-8E94-F0043B2AC7F6}">
  <ds:schemaRefs>
    <ds:schemaRef ds:uri="http://schemas.microsoft.com/sharepoint/v3/contenttype/forms"/>
  </ds:schemaRefs>
</ds:datastoreItem>
</file>

<file path=customXml/itemProps3.xml><?xml version="1.0" encoding="utf-8"?>
<ds:datastoreItem xmlns:ds="http://schemas.openxmlformats.org/officeDocument/2006/customXml" ds:itemID="{104C6BCC-A38B-4625-90E6-7D3BBA3909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Circuit design</Template>
  <TotalTime>1123</TotalTime>
  <Words>3137</Words>
  <Application>Microsoft Office PowerPoint</Application>
  <PresentationFormat>Widescreen</PresentationFormat>
  <Paragraphs>294</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HGPGyoshotai</vt:lpstr>
      <vt:lpstr>MyriadPro-Semibold</vt:lpstr>
      <vt:lpstr>Arial</vt:lpstr>
      <vt:lpstr>Calibri</vt:lpstr>
      <vt:lpstr>Lucida Handwriting</vt:lpstr>
      <vt:lpstr>Segoe UI</vt:lpstr>
      <vt:lpstr>Symbol</vt:lpstr>
      <vt:lpstr>Tw Cen MT</vt:lpstr>
      <vt:lpstr>Circuit</vt:lpstr>
      <vt:lpstr>What ChatGPT Threatens and Enables: A pragmatic analysis</vt:lpstr>
      <vt:lpstr>What ChatGPT Threatens?</vt:lpstr>
      <vt:lpstr>Speech Act Theory</vt:lpstr>
      <vt:lpstr>Speech Act Theory</vt:lpstr>
      <vt:lpstr>Speech Act Theory</vt:lpstr>
      <vt:lpstr>“It’s hot in here.”</vt:lpstr>
      <vt:lpstr>ChatGPT</vt:lpstr>
      <vt:lpstr>“My Summer Vacation”</vt:lpstr>
      <vt:lpstr>“My Summer Vacation”</vt:lpstr>
      <vt:lpstr>“My Summer Vacation”</vt:lpstr>
      <vt:lpstr>“Assignment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Tosh Tachino</dc:creator>
  <cp:lastModifiedBy>Tosh Tachino</cp:lastModifiedBy>
  <cp:revision>8</cp:revision>
  <cp:lastPrinted>2024-05-11T23:21:23Z</cp:lastPrinted>
  <dcterms:created xsi:type="dcterms:W3CDTF">2024-04-14T06:39:13Z</dcterms:created>
  <dcterms:modified xsi:type="dcterms:W3CDTF">2024-05-12T07:46:32Z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