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handoutMasterIdLst>
    <p:handoutMasterId r:id="rId33"/>
  </p:handoutMasterIdLst>
  <p:sldIdLst>
    <p:sldId id="298" r:id="rId2"/>
    <p:sldId id="334" r:id="rId3"/>
    <p:sldId id="335" r:id="rId4"/>
    <p:sldId id="339" r:id="rId5"/>
    <p:sldId id="308" r:id="rId6"/>
    <p:sldId id="306" r:id="rId7"/>
    <p:sldId id="309" r:id="rId8"/>
    <p:sldId id="310" r:id="rId9"/>
    <p:sldId id="311" r:id="rId10"/>
    <p:sldId id="327" r:id="rId11"/>
    <p:sldId id="319" r:id="rId12"/>
    <p:sldId id="321" r:id="rId13"/>
    <p:sldId id="257" r:id="rId14"/>
    <p:sldId id="259" r:id="rId15"/>
    <p:sldId id="260" r:id="rId16"/>
    <p:sldId id="261" r:id="rId17"/>
    <p:sldId id="262" r:id="rId18"/>
    <p:sldId id="264" r:id="rId19"/>
    <p:sldId id="329" r:id="rId20"/>
    <p:sldId id="330" r:id="rId21"/>
    <p:sldId id="331" r:id="rId22"/>
    <p:sldId id="332" r:id="rId23"/>
    <p:sldId id="333" r:id="rId24"/>
    <p:sldId id="337" r:id="rId25"/>
    <p:sldId id="307" r:id="rId26"/>
    <p:sldId id="320" r:id="rId27"/>
    <p:sldId id="322" r:id="rId28"/>
    <p:sldId id="324" r:id="rId29"/>
    <p:sldId id="326" r:id="rId30"/>
    <p:sldId id="33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BE54B7-24C6-0142-A14C-62D59E598C95}">
          <p14:sldIdLst>
            <p14:sldId id="298"/>
            <p14:sldId id="334"/>
            <p14:sldId id="335"/>
            <p14:sldId id="339"/>
            <p14:sldId id="308"/>
            <p14:sldId id="306"/>
            <p14:sldId id="309"/>
            <p14:sldId id="310"/>
            <p14:sldId id="311"/>
            <p14:sldId id="327"/>
            <p14:sldId id="319"/>
            <p14:sldId id="321"/>
            <p14:sldId id="257"/>
            <p14:sldId id="259"/>
            <p14:sldId id="260"/>
            <p14:sldId id="261"/>
            <p14:sldId id="262"/>
            <p14:sldId id="264"/>
            <p14:sldId id="329"/>
            <p14:sldId id="330"/>
            <p14:sldId id="331"/>
            <p14:sldId id="332"/>
            <p14:sldId id="333"/>
            <p14:sldId id="337"/>
            <p14:sldId id="307"/>
            <p14:sldId id="320"/>
            <p14:sldId id="322"/>
            <p14:sldId id="324"/>
            <p14:sldId id="326"/>
            <p14:sldId id="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118" autoAdjust="0"/>
  </p:normalViewPr>
  <p:slideViewPr>
    <p:cSldViewPr snapToGrid="0">
      <p:cViewPr varScale="1">
        <p:scale>
          <a:sx n="94" d="100"/>
          <a:sy n="94" d="100"/>
        </p:scale>
        <p:origin x="1584" y="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0" d="100"/>
          <a:sy n="160" d="100"/>
        </p:scale>
        <p:origin x="655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, Linda [ELC]" userId="ad75dc9c-1732-4a29-8f83-02a2c122dc31" providerId="ADAL" clId="{FC03F76F-C4E6-476E-B1F7-758AE9B76B4D}"/>
    <pc:docChg chg="undo custSel addSld delSld modSld sldOrd modSection">
      <pc:chgData name="Lin, Linda [ELC]" userId="ad75dc9c-1732-4a29-8f83-02a2c122dc31" providerId="ADAL" clId="{FC03F76F-C4E6-476E-B1F7-758AE9B76B4D}" dt="2024-05-15T10:24:47.255" v="2384" actId="20577"/>
      <pc:docMkLst>
        <pc:docMk/>
      </pc:docMkLst>
      <pc:sldChg chg="modSp">
        <pc:chgData name="Lin, Linda [ELC]" userId="ad75dc9c-1732-4a29-8f83-02a2c122dc31" providerId="ADAL" clId="{FC03F76F-C4E6-476E-B1F7-758AE9B76B4D}" dt="2024-05-12T01:40:40.375" v="471" actId="14100"/>
        <pc:sldMkLst>
          <pc:docMk/>
          <pc:sldMk cId="2249621068" sldId="298"/>
        </pc:sldMkLst>
        <pc:spChg chg="mod">
          <ac:chgData name="Lin, Linda [ELC]" userId="ad75dc9c-1732-4a29-8f83-02a2c122dc31" providerId="ADAL" clId="{FC03F76F-C4E6-476E-B1F7-758AE9B76B4D}" dt="2024-05-12T01:40:40.375" v="471" actId="14100"/>
          <ac:spMkLst>
            <pc:docMk/>
            <pc:sldMk cId="2249621068" sldId="298"/>
            <ac:spMk id="2" creationId="{BC24FC76-00D2-C14A-96AF-A3D6C63EA807}"/>
          </ac:spMkLst>
        </pc:spChg>
        <pc:spChg chg="mod">
          <ac:chgData name="Lin, Linda [ELC]" userId="ad75dc9c-1732-4a29-8f83-02a2c122dc31" providerId="ADAL" clId="{FC03F76F-C4E6-476E-B1F7-758AE9B76B4D}" dt="2024-05-12T01:40:19.516" v="467" actId="122"/>
          <ac:spMkLst>
            <pc:docMk/>
            <pc:sldMk cId="2249621068" sldId="298"/>
            <ac:spMk id="3" creationId="{0CC6C9AF-2843-474C-82C0-EB9FD51F1521}"/>
          </ac:spMkLst>
        </pc:spChg>
      </pc:sldChg>
      <pc:sldChg chg="modSp">
        <pc:chgData name="Lin, Linda [ELC]" userId="ad75dc9c-1732-4a29-8f83-02a2c122dc31" providerId="ADAL" clId="{FC03F76F-C4E6-476E-B1F7-758AE9B76B4D}" dt="2024-05-12T04:19:15.469" v="1831" actId="20577"/>
        <pc:sldMkLst>
          <pc:docMk/>
          <pc:sldMk cId="2019899841" sldId="306"/>
        </pc:sldMkLst>
        <pc:spChg chg="mod">
          <ac:chgData name="Lin, Linda [ELC]" userId="ad75dc9c-1732-4a29-8f83-02a2c122dc31" providerId="ADAL" clId="{FC03F76F-C4E6-476E-B1F7-758AE9B76B4D}" dt="2024-05-12T01:52:20.012" v="674" actId="6549"/>
          <ac:spMkLst>
            <pc:docMk/>
            <pc:sldMk cId="2019899841" sldId="306"/>
            <ac:spMk id="2" creationId="{7A3F7389-66E3-4090-904E-AAAA97E51D12}"/>
          </ac:spMkLst>
        </pc:spChg>
        <pc:spChg chg="mod">
          <ac:chgData name="Lin, Linda [ELC]" userId="ad75dc9c-1732-4a29-8f83-02a2c122dc31" providerId="ADAL" clId="{FC03F76F-C4E6-476E-B1F7-758AE9B76B4D}" dt="2024-05-12T04:19:15.469" v="1831" actId="20577"/>
          <ac:spMkLst>
            <pc:docMk/>
            <pc:sldMk cId="2019899841" sldId="306"/>
            <ac:spMk id="3" creationId="{59244B08-3C2C-4BDC-9E21-22FA142E19D2}"/>
          </ac:spMkLst>
        </pc:spChg>
      </pc:sldChg>
      <pc:sldChg chg="modSp del">
        <pc:chgData name="Lin, Linda [ELC]" userId="ad75dc9c-1732-4a29-8f83-02a2c122dc31" providerId="ADAL" clId="{FC03F76F-C4E6-476E-B1F7-758AE9B76B4D}" dt="2024-05-15T10:23:34.496" v="2366" actId="2696"/>
        <pc:sldMkLst>
          <pc:docMk/>
          <pc:sldMk cId="693640306" sldId="307"/>
        </pc:sldMkLst>
        <pc:spChg chg="mod">
          <ac:chgData name="Lin, Linda [ELC]" userId="ad75dc9c-1732-4a29-8f83-02a2c122dc31" providerId="ADAL" clId="{FC03F76F-C4E6-476E-B1F7-758AE9B76B4D}" dt="2024-05-15T10:23:27.543" v="2365" actId="20577"/>
          <ac:spMkLst>
            <pc:docMk/>
            <pc:sldMk cId="693640306" sldId="307"/>
            <ac:spMk id="2" creationId="{02FE2480-9EE3-4EF5-B1C4-4F27B9E79D64}"/>
          </ac:spMkLst>
        </pc:spChg>
        <pc:spChg chg="mod">
          <ac:chgData name="Lin, Linda [ELC]" userId="ad75dc9c-1732-4a29-8f83-02a2c122dc31" providerId="ADAL" clId="{FC03F76F-C4E6-476E-B1F7-758AE9B76B4D}" dt="2024-05-15T10:22:14.267" v="2317"/>
          <ac:spMkLst>
            <pc:docMk/>
            <pc:sldMk cId="693640306" sldId="307"/>
            <ac:spMk id="3" creationId="{A3BBAFA9-51C2-4CD9-AC6C-78F05B9EDB3C}"/>
          </ac:spMkLst>
        </pc:spChg>
      </pc:sldChg>
      <pc:sldChg chg="modSp">
        <pc:chgData name="Lin, Linda [ELC]" userId="ad75dc9c-1732-4a29-8f83-02a2c122dc31" providerId="ADAL" clId="{FC03F76F-C4E6-476E-B1F7-758AE9B76B4D}" dt="2024-05-15T10:24:47.255" v="2384" actId="20577"/>
        <pc:sldMkLst>
          <pc:docMk/>
          <pc:sldMk cId="3748483125" sldId="307"/>
        </pc:sldMkLst>
        <pc:spChg chg="mod">
          <ac:chgData name="Lin, Linda [ELC]" userId="ad75dc9c-1732-4a29-8f83-02a2c122dc31" providerId="ADAL" clId="{FC03F76F-C4E6-476E-B1F7-758AE9B76B4D}" dt="2024-05-15T10:24:47.255" v="2384" actId="20577"/>
          <ac:spMkLst>
            <pc:docMk/>
            <pc:sldMk cId="3748483125" sldId="307"/>
            <ac:spMk id="2" creationId="{02FE2480-9EE3-4EF5-B1C4-4F27B9E79D64}"/>
          </ac:spMkLst>
        </pc:spChg>
      </pc:sldChg>
      <pc:sldChg chg="modSp ord">
        <pc:chgData name="Lin, Linda [ELC]" userId="ad75dc9c-1732-4a29-8f83-02a2c122dc31" providerId="ADAL" clId="{FC03F76F-C4E6-476E-B1F7-758AE9B76B4D}" dt="2024-05-12T01:51:08.754" v="616" actId="20577"/>
        <pc:sldMkLst>
          <pc:docMk/>
          <pc:sldMk cId="3681623032" sldId="308"/>
        </pc:sldMkLst>
        <pc:spChg chg="mod">
          <ac:chgData name="Lin, Linda [ELC]" userId="ad75dc9c-1732-4a29-8f83-02a2c122dc31" providerId="ADAL" clId="{FC03F76F-C4E6-476E-B1F7-758AE9B76B4D}" dt="2024-05-12T01:51:08.754" v="616" actId="20577"/>
          <ac:spMkLst>
            <pc:docMk/>
            <pc:sldMk cId="3681623032" sldId="308"/>
            <ac:spMk id="2" creationId="{7A3F7389-66E3-4090-904E-AAAA97E51D12}"/>
          </ac:spMkLst>
        </pc:spChg>
        <pc:spChg chg="mod">
          <ac:chgData name="Lin, Linda [ELC]" userId="ad75dc9c-1732-4a29-8f83-02a2c122dc31" providerId="ADAL" clId="{FC03F76F-C4E6-476E-B1F7-758AE9B76B4D}" dt="2024-05-12T01:50:33.958" v="597" actId="20577"/>
          <ac:spMkLst>
            <pc:docMk/>
            <pc:sldMk cId="3681623032" sldId="308"/>
            <ac:spMk id="3" creationId="{59244B08-3C2C-4BDC-9E21-22FA142E19D2}"/>
          </ac:spMkLst>
        </pc:spChg>
      </pc:sldChg>
      <pc:sldChg chg="modSp">
        <pc:chgData name="Lin, Linda [ELC]" userId="ad75dc9c-1732-4a29-8f83-02a2c122dc31" providerId="ADAL" clId="{FC03F76F-C4E6-476E-B1F7-758AE9B76B4D}" dt="2024-05-12T04:19:43.050" v="1841" actId="20577"/>
        <pc:sldMkLst>
          <pc:docMk/>
          <pc:sldMk cId="1202550360" sldId="309"/>
        </pc:sldMkLst>
        <pc:spChg chg="mod">
          <ac:chgData name="Lin, Linda [ELC]" userId="ad75dc9c-1732-4a29-8f83-02a2c122dc31" providerId="ADAL" clId="{FC03F76F-C4E6-476E-B1F7-758AE9B76B4D}" dt="2024-05-12T04:19:43.050" v="1841" actId="20577"/>
          <ac:spMkLst>
            <pc:docMk/>
            <pc:sldMk cId="1202550360" sldId="309"/>
            <ac:spMk id="3" creationId="{59244B08-3C2C-4BDC-9E21-22FA142E19D2}"/>
          </ac:spMkLst>
        </pc:spChg>
      </pc:sldChg>
      <pc:sldChg chg="modSp">
        <pc:chgData name="Lin, Linda [ELC]" userId="ad75dc9c-1732-4a29-8f83-02a2c122dc31" providerId="ADAL" clId="{FC03F76F-C4E6-476E-B1F7-758AE9B76B4D}" dt="2024-05-12T04:21:17.447" v="1856" actId="20577"/>
        <pc:sldMkLst>
          <pc:docMk/>
          <pc:sldMk cId="3085363036" sldId="319"/>
        </pc:sldMkLst>
        <pc:spChg chg="mod">
          <ac:chgData name="Lin, Linda [ELC]" userId="ad75dc9c-1732-4a29-8f83-02a2c122dc31" providerId="ADAL" clId="{FC03F76F-C4E6-476E-B1F7-758AE9B76B4D}" dt="2024-05-12T04:21:17.447" v="1856" actId="20577"/>
          <ac:spMkLst>
            <pc:docMk/>
            <pc:sldMk cId="3085363036" sldId="319"/>
            <ac:spMk id="3" creationId="{8EADDBF5-4E43-4844-8BC7-D854DB6A4673}"/>
          </ac:spMkLst>
        </pc:spChg>
      </pc:sldChg>
      <pc:sldChg chg="modSp">
        <pc:chgData name="Lin, Linda [ELC]" userId="ad75dc9c-1732-4a29-8f83-02a2c122dc31" providerId="ADAL" clId="{FC03F76F-C4E6-476E-B1F7-758AE9B76B4D}" dt="2024-05-12T08:41:43.179" v="2313" actId="20577"/>
        <pc:sldMkLst>
          <pc:docMk/>
          <pc:sldMk cId="2151602738" sldId="320"/>
        </pc:sldMkLst>
        <pc:spChg chg="mod">
          <ac:chgData name="Lin, Linda [ELC]" userId="ad75dc9c-1732-4a29-8f83-02a2c122dc31" providerId="ADAL" clId="{FC03F76F-C4E6-476E-B1F7-758AE9B76B4D}" dt="2024-05-12T08:41:43.179" v="2313" actId="20577"/>
          <ac:spMkLst>
            <pc:docMk/>
            <pc:sldMk cId="2151602738" sldId="320"/>
            <ac:spMk id="3" creationId="{63743452-BFBD-4D7F-A2E3-23D2ECD42C0B}"/>
          </ac:spMkLst>
        </pc:spChg>
      </pc:sldChg>
      <pc:sldChg chg="modSp">
        <pc:chgData name="Lin, Linda [ELC]" userId="ad75dc9c-1732-4a29-8f83-02a2c122dc31" providerId="ADAL" clId="{FC03F76F-C4E6-476E-B1F7-758AE9B76B4D}" dt="2024-05-12T04:21:36.069" v="1860" actId="20577"/>
        <pc:sldMkLst>
          <pc:docMk/>
          <pc:sldMk cId="1380788606" sldId="321"/>
        </pc:sldMkLst>
        <pc:spChg chg="mod">
          <ac:chgData name="Lin, Linda [ELC]" userId="ad75dc9c-1732-4a29-8f83-02a2c122dc31" providerId="ADAL" clId="{FC03F76F-C4E6-476E-B1F7-758AE9B76B4D}" dt="2024-05-12T04:21:36.069" v="1860" actId="20577"/>
          <ac:spMkLst>
            <pc:docMk/>
            <pc:sldMk cId="1380788606" sldId="321"/>
            <ac:spMk id="3" creationId="{8EADDBF5-4E43-4844-8BC7-D854DB6A4673}"/>
          </ac:spMkLst>
        </pc:spChg>
      </pc:sldChg>
      <pc:sldChg chg="modSp">
        <pc:chgData name="Lin, Linda [ELC]" userId="ad75dc9c-1732-4a29-8f83-02a2c122dc31" providerId="ADAL" clId="{FC03F76F-C4E6-476E-B1F7-758AE9B76B4D}" dt="2024-05-12T01:24:23.983" v="272" actId="114"/>
        <pc:sldMkLst>
          <pc:docMk/>
          <pc:sldMk cId="335223567" sldId="326"/>
        </pc:sldMkLst>
        <pc:spChg chg="mod">
          <ac:chgData name="Lin, Linda [ELC]" userId="ad75dc9c-1732-4a29-8f83-02a2c122dc31" providerId="ADAL" clId="{FC03F76F-C4E6-476E-B1F7-758AE9B76B4D}" dt="2024-05-12T01:24:23.983" v="272" actId="114"/>
          <ac:spMkLst>
            <pc:docMk/>
            <pc:sldMk cId="335223567" sldId="326"/>
            <ac:spMk id="3" creationId="{63743452-BFBD-4D7F-A2E3-23D2ECD42C0B}"/>
          </ac:spMkLst>
        </pc:spChg>
      </pc:sldChg>
      <pc:sldChg chg="modSp">
        <pc:chgData name="Lin, Linda [ELC]" userId="ad75dc9c-1732-4a29-8f83-02a2c122dc31" providerId="ADAL" clId="{FC03F76F-C4E6-476E-B1F7-758AE9B76B4D}" dt="2024-05-12T04:09:09.404" v="1451" actId="6549"/>
        <pc:sldMkLst>
          <pc:docMk/>
          <pc:sldMk cId="1084506836" sldId="329"/>
        </pc:sldMkLst>
        <pc:spChg chg="mod">
          <ac:chgData name="Lin, Linda [ELC]" userId="ad75dc9c-1732-4a29-8f83-02a2c122dc31" providerId="ADAL" clId="{FC03F76F-C4E6-476E-B1F7-758AE9B76B4D}" dt="2024-05-12T04:08:52.128" v="1449"/>
          <ac:spMkLst>
            <pc:docMk/>
            <pc:sldMk cId="1084506836" sldId="329"/>
            <ac:spMk id="2" creationId="{CECD75EC-C8B9-4B0F-A1CD-EC96E69BF592}"/>
          </ac:spMkLst>
        </pc:spChg>
        <pc:spChg chg="mod">
          <ac:chgData name="Lin, Linda [ELC]" userId="ad75dc9c-1732-4a29-8f83-02a2c122dc31" providerId="ADAL" clId="{FC03F76F-C4E6-476E-B1F7-758AE9B76B4D}" dt="2024-05-12T04:09:09.404" v="1451" actId="6549"/>
          <ac:spMkLst>
            <pc:docMk/>
            <pc:sldMk cId="1084506836" sldId="329"/>
            <ac:spMk id="3" creationId="{F4E8E909-24DC-42E6-A9F3-80FF99F1AFC8}"/>
          </ac:spMkLst>
        </pc:spChg>
      </pc:sldChg>
      <pc:sldChg chg="modSp">
        <pc:chgData name="Lin, Linda [ELC]" userId="ad75dc9c-1732-4a29-8f83-02a2c122dc31" providerId="ADAL" clId="{FC03F76F-C4E6-476E-B1F7-758AE9B76B4D}" dt="2024-05-12T04:09:18.142" v="1452" actId="6549"/>
        <pc:sldMkLst>
          <pc:docMk/>
          <pc:sldMk cId="596824296" sldId="330"/>
        </pc:sldMkLst>
        <pc:spChg chg="mod">
          <ac:chgData name="Lin, Linda [ELC]" userId="ad75dc9c-1732-4a29-8f83-02a2c122dc31" providerId="ADAL" clId="{FC03F76F-C4E6-476E-B1F7-758AE9B76B4D}" dt="2024-05-12T04:09:02.149" v="1450"/>
          <ac:spMkLst>
            <pc:docMk/>
            <pc:sldMk cId="596824296" sldId="330"/>
            <ac:spMk id="2" creationId="{45700EB0-848F-4AD8-A640-1E00324FE446}"/>
          </ac:spMkLst>
        </pc:spChg>
        <pc:spChg chg="mod">
          <ac:chgData name="Lin, Linda [ELC]" userId="ad75dc9c-1732-4a29-8f83-02a2c122dc31" providerId="ADAL" clId="{FC03F76F-C4E6-476E-B1F7-758AE9B76B4D}" dt="2024-05-12T04:09:18.142" v="1452" actId="6549"/>
          <ac:spMkLst>
            <pc:docMk/>
            <pc:sldMk cId="596824296" sldId="330"/>
            <ac:spMk id="3" creationId="{63743452-BFBD-4D7F-A2E3-23D2ECD42C0B}"/>
          </ac:spMkLst>
        </pc:spChg>
      </pc:sldChg>
      <pc:sldChg chg="modSp">
        <pc:chgData name="Lin, Linda [ELC]" userId="ad75dc9c-1732-4a29-8f83-02a2c122dc31" providerId="ADAL" clId="{FC03F76F-C4E6-476E-B1F7-758AE9B76B4D}" dt="2024-05-12T04:09:28.678" v="1454" actId="6549"/>
        <pc:sldMkLst>
          <pc:docMk/>
          <pc:sldMk cId="1531626980" sldId="331"/>
        </pc:sldMkLst>
        <pc:spChg chg="mod">
          <ac:chgData name="Lin, Linda [ELC]" userId="ad75dc9c-1732-4a29-8f83-02a2c122dc31" providerId="ADAL" clId="{FC03F76F-C4E6-476E-B1F7-758AE9B76B4D}" dt="2024-05-12T04:09:25.439" v="1453"/>
          <ac:spMkLst>
            <pc:docMk/>
            <pc:sldMk cId="1531626980" sldId="331"/>
            <ac:spMk id="2" creationId="{45700EB0-848F-4AD8-A640-1E00324FE446}"/>
          </ac:spMkLst>
        </pc:spChg>
        <pc:spChg chg="mod">
          <ac:chgData name="Lin, Linda [ELC]" userId="ad75dc9c-1732-4a29-8f83-02a2c122dc31" providerId="ADAL" clId="{FC03F76F-C4E6-476E-B1F7-758AE9B76B4D}" dt="2024-05-12T04:09:28.678" v="1454" actId="6549"/>
          <ac:spMkLst>
            <pc:docMk/>
            <pc:sldMk cId="1531626980" sldId="331"/>
            <ac:spMk id="3" creationId="{63743452-BFBD-4D7F-A2E3-23D2ECD42C0B}"/>
          </ac:spMkLst>
        </pc:spChg>
      </pc:sldChg>
      <pc:sldChg chg="modSp">
        <pc:chgData name="Lin, Linda [ELC]" userId="ad75dc9c-1732-4a29-8f83-02a2c122dc31" providerId="ADAL" clId="{FC03F76F-C4E6-476E-B1F7-758AE9B76B4D}" dt="2024-05-12T04:10:19.805" v="1456" actId="6549"/>
        <pc:sldMkLst>
          <pc:docMk/>
          <pc:sldMk cId="3833943099" sldId="332"/>
        </pc:sldMkLst>
        <pc:spChg chg="mod">
          <ac:chgData name="Lin, Linda [ELC]" userId="ad75dc9c-1732-4a29-8f83-02a2c122dc31" providerId="ADAL" clId="{FC03F76F-C4E6-476E-B1F7-758AE9B76B4D}" dt="2024-05-12T04:09:52.393" v="1455"/>
          <ac:spMkLst>
            <pc:docMk/>
            <pc:sldMk cId="3833943099" sldId="332"/>
            <ac:spMk id="2" creationId="{45700EB0-848F-4AD8-A640-1E00324FE446}"/>
          </ac:spMkLst>
        </pc:spChg>
        <pc:spChg chg="mod">
          <ac:chgData name="Lin, Linda [ELC]" userId="ad75dc9c-1732-4a29-8f83-02a2c122dc31" providerId="ADAL" clId="{FC03F76F-C4E6-476E-B1F7-758AE9B76B4D}" dt="2024-05-12T04:10:19.805" v="1456" actId="6549"/>
          <ac:spMkLst>
            <pc:docMk/>
            <pc:sldMk cId="3833943099" sldId="332"/>
            <ac:spMk id="3" creationId="{63743452-BFBD-4D7F-A2E3-23D2ECD42C0B}"/>
          </ac:spMkLst>
        </pc:spChg>
      </pc:sldChg>
      <pc:sldChg chg="modSp">
        <pc:chgData name="Lin, Linda [ELC]" userId="ad75dc9c-1732-4a29-8f83-02a2c122dc31" providerId="ADAL" clId="{FC03F76F-C4E6-476E-B1F7-758AE9B76B4D}" dt="2024-05-12T04:10:54.593" v="1463" actId="20577"/>
        <pc:sldMkLst>
          <pc:docMk/>
          <pc:sldMk cId="874773070" sldId="333"/>
        </pc:sldMkLst>
        <pc:spChg chg="mod">
          <ac:chgData name="Lin, Linda [ELC]" userId="ad75dc9c-1732-4a29-8f83-02a2c122dc31" providerId="ADAL" clId="{FC03F76F-C4E6-476E-B1F7-758AE9B76B4D}" dt="2024-05-12T04:08:26.087" v="1446" actId="20577"/>
          <ac:spMkLst>
            <pc:docMk/>
            <pc:sldMk cId="874773070" sldId="333"/>
            <ac:spMk id="2" creationId="{45700EB0-848F-4AD8-A640-1E00324FE446}"/>
          </ac:spMkLst>
        </pc:spChg>
        <pc:spChg chg="mod">
          <ac:chgData name="Lin, Linda [ELC]" userId="ad75dc9c-1732-4a29-8f83-02a2c122dc31" providerId="ADAL" clId="{FC03F76F-C4E6-476E-B1F7-758AE9B76B4D}" dt="2024-05-12T04:10:54.593" v="1463" actId="20577"/>
          <ac:spMkLst>
            <pc:docMk/>
            <pc:sldMk cId="874773070" sldId="333"/>
            <ac:spMk id="3" creationId="{63743452-BFBD-4D7F-A2E3-23D2ECD42C0B}"/>
          </ac:spMkLst>
        </pc:spChg>
      </pc:sldChg>
      <pc:sldChg chg="modSp add">
        <pc:chgData name="Lin, Linda [ELC]" userId="ad75dc9c-1732-4a29-8f83-02a2c122dc31" providerId="ADAL" clId="{FC03F76F-C4E6-476E-B1F7-758AE9B76B4D}" dt="2024-05-12T04:15:58.970" v="1783" actId="20577"/>
        <pc:sldMkLst>
          <pc:docMk/>
          <pc:sldMk cId="1075093824" sldId="334"/>
        </pc:sldMkLst>
        <pc:spChg chg="mod">
          <ac:chgData name="Lin, Linda [ELC]" userId="ad75dc9c-1732-4a29-8f83-02a2c122dc31" providerId="ADAL" clId="{FC03F76F-C4E6-476E-B1F7-758AE9B76B4D}" dt="2024-05-12T01:07:06.635" v="105" actId="20577"/>
          <ac:spMkLst>
            <pc:docMk/>
            <pc:sldMk cId="1075093824" sldId="334"/>
            <ac:spMk id="2" creationId="{6BD0EBA8-053B-4CE3-9DBF-DD2B25BD450D}"/>
          </ac:spMkLst>
        </pc:spChg>
        <pc:spChg chg="mod">
          <ac:chgData name="Lin, Linda [ELC]" userId="ad75dc9c-1732-4a29-8f83-02a2c122dc31" providerId="ADAL" clId="{FC03F76F-C4E6-476E-B1F7-758AE9B76B4D}" dt="2024-05-12T04:15:58.970" v="1783" actId="20577"/>
          <ac:spMkLst>
            <pc:docMk/>
            <pc:sldMk cId="1075093824" sldId="334"/>
            <ac:spMk id="3" creationId="{32100707-2FAB-4CD3-A2B7-F68AE80610D5}"/>
          </ac:spMkLst>
        </pc:spChg>
      </pc:sldChg>
      <pc:sldChg chg="modSp add">
        <pc:chgData name="Lin, Linda [ELC]" userId="ad75dc9c-1732-4a29-8f83-02a2c122dc31" providerId="ADAL" clId="{FC03F76F-C4E6-476E-B1F7-758AE9B76B4D}" dt="2024-05-12T01:41:43.078" v="490" actId="20577"/>
        <pc:sldMkLst>
          <pc:docMk/>
          <pc:sldMk cId="1283830642" sldId="335"/>
        </pc:sldMkLst>
        <pc:spChg chg="mod">
          <ac:chgData name="Lin, Linda [ELC]" userId="ad75dc9c-1732-4a29-8f83-02a2c122dc31" providerId="ADAL" clId="{FC03F76F-C4E6-476E-B1F7-758AE9B76B4D}" dt="2024-05-12T01:30:54.301" v="434" actId="20578"/>
          <ac:spMkLst>
            <pc:docMk/>
            <pc:sldMk cId="1283830642" sldId="335"/>
            <ac:spMk id="2" creationId="{0BAE2BE7-8137-4019-8E9D-823373B49578}"/>
          </ac:spMkLst>
        </pc:spChg>
        <pc:spChg chg="mod">
          <ac:chgData name="Lin, Linda [ELC]" userId="ad75dc9c-1732-4a29-8f83-02a2c122dc31" providerId="ADAL" clId="{FC03F76F-C4E6-476E-B1F7-758AE9B76B4D}" dt="2024-05-12T01:41:43.078" v="490" actId="20577"/>
          <ac:spMkLst>
            <pc:docMk/>
            <pc:sldMk cId="1283830642" sldId="335"/>
            <ac:spMk id="3" creationId="{7A4A2B7D-F566-4604-B8CD-37D13EA0BF0F}"/>
          </ac:spMkLst>
        </pc:spChg>
      </pc:sldChg>
      <pc:sldChg chg="modSp add">
        <pc:chgData name="Lin, Linda [ELC]" userId="ad75dc9c-1732-4a29-8f83-02a2c122dc31" providerId="ADAL" clId="{FC03F76F-C4E6-476E-B1F7-758AE9B76B4D}" dt="2024-05-12T08:40:38.538" v="2286" actId="20577"/>
        <pc:sldMkLst>
          <pc:docMk/>
          <pc:sldMk cId="363296125" sldId="337"/>
        </pc:sldMkLst>
        <pc:spChg chg="mod">
          <ac:chgData name="Lin, Linda [ELC]" userId="ad75dc9c-1732-4a29-8f83-02a2c122dc31" providerId="ADAL" clId="{FC03F76F-C4E6-476E-B1F7-758AE9B76B4D}" dt="2024-05-12T04:07:51.558" v="1424" actId="20577"/>
          <ac:spMkLst>
            <pc:docMk/>
            <pc:sldMk cId="363296125" sldId="337"/>
            <ac:spMk id="2" creationId="{45700EB0-848F-4AD8-A640-1E00324FE446}"/>
          </ac:spMkLst>
        </pc:spChg>
        <pc:spChg chg="mod">
          <ac:chgData name="Lin, Linda [ELC]" userId="ad75dc9c-1732-4a29-8f83-02a2c122dc31" providerId="ADAL" clId="{FC03F76F-C4E6-476E-B1F7-758AE9B76B4D}" dt="2024-05-12T08:40:38.538" v="2286" actId="20577"/>
          <ac:spMkLst>
            <pc:docMk/>
            <pc:sldMk cId="363296125" sldId="337"/>
            <ac:spMk id="3" creationId="{63743452-BFBD-4D7F-A2E3-23D2ECD42C0B}"/>
          </ac:spMkLst>
        </pc:spChg>
      </pc:sldChg>
      <pc:sldChg chg="modSp add">
        <pc:chgData name="Lin, Linda [ELC]" userId="ad75dc9c-1732-4a29-8f83-02a2c122dc31" providerId="ADAL" clId="{FC03F76F-C4E6-476E-B1F7-758AE9B76B4D}" dt="2024-05-12T04:15:33.232" v="1782" actId="5793"/>
        <pc:sldMkLst>
          <pc:docMk/>
          <pc:sldMk cId="4237517106" sldId="338"/>
        </pc:sldMkLst>
        <pc:spChg chg="mod">
          <ac:chgData name="Lin, Linda [ELC]" userId="ad75dc9c-1732-4a29-8f83-02a2c122dc31" providerId="ADAL" clId="{FC03F76F-C4E6-476E-B1F7-758AE9B76B4D}" dt="2024-05-12T04:15:33.232" v="1782" actId="5793"/>
          <ac:spMkLst>
            <pc:docMk/>
            <pc:sldMk cId="4237517106" sldId="338"/>
            <ac:spMk id="3" creationId="{5DEA2A63-3765-4618-807E-9CFBAA09FB91}"/>
          </ac:spMkLst>
        </pc:spChg>
      </pc:sldChg>
      <pc:sldChg chg="add">
        <pc:chgData name="Lin, Linda [ELC]" userId="ad75dc9c-1732-4a29-8f83-02a2c122dc31" providerId="ADAL" clId="{FC03F76F-C4E6-476E-B1F7-758AE9B76B4D}" dt="2024-05-15T10:22:04.477" v="2314"/>
        <pc:sldMkLst>
          <pc:docMk/>
          <pc:sldMk cId="4064555260" sldId="33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C228C-D218-495D-A886-42F7DDB9C1A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40BF8D-4A40-4C2C-BEC7-DBCA88EC7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5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D1E2F-BBAD-924A-9415-F9ADD5387FA4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CF019-A9A4-F541-B5AA-44003FB8F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2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56D38-129E-1545-BAF6-30F7599348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9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56D38-129E-1545-BAF6-30F7599348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71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61% of respondents chose [60%-90%] &amp; more than [90%]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56D38-129E-1545-BAF6-30F7599348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4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56D38-129E-1545-BAF6-30F7599348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85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56D38-129E-1545-BAF6-30F7599348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4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emf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5EF3C-B3D0-A84A-B37E-17F6BE80AB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7597954-5CFC-9244-AEAB-C6639DB5F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0769" y="954751"/>
            <a:ext cx="5220281" cy="1543050"/>
          </a:xfrm>
        </p:spPr>
        <p:txBody>
          <a:bodyPr anchor="b">
            <a:normAutofit/>
          </a:bodyPr>
          <a:lstStyle>
            <a:lvl1pPr algn="r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A97247C-A5EC-EE4F-B017-172E9B70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9358" y="2497801"/>
            <a:ext cx="5210643" cy="1329796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779C8-130A-A941-A27C-39287A10E9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6" y="264832"/>
            <a:ext cx="1548805" cy="20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373F9E-8BB8-0B4C-BE32-7EE987C704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9AAB6A1-E9AD-5C41-99F7-A51FD80CFE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9941"/>
          </a:xfrm>
          <a:prstGeom prst="rect">
            <a:avLst/>
          </a:prstGeom>
          <a:solidFill>
            <a:srgbClr val="A02337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DDB8A6-D976-B046-BA4F-A9FA71FF18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79116" y="6440868"/>
            <a:ext cx="1470062" cy="28165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AFCB8A-3C74-154F-86BB-074109499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700" y="6499302"/>
            <a:ext cx="2057400" cy="2232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E18973-3661-994B-99B0-87B5C903B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263874"/>
            <a:ext cx="8582660" cy="863886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206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353CB65-4309-E341-AC5F-5A2E8679C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127761"/>
            <a:ext cx="8582660" cy="5185953"/>
          </a:xfrm>
        </p:spPr>
        <p:txBody>
          <a:bodyPr>
            <a:normAutofit/>
          </a:bodyPr>
          <a:lstStyle>
            <a:lvl1pPr marL="228600" indent="-228600">
              <a:buClr>
                <a:srgbClr val="A5002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2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637240-3651-DF48-A952-6708E230A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564587"/>
            <a:ext cx="9144001" cy="4290584"/>
          </a:xfrm>
          <a:prstGeom prst="rect">
            <a:avLst/>
          </a:prstGeom>
          <a:solidFill>
            <a:srgbClr val="A02337"/>
          </a:solidFill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91905F-7620-E44E-8A4E-1C90110DA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734" y="210463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59910E-2CE3-4740-B481-1DFFF372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85" y="3564024"/>
            <a:ext cx="5388747" cy="951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6D85E-1C61-554B-84A2-B44A20B5BE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6DC04-4B34-CE4C-813B-10C095CDBA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56574" y="6434385"/>
            <a:ext cx="1548805" cy="20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48428-E1F1-164B-8D35-6657CEAE284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5227243" y="1210034"/>
            <a:ext cx="4909640" cy="490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9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79BF9C-7A84-6D4D-A708-0C3288B2BCF5}"/>
              </a:ext>
            </a:extLst>
          </p:cNvPr>
          <p:cNvSpPr/>
          <p:nvPr userDrawn="1"/>
        </p:nvSpPr>
        <p:spPr>
          <a:xfrm>
            <a:off x="0" y="1564587"/>
            <a:ext cx="9144000" cy="429058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91905F-7620-E44E-8A4E-1C90110DA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734" y="210463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59910E-2CE3-4740-B481-1DFFF372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85" y="3564024"/>
            <a:ext cx="5388747" cy="951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6D85E-1C61-554B-84A2-B44A20B5B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6DC04-4B34-CE4C-813B-10C095CDBA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6574" y="6434385"/>
            <a:ext cx="1548805" cy="2020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08969B-2688-3740-A6E5-5F4BAE6853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r="20425" b="5578"/>
          <a:stretch/>
        </p:blipFill>
        <p:spPr>
          <a:xfrm>
            <a:off x="5208918" y="1564587"/>
            <a:ext cx="3935084" cy="429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9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79BF9C-7A84-6D4D-A708-0C3288B2BCF5}"/>
              </a:ext>
            </a:extLst>
          </p:cNvPr>
          <p:cNvSpPr/>
          <p:nvPr userDrawn="1"/>
        </p:nvSpPr>
        <p:spPr>
          <a:xfrm>
            <a:off x="0" y="1564587"/>
            <a:ext cx="9144000" cy="4290584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D91905F-7620-E44E-8A4E-1C90110DAF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734" y="2104635"/>
            <a:ext cx="5383497" cy="145344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959910E-2CE3-4740-B481-1DFFF3729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6485" y="3564024"/>
            <a:ext cx="5388747" cy="9514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A6D85E-1C61-554B-84A2-B44A20B5B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66DC04-4B34-CE4C-813B-10C095CDBA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56574" y="6434385"/>
            <a:ext cx="1548805" cy="2020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E2C50C-E197-AA44-8FDA-DF446565B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r="20425" b="5578"/>
          <a:stretch/>
        </p:blipFill>
        <p:spPr>
          <a:xfrm>
            <a:off x="5208918" y="1564587"/>
            <a:ext cx="3935084" cy="429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55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1D8ED2-5ADB-0748-BB14-DDCF32C7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B2FFB-242A-5040-A4E2-70F1F85ABDC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7DBCB-6EC7-D4EF-EA0F-9EC0058C6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800E9-F99F-D379-48DF-45E84596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F8936-4AD7-AD43-80C4-A57435A4C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11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963C65-537E-8844-82ED-5810155833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2CA9CDF-6091-B04D-83E5-31E2E5C389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70769" y="954751"/>
            <a:ext cx="5220281" cy="1543050"/>
          </a:xfrm>
        </p:spPr>
        <p:txBody>
          <a:bodyPr anchor="b">
            <a:normAutofit/>
          </a:bodyPr>
          <a:lstStyle>
            <a:lvl1pPr algn="r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B9B3532-1190-EC44-859F-2CAC2B191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79358" y="2497801"/>
            <a:ext cx="5210643" cy="1329796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70F1A7-00B8-A748-9F0E-1D9820BD2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19289" y="197148"/>
            <a:ext cx="1970712" cy="37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21954B-7EDC-3F41-BC3B-0285A4EECC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6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035AE5A-65D8-594F-8078-5B84361D32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9CDFB2-1B7A-D146-B2D9-D4B9DD142404}"/>
              </a:ext>
            </a:extLst>
          </p:cNvPr>
          <p:cNvSpPr/>
          <p:nvPr userDrawn="1"/>
        </p:nvSpPr>
        <p:spPr>
          <a:xfrm>
            <a:off x="5447071" y="0"/>
            <a:ext cx="3696928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248FED-B923-AE4D-9815-CADA0B8D4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6" y="264832"/>
            <a:ext cx="1548805" cy="202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C5EFC-9E4F-7249-9CCE-A80AC3967A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965" y="197148"/>
            <a:ext cx="1970712" cy="3775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C23C1-E761-9C4D-8DB3-C400B6CA53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9873" y="2522878"/>
            <a:ext cx="347198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C6C65BB-52B5-6C4A-81C1-1C7811191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5217" y="3680166"/>
            <a:ext cx="3465577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37339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50D55D-9432-2F4E-847B-1AEB1FAC29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/>
          <a:stretch/>
        </p:blipFill>
        <p:spPr>
          <a:xfrm>
            <a:off x="0" y="0"/>
            <a:ext cx="9011543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E181E-E98D-FF47-A71C-8EF3425558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510" y="0"/>
            <a:ext cx="4433977" cy="6858000"/>
          </a:xfrm>
          <a:prstGeom prst="rect">
            <a:avLst/>
          </a:prstGeom>
          <a:solidFill>
            <a:srgbClr val="A02337"/>
          </a:solidFill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568AA7B-6E22-E845-8098-4AEC556B8C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5922CE2-063F-3C45-9AE0-FF55D8806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1860B2-EBDB-6046-BB83-1C80E88AE78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3D57B7-EC1E-DB48-8390-21512EF4EA3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46786" y="236904"/>
            <a:ext cx="1970713" cy="37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4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D16D4F-0042-2643-A321-96E142E8CD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F3FCAA-F6EE-224B-BA36-4144BE6A370A}"/>
              </a:ext>
            </a:extLst>
          </p:cNvPr>
          <p:cNvSpPr/>
          <p:nvPr userDrawn="1"/>
        </p:nvSpPr>
        <p:spPr>
          <a:xfrm>
            <a:off x="4713918" y="0"/>
            <a:ext cx="4453002" cy="6858000"/>
          </a:xfrm>
          <a:prstGeom prst="rect">
            <a:avLst/>
          </a:prstGeom>
          <a:solidFill>
            <a:srgbClr val="00206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0E8E3-2139-3B43-B882-17BA46645C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76A5C-079A-6741-B857-F6A67407E2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786" y="236904"/>
            <a:ext cx="1970713" cy="3775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6F231C1-0648-5547-8DBC-33E1E4B789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28936B-7F7B-DD40-8205-F6A2E5B5F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5933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E593620-28AC-654B-96F3-D786737027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2114AFF-DADA-0445-B395-35D9BA04A095}"/>
              </a:ext>
            </a:extLst>
          </p:cNvPr>
          <p:cNvSpPr/>
          <p:nvPr userDrawn="1"/>
        </p:nvSpPr>
        <p:spPr>
          <a:xfrm>
            <a:off x="4710022" y="0"/>
            <a:ext cx="4433977" cy="6858000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3FFDE2-C611-8541-85C4-EA03AB4BA2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03565" y="6360043"/>
            <a:ext cx="1548805" cy="202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1BEC0A-B302-7E4A-863A-B47B9C0A31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6786" y="236904"/>
            <a:ext cx="1970713" cy="3775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42BB49B-CF84-814B-ACCC-2859F73B2B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46785" y="2094078"/>
            <a:ext cx="3987268" cy="1157288"/>
          </a:xfrm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78E2499-91D1-4841-B8BD-A0BAF339F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6785" y="3251366"/>
            <a:ext cx="3979906" cy="9973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18012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3D6EC7B-360A-F545-9074-8E03BC383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0778"/>
          </a:xfrm>
          <a:prstGeom prst="rect">
            <a:avLst/>
          </a:prstGeom>
          <a:solidFill>
            <a:srgbClr val="A02337"/>
          </a:solidFill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0119F57-C15A-AB40-998A-2D9A9CB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2" y="-74708"/>
            <a:ext cx="8248650" cy="706897"/>
          </a:xfrm>
          <a:noFill/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44836E-B270-AC4A-8F16-EEBE672D60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52709" y="85306"/>
            <a:ext cx="355681" cy="35568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5D220B8-3B60-764C-9174-C7F23F0D7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F96A78-E747-452A-A472-1528F572ED5B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ED5634-47FD-704A-8F70-CA4F5B7D1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26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575C02-F09E-2748-9D87-533BF05ED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624197"/>
          </a:xfrm>
        </p:spPr>
        <p:txBody>
          <a:bodyPr>
            <a:normAutofit/>
          </a:bodyPr>
          <a:lstStyle>
            <a:lvl1pPr marL="228600" indent="-228600">
              <a:buClr>
                <a:srgbClr val="A5002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821232C-1A26-2A48-8A83-57EEE171BC34}"/>
              </a:ext>
            </a:extLst>
          </p:cNvPr>
          <p:cNvSpPr/>
          <p:nvPr userDrawn="1"/>
        </p:nvSpPr>
        <p:spPr>
          <a:xfrm>
            <a:off x="0" y="0"/>
            <a:ext cx="9144000" cy="51077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19F57-C15A-AB40-998A-2D9A9CB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2" y="-74708"/>
            <a:ext cx="8248650" cy="706897"/>
          </a:xfrm>
          <a:noFill/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2BD8D-C01A-2740-A624-05CDEBBBF3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52709" y="85306"/>
            <a:ext cx="355681" cy="355681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740D51-98D6-CF45-8BFD-F0DF9442C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F96A78-E747-452A-A472-1528F572ED5B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8CAF668-E8EB-544C-B031-9C901C43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26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426316D-4BD0-544E-9788-FEF05C24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624197"/>
          </a:xfrm>
        </p:spPr>
        <p:txBody>
          <a:bodyPr>
            <a:normAutofit/>
          </a:bodyPr>
          <a:lstStyle>
            <a:lvl1pPr marL="228600" indent="-228600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020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7120A9F-4739-AB48-BB1B-149A6E17571B}"/>
              </a:ext>
            </a:extLst>
          </p:cNvPr>
          <p:cNvSpPr/>
          <p:nvPr userDrawn="1"/>
        </p:nvSpPr>
        <p:spPr>
          <a:xfrm>
            <a:off x="0" y="-1"/>
            <a:ext cx="9144000" cy="51077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119F57-C15A-AB40-998A-2D9A9CB67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82" y="-74708"/>
            <a:ext cx="8248650" cy="706897"/>
          </a:xfrm>
          <a:noFill/>
        </p:spPr>
        <p:txBody>
          <a:bodyPr>
            <a:normAutofit/>
          </a:bodyPr>
          <a:lstStyle>
            <a:lvl1pPr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B1A03-2A7F-C34F-AA1F-1D0589D82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52709" y="85306"/>
            <a:ext cx="355681" cy="355681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FA52B81-387B-7243-8010-0FCE21FB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667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F96A78-E747-452A-A472-1528F572ED5B}" type="datetimeFigureOut">
              <a:rPr lang="en-US" smtClean="0"/>
              <a:pPr/>
              <a:t>5/15/2024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5DB841-F477-7C40-B6ED-82A562B0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2600" y="6400885"/>
            <a:ext cx="2057400" cy="2232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85B1A5-AA2B-544D-9C3E-60915F700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624197"/>
          </a:xfrm>
        </p:spPr>
        <p:txBody>
          <a:bodyPr>
            <a:normAutofit/>
          </a:bodyPr>
          <a:lstStyle>
            <a:lvl1pPr marL="228600" indent="-228600">
              <a:buClr>
                <a:srgbClr val="548235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971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700" y="872367"/>
            <a:ext cx="8248650" cy="188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700" y="2762249"/>
            <a:ext cx="8248650" cy="3414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6700" y="6356352"/>
            <a:ext cx="2057400" cy="297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8F96A78-E747-452A-A472-1528F572ED5B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297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7B873C-A46E-4878-A014-BF36A57BE6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9" r:id="rId2"/>
    <p:sldLayoutId id="2147483667" r:id="rId3"/>
    <p:sldLayoutId id="2147483688" r:id="rId4"/>
    <p:sldLayoutId id="2147483690" r:id="rId5"/>
    <p:sldLayoutId id="2147483691" r:id="rId6"/>
    <p:sldLayoutId id="2147483695" r:id="rId7"/>
    <p:sldLayoutId id="2147483694" r:id="rId8"/>
    <p:sldLayoutId id="2147483692" r:id="rId9"/>
    <p:sldLayoutId id="2147483670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A5002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&gt;"/>
        <a:defRPr sz="2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rksj.ac.uk/media/content-assets/registry/policies/code-of-practice-for-assessment-2019-20/22.Academic_Misconduct_Policy_2019-20.pdf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leap.org/event/future-of-eap" TargetMode="External"/><Relationship Id="rId2" Type="http://schemas.openxmlformats.org/officeDocument/2006/relationships/hyperlink" Target="https://doi.org/10.1080/0958822070186548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ay.yorksj.ac.uk/id/eprint/5744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4FC76-00D2-C14A-96AF-A3D6C63E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1619858"/>
            <a:ext cx="8822266" cy="2051289"/>
          </a:xfrm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machine translation tools for academic writing in language courses –</a:t>
            </a:r>
            <a:br>
              <a:rPr lang="en-US" dirty="0"/>
            </a:br>
            <a:r>
              <a:rPr lang="en-US" dirty="0"/>
              <a:t>perspectives of students and language teachers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6C9AF-2843-474C-82C0-EB9FD51F1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734" y="4286696"/>
            <a:ext cx="7789879" cy="951446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Linda Lin</a:t>
            </a:r>
          </a:p>
          <a:p>
            <a:pPr algn="ctr"/>
            <a:r>
              <a:rPr lang="en-US" dirty="0"/>
              <a:t>The Hong Kong Polytechnic University</a:t>
            </a:r>
          </a:p>
        </p:txBody>
      </p:sp>
    </p:spTree>
    <p:extLst>
      <p:ext uri="{BB962C8B-B14F-4D97-AF65-F5344CB8AC3E}">
        <p14:creationId xmlns:p14="http://schemas.microsoft.com/office/powerpoint/2010/main" val="224962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5B56-6AEF-4B0E-8A5C-6E5CD0B0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Policy example – York St. John University, UK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67D147-E13C-F448-3A62-A1EB47A30E16}"/>
              </a:ext>
            </a:extLst>
          </p:cNvPr>
          <p:cNvSpPr/>
          <p:nvPr/>
        </p:nvSpPr>
        <p:spPr>
          <a:xfrm>
            <a:off x="516193" y="942342"/>
            <a:ext cx="5324168" cy="24006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Academic misconduct</a:t>
            </a:r>
          </a:p>
          <a:p>
            <a:endParaRPr lang="en-GB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i="1" dirty="0">
                <a:latin typeface="Calibri" panose="020F0502020204030204" pitchFamily="34" charset="0"/>
                <a:cs typeface="Calibri" panose="020F0502020204030204" pitchFamily="34" charset="0"/>
              </a:rPr>
              <a:t>“Misuse of translation tools: Inappropriate use of online translation tools to conceal the source of text, or otherwise present work that it not a student’s own.”</a:t>
            </a:r>
          </a:p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https://www.yorksj.ac.uk/media/content-assets/registry/policies/code-of-practice-for-assessment-2019-20/22.Academic_Misconduct_Policy_2019-20.pdf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BCCA33-029B-D7F7-EB96-BBB3EC398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78" y="3859164"/>
            <a:ext cx="8518022" cy="205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31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0A2F-419E-497D-80F4-97FF31E7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DDBF5-4E43-4844-8BC7-D854DB6A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Scant research to understand differences in student and teacher views on use of MTT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This in-progress study aims to examine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mainland students</a:t>
            </a:r>
            <a:r>
              <a:rPr lang="en-US" b="1" dirty="0"/>
              <a:t>’ use of MTT for assignments from both the student and teacher perspectives.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5363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90A2F-419E-497D-80F4-97FF31E7A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ADDBF5-4E43-4844-8BC7-D854DB6A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Online student and teacher surveys and F2F interviews</a:t>
            </a:r>
            <a:endParaRPr lang="en-US" dirty="0"/>
          </a:p>
          <a:p>
            <a:pPr>
              <a:defRPr/>
            </a:pPr>
            <a:r>
              <a:rPr lang="en-US" dirty="0"/>
              <a:t>47 mainland students taking an academic English course:</a:t>
            </a:r>
          </a:p>
          <a:p>
            <a:pPr>
              <a:defRPr/>
            </a:pPr>
            <a:r>
              <a:rPr lang="en-US" dirty="0"/>
              <a:t>37 ELC teachers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Semi-structured interviews</a:t>
            </a:r>
          </a:p>
          <a:p>
            <a:r>
              <a:rPr lang="en-US" dirty="0"/>
              <a:t>12 interviews with students</a:t>
            </a:r>
          </a:p>
          <a:p>
            <a:r>
              <a:rPr lang="en-US" dirty="0"/>
              <a:t>10 interviews with teachers   </a:t>
            </a:r>
          </a:p>
        </p:txBody>
      </p:sp>
    </p:spTree>
    <p:extLst>
      <p:ext uri="{BB962C8B-B14F-4D97-AF65-F5344CB8AC3E}">
        <p14:creationId xmlns:p14="http://schemas.microsoft.com/office/powerpoint/2010/main" val="1380788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837C0E8B-8729-8538-9D09-FFFCC3610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719176"/>
            <a:ext cx="3971037" cy="1419646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F3018D8-8846-6734-8568-017F09C49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363" y="2202943"/>
            <a:ext cx="3971036" cy="24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235144-E0BB-DD76-084F-EA96CB5D5320}"/>
              </a:ext>
            </a:extLst>
          </p:cNvPr>
          <p:cNvSpPr txBox="1"/>
          <p:nvPr/>
        </p:nvSpPr>
        <p:spPr>
          <a:xfrm>
            <a:off x="5132895" y="4724597"/>
            <a:ext cx="27503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Acceptable &amp; Very acceptable 78.8%</a:t>
            </a:r>
          </a:p>
          <a:p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D68AF8-1B01-F431-134B-BE8E390D1DAF}"/>
              </a:ext>
            </a:extLst>
          </p:cNvPr>
          <p:cNvSpPr txBox="1"/>
          <p:nvPr/>
        </p:nvSpPr>
        <p:spPr>
          <a:xfrm>
            <a:off x="954465" y="1769293"/>
            <a:ext cx="23048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362FC-B677-5CEB-BA98-EA579ABE6EE5}"/>
              </a:ext>
            </a:extLst>
          </p:cNvPr>
          <p:cNvSpPr txBox="1"/>
          <p:nvPr/>
        </p:nvSpPr>
        <p:spPr>
          <a:xfrm>
            <a:off x="5132895" y="1704398"/>
            <a:ext cx="23048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D4606-1A21-CE0C-27CC-03ECFA19E2DA}"/>
              </a:ext>
            </a:extLst>
          </p:cNvPr>
          <p:cNvSpPr txBox="1"/>
          <p:nvPr/>
        </p:nvSpPr>
        <p:spPr>
          <a:xfrm>
            <a:off x="933254" y="4682176"/>
            <a:ext cx="27503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Acceptable &amp; Very acceptable 43.2%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D7EBA-DE52-6DE3-62C5-D13ED32DB83F}"/>
              </a:ext>
            </a:extLst>
          </p:cNvPr>
          <p:cNvSpPr txBox="1"/>
          <p:nvPr/>
        </p:nvSpPr>
        <p:spPr>
          <a:xfrm>
            <a:off x="4980673" y="5070845"/>
            <a:ext cx="30693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Unacceptable &amp; Very unacceptable 2.1%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B38EDF-E71F-7DDF-60D6-04F78503788B}"/>
              </a:ext>
            </a:extLst>
          </p:cNvPr>
          <p:cNvSpPr txBox="1"/>
          <p:nvPr/>
        </p:nvSpPr>
        <p:spPr>
          <a:xfrm>
            <a:off x="892699" y="5022940"/>
            <a:ext cx="31575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Unacceptable &amp; Very unacceptable 24.3% </a:t>
            </a:r>
          </a:p>
        </p:txBody>
      </p:sp>
    </p:spTree>
    <p:extLst>
      <p:ext uri="{BB962C8B-B14F-4D97-AF65-F5344CB8AC3E}">
        <p14:creationId xmlns:p14="http://schemas.microsoft.com/office/powerpoint/2010/main" val="3803185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3F2E9679-5866-C1A2-8972-1ED0F7983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6" y="1904656"/>
            <a:ext cx="3971037" cy="1874387"/>
          </a:xfrm>
          <a:prstGeom prst="rect">
            <a:avLst/>
          </a:prstGeom>
        </p:spPr>
      </p:pic>
      <p:pic>
        <p:nvPicPr>
          <p:cNvPr id="4104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44277D8A-1394-F13A-9D65-21F7DF43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363" y="2202943"/>
            <a:ext cx="3971036" cy="24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EA3AA-EB77-E8B2-3731-BE90DC7BF396}"/>
              </a:ext>
            </a:extLst>
          </p:cNvPr>
          <p:cNvSpPr txBox="1"/>
          <p:nvPr/>
        </p:nvSpPr>
        <p:spPr>
          <a:xfrm>
            <a:off x="5316893" y="4801632"/>
            <a:ext cx="275806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Agree &amp; Strongly agree: 44.7%</a:t>
            </a:r>
          </a:p>
          <a:p>
            <a:r>
              <a:rPr lang="en-US" sz="1350" dirty="0"/>
              <a:t>Disagree &amp; Strongly disagree: 19.1% </a:t>
            </a:r>
          </a:p>
          <a:p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E56025-F609-0A0F-A89B-3B299B3857C3}"/>
              </a:ext>
            </a:extLst>
          </p:cNvPr>
          <p:cNvSpPr txBox="1"/>
          <p:nvPr/>
        </p:nvSpPr>
        <p:spPr>
          <a:xfrm>
            <a:off x="5879307" y="1514475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D2C286-D37F-AA6D-CF43-B45C009E1ECB}"/>
              </a:ext>
            </a:extLst>
          </p:cNvPr>
          <p:cNvSpPr txBox="1"/>
          <p:nvPr/>
        </p:nvSpPr>
        <p:spPr>
          <a:xfrm>
            <a:off x="1837796" y="1566042"/>
            <a:ext cx="736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E868FE-01C1-CEA6-3DA3-45FC566AEB7E}"/>
              </a:ext>
            </a:extLst>
          </p:cNvPr>
          <p:cNvSpPr txBox="1"/>
          <p:nvPr/>
        </p:nvSpPr>
        <p:spPr>
          <a:xfrm>
            <a:off x="869794" y="4363626"/>
            <a:ext cx="275806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Agree &amp; Strongly agree: 24.3%</a:t>
            </a:r>
          </a:p>
          <a:p>
            <a:r>
              <a:rPr lang="en-US" sz="1350" dirty="0"/>
              <a:t>Disagree &amp; Strongly disagree: 32.4% 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52817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6968CA4E-54C5-9649-6E7C-552123495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46" y="1923672"/>
            <a:ext cx="3971037" cy="1962528"/>
          </a:xfrm>
          <a:prstGeom prst="rect">
            <a:avLst/>
          </a:prstGeom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47F89E83-29ED-8835-B441-C4B4958CA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0363" y="2202943"/>
            <a:ext cx="3971036" cy="245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1C46B2-6319-E6D0-CF27-9C4076B86CB1}"/>
              </a:ext>
            </a:extLst>
          </p:cNvPr>
          <p:cNvSpPr txBox="1"/>
          <p:nvPr/>
        </p:nvSpPr>
        <p:spPr>
          <a:xfrm>
            <a:off x="4685490" y="4668853"/>
            <a:ext cx="4206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350" dirty="0"/>
              <a:t>61% of respondents chose [60%-90%] &amp; more than [90%]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F1580A-B92F-4995-17BF-9E8B6C4DCCEC}"/>
              </a:ext>
            </a:extLst>
          </p:cNvPr>
          <p:cNvSpPr txBox="1"/>
          <p:nvPr/>
        </p:nvSpPr>
        <p:spPr>
          <a:xfrm>
            <a:off x="5886450" y="1564481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8E8D4-C33B-8ECA-CD61-BB4293356998}"/>
              </a:ext>
            </a:extLst>
          </p:cNvPr>
          <p:cNvSpPr txBox="1"/>
          <p:nvPr/>
        </p:nvSpPr>
        <p:spPr>
          <a:xfrm>
            <a:off x="1771650" y="1635919"/>
            <a:ext cx="736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70D63E-91CF-501D-8294-35A0BE464D6D}"/>
              </a:ext>
            </a:extLst>
          </p:cNvPr>
          <p:cNvSpPr txBox="1"/>
          <p:nvPr/>
        </p:nvSpPr>
        <p:spPr>
          <a:xfrm>
            <a:off x="376845" y="4454077"/>
            <a:ext cx="4206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14% of respondents chose [60%-90%] &amp; more than [90%]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D604E1-3BD7-2013-5780-8BEA23D6C6CC}"/>
              </a:ext>
            </a:extLst>
          </p:cNvPr>
          <p:cNvSpPr txBox="1"/>
          <p:nvPr/>
        </p:nvSpPr>
        <p:spPr>
          <a:xfrm>
            <a:off x="378027" y="4795828"/>
            <a:ext cx="31719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38% of respondents chose [Less than 10%]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70E29-95A0-F5D8-5283-27D3A879B7C4}"/>
              </a:ext>
            </a:extLst>
          </p:cNvPr>
          <p:cNvSpPr txBox="1"/>
          <p:nvPr/>
        </p:nvSpPr>
        <p:spPr>
          <a:xfrm>
            <a:off x="4919928" y="5005000"/>
            <a:ext cx="30837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6% of respondents chose [Less than 10%]</a:t>
            </a:r>
          </a:p>
        </p:txBody>
      </p:sp>
    </p:spTree>
    <p:extLst>
      <p:ext uri="{BB962C8B-B14F-4D97-AF65-F5344CB8AC3E}">
        <p14:creationId xmlns:p14="http://schemas.microsoft.com/office/powerpoint/2010/main" val="3659059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08FFC40C-B990-D68F-C9C0-19435CB80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32" y="1804044"/>
            <a:ext cx="3971037" cy="1884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720507-F93D-63B9-02FE-FC96F9AC0D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72" t="71752" r="17851" b="-1459"/>
          <a:stretch/>
        </p:blipFill>
        <p:spPr>
          <a:xfrm>
            <a:off x="4687588" y="1804044"/>
            <a:ext cx="3971036" cy="17937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CC5D03-3BC8-15BF-11C8-C1E194550D9D}"/>
              </a:ext>
            </a:extLst>
          </p:cNvPr>
          <p:cNvSpPr txBox="1"/>
          <p:nvPr/>
        </p:nvSpPr>
        <p:spPr>
          <a:xfrm>
            <a:off x="1285875" y="1450181"/>
            <a:ext cx="736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447D11-6CF6-A038-6E6A-2C667132687E}"/>
              </a:ext>
            </a:extLst>
          </p:cNvPr>
          <p:cNvSpPr txBox="1"/>
          <p:nvPr/>
        </p:nvSpPr>
        <p:spPr>
          <a:xfrm>
            <a:off x="5800725" y="1493044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134CB-B6ED-05C7-DC5A-7BB1A16083F8}"/>
              </a:ext>
            </a:extLst>
          </p:cNvPr>
          <p:cNvSpPr txBox="1"/>
          <p:nvPr/>
        </p:nvSpPr>
        <p:spPr>
          <a:xfrm>
            <a:off x="6161768" y="2280056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1.7%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D216B-6CB1-9C01-B218-0AA209EECB30}"/>
              </a:ext>
            </a:extLst>
          </p:cNvPr>
          <p:cNvSpPr txBox="1"/>
          <p:nvPr/>
        </p:nvSpPr>
        <p:spPr>
          <a:xfrm>
            <a:off x="6099876" y="2865484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36.2%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29A9BD-8750-95A0-AA29-1CC673C74995}"/>
              </a:ext>
            </a:extLst>
          </p:cNvPr>
          <p:cNvSpPr txBox="1"/>
          <p:nvPr/>
        </p:nvSpPr>
        <p:spPr>
          <a:xfrm>
            <a:off x="6156710" y="2572770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15.5%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1CABB1-0A69-B20C-BCFE-FA5AADD5A023}"/>
              </a:ext>
            </a:extLst>
          </p:cNvPr>
          <p:cNvSpPr txBox="1"/>
          <p:nvPr/>
        </p:nvSpPr>
        <p:spPr>
          <a:xfrm>
            <a:off x="6094453" y="3098377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20.7%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B5FACF-FE29-19E6-DA89-5A5FBCBE0992}"/>
              </a:ext>
            </a:extLst>
          </p:cNvPr>
          <p:cNvSpPr txBox="1"/>
          <p:nvPr/>
        </p:nvSpPr>
        <p:spPr>
          <a:xfrm>
            <a:off x="6099876" y="3354843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25.7%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BB3008-90AC-C14A-74F4-BCE6D96D4136}"/>
              </a:ext>
            </a:extLst>
          </p:cNvPr>
          <p:cNvSpPr txBox="1"/>
          <p:nvPr/>
        </p:nvSpPr>
        <p:spPr>
          <a:xfrm>
            <a:off x="2327109" y="2194331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22.2%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93A05D-BAA5-E342-5397-01CD1AA4EEE0}"/>
              </a:ext>
            </a:extLst>
          </p:cNvPr>
          <p:cNvSpPr txBox="1"/>
          <p:nvPr/>
        </p:nvSpPr>
        <p:spPr>
          <a:xfrm>
            <a:off x="2265218" y="2779759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23.8%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3B3257-C8D1-6A94-0DE4-B8C690472C5B}"/>
              </a:ext>
            </a:extLst>
          </p:cNvPr>
          <p:cNvSpPr txBox="1"/>
          <p:nvPr/>
        </p:nvSpPr>
        <p:spPr>
          <a:xfrm>
            <a:off x="2322052" y="2487045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22.2%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94F826-D5BF-56DD-1AF7-5C069F93C9C1}"/>
              </a:ext>
            </a:extLst>
          </p:cNvPr>
          <p:cNvSpPr txBox="1"/>
          <p:nvPr/>
        </p:nvSpPr>
        <p:spPr>
          <a:xfrm>
            <a:off x="2259794" y="3012652"/>
            <a:ext cx="6626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20.6%</a:t>
            </a:r>
          </a:p>
        </p:txBody>
      </p:sp>
    </p:spTree>
    <p:extLst>
      <p:ext uri="{BB962C8B-B14F-4D97-AF65-F5344CB8AC3E}">
        <p14:creationId xmlns:p14="http://schemas.microsoft.com/office/powerpoint/2010/main" val="1180540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E5635C90-B998-4A68-1C8A-33B5E4AAA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1" y="2200275"/>
            <a:ext cx="3971037" cy="17680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62A452-3914-A80F-9F1F-7DDAD5D88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46" t="35625" r="22188" b="30000"/>
          <a:stretch/>
        </p:blipFill>
        <p:spPr>
          <a:xfrm>
            <a:off x="4666300" y="2200275"/>
            <a:ext cx="3971036" cy="1735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4A9367-DA31-EB89-CBD6-D3B33E5E27DA}"/>
              </a:ext>
            </a:extLst>
          </p:cNvPr>
          <p:cNvSpPr txBox="1"/>
          <p:nvPr/>
        </p:nvSpPr>
        <p:spPr>
          <a:xfrm>
            <a:off x="1728788" y="1707356"/>
            <a:ext cx="736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2647F-86C3-F1D5-4E20-32B1D7F03C0A}"/>
              </a:ext>
            </a:extLst>
          </p:cNvPr>
          <p:cNvSpPr txBox="1"/>
          <p:nvPr/>
        </p:nvSpPr>
        <p:spPr>
          <a:xfrm>
            <a:off x="5815013" y="1864519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AFE29B-C7B6-C0E8-D20B-BCC78DC402B0}"/>
              </a:ext>
            </a:extLst>
          </p:cNvPr>
          <p:cNvSpPr/>
          <p:nvPr/>
        </p:nvSpPr>
        <p:spPr>
          <a:xfrm>
            <a:off x="6253571" y="2696388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29.9%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56164DE-6FD2-5F7B-D8A9-A93E8169FF8F}"/>
              </a:ext>
            </a:extLst>
          </p:cNvPr>
          <p:cNvSpPr/>
          <p:nvPr/>
        </p:nvSpPr>
        <p:spPr>
          <a:xfrm>
            <a:off x="6282932" y="2943781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17.9%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300409-3712-A605-DFCA-A33CF50A3501}"/>
              </a:ext>
            </a:extLst>
          </p:cNvPr>
          <p:cNvSpPr/>
          <p:nvPr/>
        </p:nvSpPr>
        <p:spPr>
          <a:xfrm>
            <a:off x="6253571" y="3191173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26.9%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C37B0B3-066C-A6FA-E8D8-FC6692381810}"/>
              </a:ext>
            </a:extLst>
          </p:cNvPr>
          <p:cNvSpPr/>
          <p:nvPr/>
        </p:nvSpPr>
        <p:spPr>
          <a:xfrm>
            <a:off x="6242252" y="3379155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17.9%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068F199-696D-C98F-FB7E-3F926B9EBE49}"/>
              </a:ext>
            </a:extLst>
          </p:cNvPr>
          <p:cNvSpPr/>
          <p:nvPr/>
        </p:nvSpPr>
        <p:spPr>
          <a:xfrm>
            <a:off x="6245833" y="3598446"/>
            <a:ext cx="46839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7.5%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02D69A-6E5E-1982-A0B2-FC7F04C53EDA}"/>
              </a:ext>
            </a:extLst>
          </p:cNvPr>
          <p:cNvSpPr/>
          <p:nvPr/>
        </p:nvSpPr>
        <p:spPr>
          <a:xfrm>
            <a:off x="1930933" y="2748044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24.2%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676736-6EAC-5058-2133-8E88F239A927}"/>
              </a:ext>
            </a:extLst>
          </p:cNvPr>
          <p:cNvSpPr/>
          <p:nvPr/>
        </p:nvSpPr>
        <p:spPr>
          <a:xfrm>
            <a:off x="1960294" y="2995437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37.8%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8AFE32-AEE0-D9AA-2CDC-84DDD16DFBD7}"/>
              </a:ext>
            </a:extLst>
          </p:cNvPr>
          <p:cNvSpPr/>
          <p:nvPr/>
        </p:nvSpPr>
        <p:spPr>
          <a:xfrm>
            <a:off x="1930933" y="3242830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18.2%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3E70069-509E-2AE9-31B6-1C10F250F6E1}"/>
              </a:ext>
            </a:extLst>
          </p:cNvPr>
          <p:cNvSpPr/>
          <p:nvPr/>
        </p:nvSpPr>
        <p:spPr>
          <a:xfrm>
            <a:off x="1919614" y="3430811"/>
            <a:ext cx="537327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12.2%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421AC6-F85B-BB98-269C-607455E3FEE1}"/>
              </a:ext>
            </a:extLst>
          </p:cNvPr>
          <p:cNvSpPr/>
          <p:nvPr/>
        </p:nvSpPr>
        <p:spPr>
          <a:xfrm>
            <a:off x="1960294" y="3646731"/>
            <a:ext cx="468398" cy="242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HK" sz="975" dirty="0">
                <a:solidFill>
                  <a:srgbClr val="000000"/>
                </a:solidFill>
                <a:latin typeface="Helvetica Neue" panose="02000503000000020004" pitchFamily="2" charset="0"/>
              </a:rPr>
              <a:t>7.6%</a:t>
            </a:r>
          </a:p>
        </p:txBody>
      </p:sp>
    </p:spTree>
    <p:extLst>
      <p:ext uri="{BB962C8B-B14F-4D97-AF65-F5344CB8AC3E}">
        <p14:creationId xmlns:p14="http://schemas.microsoft.com/office/powerpoint/2010/main" val="167614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DF78167-941D-707F-254D-9E873FEA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032" y="1875234"/>
            <a:ext cx="3971037" cy="25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7E58A6E-7528-DD90-7354-23DE7A100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347" y="1828800"/>
            <a:ext cx="3971036" cy="261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96F85B-E0E0-A954-3F34-66DFCFFDD607}"/>
              </a:ext>
            </a:extLst>
          </p:cNvPr>
          <p:cNvSpPr txBox="1"/>
          <p:nvPr/>
        </p:nvSpPr>
        <p:spPr>
          <a:xfrm>
            <a:off x="628650" y="1521619"/>
            <a:ext cx="7367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Teacher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1A8492-CD2D-AE60-2865-EC982ADF1F6C}"/>
              </a:ext>
            </a:extLst>
          </p:cNvPr>
          <p:cNvSpPr txBox="1"/>
          <p:nvPr/>
        </p:nvSpPr>
        <p:spPr>
          <a:xfrm>
            <a:off x="4779169" y="1424821"/>
            <a:ext cx="7393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Student</a:t>
            </a:r>
          </a:p>
        </p:txBody>
      </p:sp>
    </p:spTree>
    <p:extLst>
      <p:ext uri="{BB962C8B-B14F-4D97-AF65-F5344CB8AC3E}">
        <p14:creationId xmlns:p14="http://schemas.microsoft.com/office/powerpoint/2010/main" val="2746982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75EC-C8B9-4B0F-A1CD-EC96E69BF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E909-24DC-42E6-A9F3-80FF99F1A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706897"/>
            <a:ext cx="8623300" cy="5501398"/>
          </a:xfrm>
          <a:ln>
            <a:solidFill>
              <a:schemeClr val="accent6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6"/>
                </a:solidFill>
              </a:rPr>
              <a:t>Reasons for accepting or not accepting using MTT for assignments</a:t>
            </a:r>
          </a:p>
          <a:p>
            <a:r>
              <a:rPr lang="en-US" dirty="0"/>
              <a:t>Acceptable: MTT is just another online tool student use -  similar to Grammarly and online dictionaries </a:t>
            </a:r>
          </a:p>
          <a:p>
            <a:r>
              <a:rPr lang="en-US" dirty="0"/>
              <a:t>Acceptable: Using MTT is better than buying scripts online</a:t>
            </a:r>
          </a:p>
          <a:p>
            <a:r>
              <a:rPr lang="en-US" dirty="0"/>
              <a:t>Unacceptable: Undermines the ILOs of ELC courses:  ELC is a language </a:t>
            </a:r>
            <a:r>
              <a:rPr lang="en-US" dirty="0" err="1"/>
              <a:t>centre</a:t>
            </a:r>
            <a:r>
              <a:rPr lang="en-US" dirty="0"/>
              <a:t>. One of our key ILOs is to improve student language skills. </a:t>
            </a:r>
          </a:p>
          <a:p>
            <a:r>
              <a:rPr lang="en-US" dirty="0"/>
              <a:t>Unacceptable: Fairness in assessment grade?</a:t>
            </a:r>
          </a:p>
          <a:p>
            <a:pPr marL="0" indent="0">
              <a:buNone/>
            </a:pPr>
            <a:r>
              <a:rPr lang="en-US" dirty="0"/>
              <a:t>-Students who use MTT might obtain a high grade that they don’t deserve. This is unfair to those who don’t use MTT.</a:t>
            </a:r>
          </a:p>
          <a:p>
            <a:pPr marL="0" indent="0">
              <a:buNone/>
            </a:pPr>
            <a:r>
              <a:rPr lang="en-US" dirty="0"/>
              <a:t>-However, some teachers have different views, arguing that  students who use MTT are likely to obtain a low grade. They could receive a higher grade if they write the essay by themselves.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50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0EBA8-053B-4CE3-9DBF-DD2B25BD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AI-powered online language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00707-2FAB-4CD3-A2B7-F68AE8061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AI-powered writing tools beyond large language models (LLMs) such as </a:t>
            </a:r>
            <a:r>
              <a:rPr lang="en-GB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ChatGPT</a:t>
            </a:r>
            <a: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(Roe et al., 2023)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* Machine translation Tools (MTTs) – </a:t>
            </a:r>
            <a:r>
              <a:rPr lang="en-GB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Google Translate; </a:t>
            </a:r>
            <a:r>
              <a:rPr lang="en-GB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DeepL</a:t>
            </a:r>
            <a:endParaRPr lang="en-GB" i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* Digital writing assistants (DWAs) – </a:t>
            </a:r>
            <a:r>
              <a:rPr lang="en-GB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Grammarly; </a:t>
            </a:r>
            <a:r>
              <a:rPr lang="en-GB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WeCheck</a:t>
            </a:r>
            <a:endParaRPr lang="en-GB" i="1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 indent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   * Automated paraphrasing tools (APTs) – </a:t>
            </a:r>
            <a:r>
              <a:rPr lang="en-GB" i="1" dirty="0" err="1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Quillbot</a:t>
            </a:r>
            <a:r>
              <a:rPr lang="en-GB" i="1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93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Can MTT help students improve their language skills in the long run?</a:t>
            </a:r>
          </a:p>
          <a:p>
            <a:pPr marL="0" indent="0">
              <a:buNone/>
            </a:pPr>
            <a:endParaRPr lang="en-US" sz="3200" dirty="0">
              <a:solidFill>
                <a:schemeClr val="accent6"/>
              </a:solidFill>
            </a:endParaRPr>
          </a:p>
          <a:p>
            <a:r>
              <a:rPr lang="en-US" sz="3200" dirty="0"/>
              <a:t>Yes, at least at the lexical level, e.g., word collocation.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No, using MTT is merely a surviving strategy when students lack confidence in academic writing. They will not need MTT when they gain more confidence.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824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Is it difficult to identify if a student has used MTT for assignments?</a:t>
            </a:r>
          </a:p>
          <a:p>
            <a:r>
              <a:rPr lang="en-US" sz="3200" dirty="0"/>
              <a:t>Most teachers: yes, very difficult.</a:t>
            </a:r>
          </a:p>
          <a:p>
            <a:endParaRPr lang="en-US" sz="3200" dirty="0"/>
          </a:p>
          <a:p>
            <a:r>
              <a:rPr lang="en-US" sz="3200" dirty="0"/>
              <a:t>Some teachers, not very difficult.</a:t>
            </a:r>
          </a:p>
          <a:p>
            <a:pPr>
              <a:buFontTx/>
              <a:buChar char="-"/>
            </a:pPr>
            <a:r>
              <a:rPr lang="en-US" sz="3200" dirty="0"/>
              <a:t>a script containing sentences that are difficult to understand, but the teacher knows every word in the sentences. </a:t>
            </a:r>
          </a:p>
          <a:p>
            <a:pPr>
              <a:buFontTx/>
              <a:buChar char="-"/>
            </a:pPr>
            <a:r>
              <a:rPr lang="en-US" sz="3200" dirty="0"/>
              <a:t>Teachers could talk with the students. Most students normally tell us the truth in such cases.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269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</a:rPr>
              <a:t>Is it cheating to use MTT for assignments?</a:t>
            </a:r>
          </a:p>
          <a:p>
            <a:pPr marL="0" indent="0">
              <a:buNone/>
            </a:pPr>
            <a:endParaRPr lang="en-US" sz="3600" dirty="0">
              <a:solidFill>
                <a:srgbClr val="C00000"/>
              </a:solidFill>
            </a:endParaRPr>
          </a:p>
          <a:p>
            <a:r>
              <a:rPr lang="en-US" sz="3600" dirty="0"/>
              <a:t>Not really. At least the essay ideas are from students.</a:t>
            </a:r>
          </a:p>
          <a:p>
            <a:r>
              <a:rPr lang="en-US" sz="3600" dirty="0"/>
              <a:t>Depending on how MTT is used, </a:t>
            </a:r>
          </a:p>
          <a:p>
            <a:pPr marL="0" indent="0">
              <a:buNone/>
            </a:pPr>
            <a:r>
              <a:rPr lang="en-US" sz="3600" dirty="0"/>
              <a:t> e.g., translating sentences and paragraphs is cheating but helping with words and phrases is OK.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943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with teachers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</a:rPr>
              <a:t>6. How to address the problems of students using MTT?</a:t>
            </a:r>
          </a:p>
          <a:p>
            <a:r>
              <a:rPr lang="en-US" sz="3300" dirty="0"/>
              <a:t>Communicating rather than policing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Adopting in-class assessments</a:t>
            </a:r>
          </a:p>
          <a:p>
            <a:r>
              <a:rPr lang="en-US" sz="3300" dirty="0"/>
              <a:t>Introducing regulations on use of MTT for assignments (ELC as well as PolyU).</a:t>
            </a:r>
          </a:p>
          <a:p>
            <a:r>
              <a:rPr lang="en-US" sz="3300" dirty="0"/>
              <a:t>Challenges:</a:t>
            </a:r>
          </a:p>
          <a:p>
            <a:pPr marL="0" indent="0">
              <a:buNone/>
            </a:pPr>
            <a:r>
              <a:rPr lang="en-US" sz="3300" dirty="0"/>
              <a:t>a. ELC moving away from in-class assessments                   </a:t>
            </a:r>
          </a:p>
          <a:p>
            <a:pPr marL="0" indent="0">
              <a:buNone/>
            </a:pPr>
            <a:r>
              <a:rPr lang="en-US" sz="3300" dirty="0"/>
              <a:t>a. Difficult to enforce regulations on using MTT</a:t>
            </a:r>
          </a:p>
          <a:p>
            <a:pPr marL="0" indent="0">
              <a:buNone/>
            </a:pPr>
            <a:r>
              <a:rPr lang="en-US" sz="3300" dirty="0"/>
              <a:t>b. Adding workload to teachers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74773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 data -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C00000"/>
                </a:solidFill>
              </a:rPr>
              <a:t>A summary</a:t>
            </a:r>
          </a:p>
          <a:p>
            <a:r>
              <a:rPr lang="en-US" sz="3300" dirty="0"/>
              <a:t> MTT, an essential tool for EFL students even in the </a:t>
            </a:r>
            <a:r>
              <a:rPr lang="en-US" sz="3300" dirty="0" err="1"/>
              <a:t>GenAI</a:t>
            </a:r>
            <a:r>
              <a:rPr lang="en-US" sz="3300" dirty="0"/>
              <a:t> age  because “We have words, phrases, or sentences that require translation.”</a:t>
            </a:r>
          </a:p>
          <a:p>
            <a:endParaRPr lang="en-US" sz="3300" dirty="0"/>
          </a:p>
          <a:p>
            <a:r>
              <a:rPr lang="en-US" sz="3300" dirty="0"/>
              <a:t>Awareness of affordances and challenges</a:t>
            </a:r>
          </a:p>
          <a:p>
            <a:pPr marL="0" indent="0">
              <a:buNone/>
            </a:pPr>
            <a:endParaRPr lang="en-US" sz="3300" dirty="0"/>
          </a:p>
          <a:p>
            <a:r>
              <a:rPr lang="en-US" sz="3300" dirty="0"/>
              <a:t> A temperate surviving strategies for many students.</a:t>
            </a:r>
          </a:p>
          <a:p>
            <a:endParaRPr lang="en-US" sz="3300" dirty="0"/>
          </a:p>
          <a:p>
            <a:r>
              <a:rPr lang="en-US" sz="3300" dirty="0"/>
              <a:t>Moving away from using MTT tools after gaining more confidence in English </a:t>
            </a:r>
          </a:p>
          <a:p>
            <a:endParaRPr lang="en-US" sz="3300" dirty="0"/>
          </a:p>
          <a:p>
            <a:endParaRPr lang="en-US" sz="3300" dirty="0"/>
          </a:p>
          <a:p>
            <a:endParaRPr lang="en-US" sz="33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63296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2480-9EE3-4EF5-B1C4-4F27B9E7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students use </a:t>
            </a:r>
            <a:r>
              <a:rPr lang="en-US" dirty="0" err="1"/>
              <a:t>GenAI</a:t>
            </a:r>
            <a:r>
              <a:rPr lang="en-US" dirty="0"/>
              <a:t> + AI powered tools – a case study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BAFA9-51C2-4CD9-AC6C-78F05B9E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939507"/>
            <a:ext cx="8623300" cy="5188577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Brainstorm and write Version 1 -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ChatGPT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Translate into Chinese - 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Google Translate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– facilitate student comprehension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Make changes in the Chinese version when necessary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Translate back to English - 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Google translate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Add references – copy sentences from original sources and use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Quillbot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to paraphrase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Paraphrase the whole essay -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Quillbot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cs typeface="+mn-cs"/>
              </a:rPr>
              <a:t> (to avoid a high AI Index)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83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 and teachers having different perspectives on using MTT for assignments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</a:rPr>
              <a:t>Diversity in teacher/student views</a:t>
            </a: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Students’ awareness of affordances and challenges, but some students need to use MTT </a:t>
            </a:r>
            <a:r>
              <a:rPr lang="en-US" dirty="0">
                <a:solidFill>
                  <a:prstClr val="black"/>
                </a:solidFill>
              </a:rPr>
              <a:t>for a number of reasons: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None/>
              <a:tabLst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0" lvl="0" indent="0"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   *   achieving better grades;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prstClr val="black"/>
                </a:solidFill>
              </a:rPr>
              <a:t>   *   saving time; and more importantly</a:t>
            </a:r>
          </a:p>
          <a:p>
            <a:pPr marL="0" lvl="0" indent="0">
              <a:buNone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* 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surviving in an EMI university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50021"/>
              </a:buClr>
              <a:buSz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516027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sz="2200" dirty="0" err="1">
                <a:solidFill>
                  <a:srgbClr val="2C2C2C"/>
                </a:solidFill>
                <a:latin typeface="+mn-lt"/>
              </a:rPr>
              <a:t>Alhaisoni</a:t>
            </a:r>
            <a:r>
              <a:rPr lang="en-GB" sz="2200" dirty="0">
                <a:solidFill>
                  <a:srgbClr val="2C2C2C"/>
                </a:solidFill>
                <a:latin typeface="+mn-lt"/>
              </a:rPr>
              <a:t>, E., &amp; </a:t>
            </a:r>
            <a:r>
              <a:rPr lang="en-GB" sz="2200" dirty="0" err="1">
                <a:solidFill>
                  <a:srgbClr val="2C2C2C"/>
                </a:solidFill>
                <a:latin typeface="+mn-lt"/>
              </a:rPr>
              <a:t>Alhaysony</a:t>
            </a:r>
            <a:r>
              <a:rPr lang="en-GB" sz="2200" dirty="0">
                <a:solidFill>
                  <a:srgbClr val="2C2C2C"/>
                </a:solidFill>
                <a:latin typeface="+mn-lt"/>
              </a:rPr>
              <a:t>, M. (2017). An Investigation of Saudi EFL University Students’ Attitudes towards the Use of Google Translate. </a:t>
            </a:r>
            <a:r>
              <a:rPr lang="en-GB" sz="2200" i="1" dirty="0">
                <a:solidFill>
                  <a:srgbClr val="2C2C2C"/>
                </a:solidFill>
                <a:latin typeface="+mn-lt"/>
              </a:rPr>
              <a:t>International Journal of English Language Education</a:t>
            </a:r>
            <a:r>
              <a:rPr lang="en-GB" sz="2200" dirty="0">
                <a:solidFill>
                  <a:srgbClr val="2C2C2C"/>
                </a:solidFill>
                <a:latin typeface="+mn-lt"/>
              </a:rPr>
              <a:t>, </a:t>
            </a:r>
            <a:r>
              <a:rPr lang="en-GB" sz="2200" i="1" dirty="0">
                <a:solidFill>
                  <a:srgbClr val="2C2C2C"/>
                </a:solidFill>
                <a:latin typeface="+mn-lt"/>
              </a:rPr>
              <a:t>5</a:t>
            </a:r>
            <a:r>
              <a:rPr lang="en-GB" sz="2200" dirty="0">
                <a:solidFill>
                  <a:srgbClr val="2C2C2C"/>
                </a:solidFill>
                <a:latin typeface="+mn-lt"/>
              </a:rPr>
              <a:t>(1), 72. </a:t>
            </a:r>
          </a:p>
          <a:p>
            <a:pPr marL="0" indent="0">
              <a:buNone/>
            </a:pPr>
            <a:endParaRPr lang="en-GB" sz="2200" dirty="0">
              <a:solidFill>
                <a:srgbClr val="2C2C2C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222222"/>
                </a:solidFill>
                <a:latin typeface="+mn-lt"/>
              </a:rPr>
              <a:t>Bourdais, A., &amp; Guichon, N. (2020). </a:t>
            </a:r>
            <a:r>
              <a:rPr lang="en-GB" sz="2200" dirty="0" err="1">
                <a:solidFill>
                  <a:srgbClr val="222222"/>
                </a:solidFill>
                <a:latin typeface="+mn-lt"/>
              </a:rPr>
              <a:t>Représentations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 et usages du </a:t>
            </a:r>
            <a:r>
              <a:rPr lang="en-GB" sz="2200" dirty="0" err="1">
                <a:solidFill>
                  <a:srgbClr val="222222"/>
                </a:solidFill>
                <a:latin typeface="+mn-lt"/>
              </a:rPr>
              <a:t>traducteur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 </a:t>
            </a:r>
            <a:r>
              <a:rPr lang="en-GB" sz="2200" dirty="0" err="1">
                <a:solidFill>
                  <a:srgbClr val="222222"/>
                </a:solidFill>
                <a:latin typeface="+mn-lt"/>
              </a:rPr>
              <a:t>en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 </a:t>
            </a:r>
            <a:r>
              <a:rPr lang="en-GB" sz="2200" dirty="0" err="1">
                <a:solidFill>
                  <a:srgbClr val="222222"/>
                </a:solidFill>
                <a:latin typeface="+mn-lt"/>
              </a:rPr>
              <a:t>ligne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 par les </a:t>
            </a:r>
            <a:r>
              <a:rPr lang="en-GB" sz="2200" dirty="0" err="1">
                <a:solidFill>
                  <a:srgbClr val="222222"/>
                </a:solidFill>
                <a:latin typeface="+mn-lt"/>
              </a:rPr>
              <a:t>lycéens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. </a:t>
            </a:r>
            <a:r>
              <a:rPr lang="en-GB" sz="2200" i="1" dirty="0" err="1">
                <a:solidFill>
                  <a:srgbClr val="222222"/>
                </a:solidFill>
                <a:latin typeface="+mn-lt"/>
              </a:rPr>
              <a:t>Alsic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. </a:t>
            </a:r>
            <a:r>
              <a:rPr lang="en-GB" sz="2200" i="1" dirty="0" err="1">
                <a:solidFill>
                  <a:srgbClr val="222222"/>
                </a:solidFill>
                <a:latin typeface="+mn-lt"/>
              </a:rPr>
              <a:t>Apprentissage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 des </a:t>
            </a:r>
            <a:r>
              <a:rPr lang="en-GB" sz="2200" i="1" dirty="0" err="1">
                <a:solidFill>
                  <a:srgbClr val="222222"/>
                </a:solidFill>
                <a:latin typeface="+mn-lt"/>
              </a:rPr>
              <a:t>Langues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 et </a:t>
            </a:r>
            <a:r>
              <a:rPr lang="en-GB" sz="2200" i="1" dirty="0" err="1">
                <a:solidFill>
                  <a:srgbClr val="222222"/>
                </a:solidFill>
                <a:latin typeface="+mn-lt"/>
              </a:rPr>
              <a:t>Systèmes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 </a:t>
            </a:r>
            <a:r>
              <a:rPr lang="en-GB" sz="2200" i="1" dirty="0" err="1">
                <a:solidFill>
                  <a:srgbClr val="222222"/>
                </a:solidFill>
                <a:latin typeface="+mn-lt"/>
              </a:rPr>
              <a:t>d'Information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 et de Communication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, 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23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(1).</a:t>
            </a: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latin typeface="+mn-lt"/>
              </a:rPr>
              <a:t>Bower, J. (2010). Japanese university students' use of online machine translators for English writing tasks. </a:t>
            </a:r>
            <a:r>
              <a:rPr lang="en-GB" sz="2200" i="1" dirty="0">
                <a:latin typeface="+mn-lt"/>
              </a:rPr>
              <a:t>LSJ Journal </a:t>
            </a:r>
            <a:r>
              <a:rPr lang="en-GB" sz="2200" i="1" dirty="0" err="1">
                <a:latin typeface="+mn-lt"/>
              </a:rPr>
              <a:t>Gengo</a:t>
            </a:r>
            <a:r>
              <a:rPr lang="en-GB" sz="2200" i="1" dirty="0">
                <a:latin typeface="+mn-lt"/>
              </a:rPr>
              <a:t> </a:t>
            </a:r>
            <a:r>
              <a:rPr lang="en-GB" sz="2200" i="1" dirty="0" err="1">
                <a:latin typeface="+mn-lt"/>
              </a:rPr>
              <a:t>Kenkyu</a:t>
            </a:r>
            <a:endParaRPr lang="en-GB" sz="2200" dirty="0">
              <a:latin typeface="+mn-lt"/>
            </a:endParaRP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solidFill>
                  <a:srgbClr val="222222"/>
                </a:solidFill>
                <a:latin typeface="+mn-lt"/>
              </a:rPr>
              <a:t>Briggs, N. (2018). Neural Machine Translation Tools in the Language Learning Classroom: Students' Use, Perceptions, and Analyses. 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JALT CALL Journal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, </a:t>
            </a:r>
            <a:r>
              <a:rPr lang="en-GB" sz="2200" i="1" dirty="0">
                <a:solidFill>
                  <a:srgbClr val="222222"/>
                </a:solidFill>
                <a:latin typeface="+mn-lt"/>
              </a:rPr>
              <a:t>14</a:t>
            </a:r>
            <a:r>
              <a:rPr lang="en-GB" sz="2200" dirty="0">
                <a:solidFill>
                  <a:srgbClr val="222222"/>
                </a:solidFill>
                <a:latin typeface="+mn-lt"/>
              </a:rPr>
              <a:t>(1), 2-24. </a:t>
            </a:r>
          </a:p>
          <a:p>
            <a:pPr marL="0" indent="0">
              <a:buNone/>
            </a:pPr>
            <a:r>
              <a:rPr lang="en-GB" sz="2200" dirty="0">
                <a:latin typeface="+mn-lt"/>
              </a:rPr>
              <a:t>Case, M. (2015). Machine translation and the disruption of foreign language learning activities. </a:t>
            </a:r>
            <a:r>
              <a:rPr lang="en-GB" sz="2200" i="1" dirty="0">
                <a:latin typeface="+mn-lt"/>
              </a:rPr>
              <a:t>E-Learning Papers</a:t>
            </a:r>
            <a:r>
              <a:rPr lang="en-GB" sz="2200" dirty="0">
                <a:latin typeface="+mn-lt"/>
              </a:rPr>
              <a:t>, </a:t>
            </a:r>
            <a:r>
              <a:rPr lang="en-GB" sz="2200" i="1" dirty="0">
                <a:latin typeface="+mn-lt"/>
              </a:rPr>
              <a:t>45</a:t>
            </a:r>
            <a:r>
              <a:rPr lang="en-GB" sz="2200" dirty="0">
                <a:latin typeface="+mn-lt"/>
              </a:rPr>
              <a:t>, 4.</a:t>
            </a: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latin typeface="+mn-lt"/>
              </a:rPr>
              <a:t>Chon, Y.V., Shin, D., &amp; Kim, G. E. (2021). Comparing L2 learners’ writing against parallel machine-translated texts: </a:t>
            </a:r>
            <a:r>
              <a:rPr lang="en-GB" sz="2200" dirty="0" err="1">
                <a:latin typeface="+mn-lt"/>
              </a:rPr>
              <a:t>Raters’</a:t>
            </a:r>
            <a:r>
              <a:rPr lang="en-GB" sz="2200" dirty="0">
                <a:latin typeface="+mn-lt"/>
              </a:rPr>
              <a:t> assessment, linguistic complexity and errors. </a:t>
            </a:r>
            <a:r>
              <a:rPr lang="en-GB" sz="2200" i="1" dirty="0">
                <a:latin typeface="+mn-lt"/>
              </a:rPr>
              <a:t>System (Linköping)</a:t>
            </a:r>
            <a:r>
              <a:rPr lang="en-GB" sz="2200" dirty="0">
                <a:latin typeface="+mn-lt"/>
              </a:rPr>
              <a:t>, </a:t>
            </a:r>
            <a:r>
              <a:rPr lang="en-GB" sz="2200" i="1" dirty="0">
                <a:latin typeface="+mn-lt"/>
              </a:rPr>
              <a:t>96</a:t>
            </a:r>
            <a:r>
              <a:rPr lang="en-GB" sz="2200" dirty="0">
                <a:latin typeface="+mn-lt"/>
              </a:rPr>
              <a:t>, 1.</a:t>
            </a: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latin typeface="+mn-lt"/>
              </a:rPr>
              <a:t>Chung, E.S., &amp; </a:t>
            </a:r>
            <a:r>
              <a:rPr lang="en-GB" sz="2200" dirty="0" err="1">
                <a:latin typeface="+mn-lt"/>
              </a:rPr>
              <a:t>Ahn</a:t>
            </a:r>
            <a:r>
              <a:rPr lang="en-GB" sz="2200" dirty="0">
                <a:latin typeface="+mn-lt"/>
              </a:rPr>
              <a:t>, S. (2021). The effect of using machine translation on linguistic features in L2 writing across proficiency levels and text genres. </a:t>
            </a:r>
            <a:r>
              <a:rPr lang="en-GB" sz="2200" i="1" dirty="0">
                <a:latin typeface="+mn-lt"/>
              </a:rPr>
              <a:t>Computer Assisted Language Learning</a:t>
            </a:r>
            <a:r>
              <a:rPr lang="en-GB" sz="2200" dirty="0">
                <a:latin typeface="+mn-lt"/>
              </a:rPr>
              <a:t>, 1–26.</a:t>
            </a:r>
          </a:p>
          <a:p>
            <a:pPr marL="0" indent="0">
              <a:buNone/>
            </a:pPr>
            <a:endParaRPr lang="en-GB" sz="2200" dirty="0">
              <a:latin typeface="+mn-lt"/>
            </a:endParaRPr>
          </a:p>
          <a:p>
            <a:pPr marL="0" indent="0">
              <a:buNone/>
            </a:pPr>
            <a:r>
              <a:rPr lang="en-GB" sz="2200" dirty="0">
                <a:latin typeface="+mn-lt"/>
              </a:rPr>
              <a:t>Correa, M. (2014). Leaving the “peer” out of peer-editing: Online translators as a pedagogical tool in the Spanish as a second language classroom. </a:t>
            </a:r>
            <a:r>
              <a:rPr lang="en-GB" sz="2200" i="1" dirty="0">
                <a:latin typeface="+mn-lt"/>
              </a:rPr>
              <a:t>Latin American Journal of Content &amp; Language Integrated Learning, 7</a:t>
            </a:r>
            <a:r>
              <a:rPr lang="en-GB" sz="2200" dirty="0">
                <a:latin typeface="+mn-lt"/>
              </a:rPr>
              <a:t>(1), 1–20. </a:t>
            </a:r>
          </a:p>
          <a:p>
            <a:pPr marL="0" indent="0">
              <a:buNone/>
            </a:pPr>
            <a:endParaRPr lang="en-GB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834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>
                <a:latin typeface="+mn-lt"/>
              </a:rPr>
              <a:t>Fredholm, K. (2015). Online Translation Use in Spanish as a Foreign Language Essay Writing. </a:t>
            </a:r>
            <a:r>
              <a:rPr lang="en-GB" i="1" dirty="0" err="1">
                <a:latin typeface="+mn-lt"/>
              </a:rPr>
              <a:t>Revista</a:t>
            </a:r>
            <a:r>
              <a:rPr lang="en-GB" i="1" dirty="0">
                <a:latin typeface="+mn-lt"/>
              </a:rPr>
              <a:t> </a:t>
            </a:r>
            <a:r>
              <a:rPr lang="en-GB" i="1" dirty="0" err="1">
                <a:latin typeface="+mn-lt"/>
              </a:rPr>
              <a:t>Nebrija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9</a:t>
            </a:r>
            <a:r>
              <a:rPr lang="en-GB" dirty="0">
                <a:latin typeface="+mn-lt"/>
              </a:rPr>
              <a:t>(18), 7. https://</a:t>
            </a:r>
            <a:r>
              <a:rPr lang="en-GB" dirty="0" err="1">
                <a:latin typeface="+mn-lt"/>
              </a:rPr>
              <a:t>doi.org</a:t>
            </a:r>
            <a:r>
              <a:rPr lang="en-GB" dirty="0">
                <a:latin typeface="+mn-lt"/>
              </a:rPr>
              <a:t>/10.26378/rnlael918248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Groves, M., &amp; Mundt, K. (2015). Friend or foe? Google Translate in language for academic purposes. </a:t>
            </a:r>
            <a:r>
              <a:rPr lang="en-GB" i="1" dirty="0">
                <a:latin typeface="+mn-lt"/>
              </a:rPr>
              <a:t>English for Specific Purposes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37</a:t>
            </a:r>
            <a:r>
              <a:rPr lang="en-GB" dirty="0">
                <a:latin typeface="+mn-lt"/>
              </a:rPr>
              <a:t>, pp. 112-121.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 err="1">
                <a:latin typeface="+mn-lt"/>
              </a:rPr>
              <a:t>Kliffer</a:t>
            </a:r>
            <a:r>
              <a:rPr lang="en-GB" dirty="0">
                <a:latin typeface="+mn-lt"/>
              </a:rPr>
              <a:t>, M. (2005). An experiment in MT post-editing by a class of intermediate/advanced French majors. In </a:t>
            </a:r>
            <a:r>
              <a:rPr lang="en-GB" i="1" dirty="0">
                <a:latin typeface="+mn-lt"/>
              </a:rPr>
              <a:t>Proceedings of the 10th EAMT Conference: Practical applications of machine translation</a:t>
            </a:r>
            <a:r>
              <a:rPr lang="en-GB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Knowles, C. L. (2016). </a:t>
            </a:r>
            <a:r>
              <a:rPr lang="en-GB" i="1" dirty="0">
                <a:latin typeface="+mn-lt"/>
              </a:rPr>
              <a:t>Investigating instructor perceptions of online machine translation and second language acquisition within most commonly taught language courses</a:t>
            </a:r>
            <a:r>
              <a:rPr lang="en-GB" dirty="0">
                <a:latin typeface="+mn-lt"/>
              </a:rPr>
              <a:t>. ProQuest Dissertations Publishing. </a:t>
            </a:r>
            <a:r>
              <a:rPr lang="en-GB" dirty="0" err="1">
                <a:latin typeface="+mn-lt"/>
              </a:rPr>
              <a:t>Korošec</a:t>
            </a:r>
            <a:r>
              <a:rPr lang="en-GB" dirty="0">
                <a:latin typeface="+mn-lt"/>
              </a:rPr>
              <a:t>, M. K. (2011). Applicability and challenges of using machine translation in translator training. </a:t>
            </a:r>
            <a:r>
              <a:rPr lang="en-GB" i="1" dirty="0">
                <a:latin typeface="+mn-lt"/>
              </a:rPr>
              <a:t>ELOPE: English Language Overseas Perspectives and Enquiries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8</a:t>
            </a:r>
            <a:r>
              <a:rPr lang="en-GB" dirty="0">
                <a:latin typeface="+mn-lt"/>
              </a:rPr>
              <a:t>(2), 7-18.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Lee, S.M. (2020). The impact of using machine translation on EFL students' writing. </a:t>
            </a:r>
            <a:r>
              <a:rPr lang="en-GB" i="1" dirty="0">
                <a:latin typeface="+mn-lt"/>
              </a:rPr>
              <a:t>Computer Assisted Language Learning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33</a:t>
            </a:r>
            <a:r>
              <a:rPr lang="en-GB" dirty="0">
                <a:latin typeface="+mn-lt"/>
              </a:rPr>
              <a:t>(3), 157–175.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Luton, L. (2003). If the Computer Did My Homework, How Come I Didn't Get an "A"? </a:t>
            </a:r>
            <a:r>
              <a:rPr lang="en-GB" i="1" dirty="0">
                <a:latin typeface="+mn-lt"/>
              </a:rPr>
              <a:t>The French Review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76</a:t>
            </a:r>
            <a:r>
              <a:rPr lang="en-GB" dirty="0">
                <a:latin typeface="+mn-lt"/>
              </a:rPr>
              <a:t>(4), 766–770.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McCarthy, B. (2004). Does online machine translation spell the end of take-home translation assignments. </a:t>
            </a:r>
            <a:r>
              <a:rPr lang="en-GB" i="1" dirty="0">
                <a:latin typeface="+mn-lt"/>
              </a:rPr>
              <a:t>CALL-EJ Online</a:t>
            </a:r>
            <a:r>
              <a:rPr lang="en-GB" dirty="0">
                <a:latin typeface="+mn-lt"/>
              </a:rPr>
              <a:t>, </a:t>
            </a:r>
            <a:r>
              <a:rPr lang="en-GB" i="1" dirty="0">
                <a:latin typeface="+mn-lt"/>
              </a:rPr>
              <a:t>6</a:t>
            </a:r>
            <a:r>
              <a:rPr lang="en-GB" dirty="0">
                <a:latin typeface="+mn-lt"/>
              </a:rPr>
              <a:t>(1), 6-1.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1454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0EB0-848F-4AD8-A640-1E00324FE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43452-BFBD-4D7F-A2E3-23D2ECD42C0B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>
                <a:latin typeface="+mn-lt"/>
              </a:rPr>
              <a:t>Niño, A. (2008). Evaluating the use of machine translation post-editing in the foreign language class. </a:t>
            </a:r>
            <a:r>
              <a:rPr lang="en-GB" sz="1500" i="1" dirty="0">
                <a:latin typeface="+mn-lt"/>
              </a:rPr>
              <a:t>Computer Assisted Language Learning</a:t>
            </a:r>
            <a:r>
              <a:rPr lang="en-GB" sz="1500" dirty="0">
                <a:latin typeface="+mn-lt"/>
              </a:rPr>
              <a:t>, </a:t>
            </a:r>
            <a:r>
              <a:rPr lang="en-GB" sz="1500" i="1" dirty="0">
                <a:latin typeface="+mn-lt"/>
              </a:rPr>
              <a:t>21</a:t>
            </a:r>
            <a:r>
              <a:rPr lang="en-GB" sz="1500" dirty="0">
                <a:latin typeface="+mn-lt"/>
              </a:rPr>
              <a:t>(1), 29–49. </a:t>
            </a:r>
            <a:r>
              <a:rPr lang="en-GB" sz="1500" u="sng" dirty="0">
                <a:latin typeface="+mn-lt"/>
                <a:hlinkClick r:id="rId2"/>
              </a:rPr>
              <a:t>https://doi.org/10.1080/09588220701865482</a:t>
            </a:r>
            <a:endParaRPr lang="en-GB" sz="1500" dirty="0">
              <a:latin typeface="+mn-lt"/>
            </a:endParaRP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sz="1500" dirty="0" err="1">
                <a:latin typeface="+mn-lt"/>
              </a:rPr>
              <a:t>Nowlan</a:t>
            </a:r>
            <a:r>
              <a:rPr lang="en-GB" sz="1500" dirty="0">
                <a:latin typeface="+mn-lt"/>
              </a:rPr>
              <a:t>, W. (2019). </a:t>
            </a:r>
            <a:r>
              <a:rPr lang="en-GB" sz="1500" i="1" dirty="0">
                <a:latin typeface="+mn-lt"/>
              </a:rPr>
              <a:t>A plan for incorporating student training in a pre-sessional process approach essay writing course: issues and possibilities. </a:t>
            </a:r>
            <a:r>
              <a:rPr lang="en-GB" sz="1500" dirty="0">
                <a:latin typeface="+mn-lt"/>
              </a:rPr>
              <a:t>[PowerPoint slides]. BALEAP. </a:t>
            </a:r>
            <a:r>
              <a:rPr lang="en-GB" sz="1500" u="sng" dirty="0">
                <a:latin typeface="+mn-lt"/>
                <a:hlinkClick r:id="rId3"/>
              </a:rPr>
              <a:t>https://www.baleap.org/event/future-of-eap</a:t>
            </a:r>
            <a:endParaRPr lang="en-GB" sz="1500" dirty="0">
              <a:latin typeface="+mn-lt"/>
            </a:endParaRP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O’Neill, E. M. (2019). Training students to use online translators and dictionaries: The impact on second language writing scores. </a:t>
            </a:r>
            <a:r>
              <a:rPr lang="en-GB" sz="1500" i="1" dirty="0">
                <a:latin typeface="+mn-lt"/>
              </a:rPr>
              <a:t>International Journal of Research Studies in Language Learning</a:t>
            </a:r>
            <a:r>
              <a:rPr lang="en-GB" sz="1500" dirty="0">
                <a:latin typeface="+mn-lt"/>
              </a:rPr>
              <a:t>, </a:t>
            </a:r>
            <a:r>
              <a:rPr lang="en-GB" sz="1500" i="1" dirty="0">
                <a:latin typeface="+mn-lt"/>
              </a:rPr>
              <a:t>8</a:t>
            </a:r>
            <a:r>
              <a:rPr lang="en-GB" sz="1500" dirty="0">
                <a:latin typeface="+mn-lt"/>
              </a:rPr>
              <a:t>(2), 47-65.</a:t>
            </a: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 </a:t>
            </a: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Organ, A. (2019). </a:t>
            </a:r>
            <a:r>
              <a:rPr lang="en-GB" sz="1500" i="1" dirty="0">
                <a:latin typeface="+mn-lt"/>
              </a:rPr>
              <a:t>Blissful ignorance? Or turning a blind eye? Language departments’ attitudes to student use of Google Translate.</a:t>
            </a:r>
            <a:r>
              <a:rPr lang="en-GB" sz="1500" dirty="0">
                <a:latin typeface="+mn-lt"/>
              </a:rPr>
              <a:t> [PowerPoint slides]. York St John University. </a:t>
            </a:r>
            <a:r>
              <a:rPr lang="en-GB" sz="1500" dirty="0">
                <a:latin typeface="+mn-lt"/>
                <a:hlinkClick r:id="rId4"/>
              </a:rPr>
              <a:t>https://ray.yorksj.ac.uk/id/eprint/5744/</a:t>
            </a:r>
            <a:endParaRPr lang="en-GB" sz="1500" dirty="0">
              <a:latin typeface="+mn-lt"/>
            </a:endParaRPr>
          </a:p>
          <a:p>
            <a:pPr marL="0" indent="0">
              <a:buNone/>
            </a:pPr>
            <a:endParaRPr lang="en-GB" sz="1500" dirty="0">
              <a:latin typeface="+mn-lt"/>
            </a:endParaRPr>
          </a:p>
          <a:p>
            <a:pPr marL="0" indent="0">
              <a:buNone/>
            </a:pPr>
            <a:r>
              <a:rPr lang="en-US" sz="1500" dirty="0">
                <a:latin typeface="+mn-lt"/>
              </a:rPr>
              <a:t>Roe, J., </a:t>
            </a:r>
            <a:r>
              <a:rPr lang="en-US" sz="1500" dirty="0" err="1">
                <a:latin typeface="+mn-lt"/>
              </a:rPr>
              <a:t>Renandya</a:t>
            </a:r>
            <a:r>
              <a:rPr lang="en-US" sz="1500" dirty="0">
                <a:latin typeface="+mn-lt"/>
              </a:rPr>
              <a:t>, W. A., &amp; Jacobs, G. M. (2023). A review of AI-powered writing tools and their implications for academic integrity in the language classroom. </a:t>
            </a:r>
            <a:r>
              <a:rPr lang="en-US" sz="1500" i="1" dirty="0">
                <a:latin typeface="+mn-lt"/>
              </a:rPr>
              <a:t>Journal of English and Applied Linguistics</a:t>
            </a:r>
            <a:r>
              <a:rPr lang="en-US" sz="1500" dirty="0">
                <a:latin typeface="+mn-lt"/>
              </a:rPr>
              <a:t>, 2(1), 3.</a:t>
            </a:r>
          </a:p>
          <a:p>
            <a:pPr marL="0" indent="0">
              <a:buNone/>
            </a:pPr>
            <a:endParaRPr lang="en-GB" sz="1500" dirty="0">
              <a:latin typeface="+mn-lt"/>
            </a:endParaRPr>
          </a:p>
          <a:p>
            <a:pPr marL="0" indent="0">
              <a:buNone/>
            </a:pPr>
            <a:r>
              <a:rPr lang="en-GB" sz="1500" dirty="0">
                <a:latin typeface="+mn-lt"/>
              </a:rPr>
              <a:t>Somers, H., </a:t>
            </a:r>
            <a:r>
              <a:rPr lang="en-GB" sz="1500" dirty="0" err="1">
                <a:latin typeface="+mn-lt"/>
              </a:rPr>
              <a:t>Gaspari</a:t>
            </a:r>
            <a:r>
              <a:rPr lang="en-GB" sz="1500" dirty="0">
                <a:latin typeface="+mn-lt"/>
              </a:rPr>
              <a:t>, F., &amp; Niño, A. (2006). Detecting inappropriate use of free online machine translation by language students - A special case of plagiarism detection. </a:t>
            </a:r>
            <a:r>
              <a:rPr lang="en-GB" sz="1500" i="1" dirty="0">
                <a:latin typeface="+mn-lt"/>
              </a:rPr>
              <a:t>EAMT-2006 - 11th Annual Conference of the European Association for Machine Translation</a:t>
            </a:r>
            <a:r>
              <a:rPr lang="en-GB" sz="1500" dirty="0">
                <a:latin typeface="+mn-lt"/>
              </a:rPr>
              <a:t>, 41–48.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3A304-F901-41D7-9D06-E5C03CBD2585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DD739D-8B18-4784-83B8-99B1D0C3A086}"/>
              </a:ext>
            </a:extLst>
          </p:cNvPr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522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2BE7-8137-4019-8E9D-823373B4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Machine translators still attractive in the </a:t>
            </a:r>
            <a:r>
              <a:rPr lang="en-US" dirty="0" err="1"/>
              <a:t>GenAI</a:t>
            </a:r>
            <a:r>
              <a:rPr lang="en-US" dirty="0"/>
              <a:t> era?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A2B7D-F566-4604-B8CD-37D13EA0B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story to share…</a:t>
            </a:r>
          </a:p>
        </p:txBody>
      </p:sp>
    </p:spTree>
    <p:extLst>
      <p:ext uri="{BB962C8B-B14F-4D97-AF65-F5344CB8AC3E}">
        <p14:creationId xmlns:p14="http://schemas.microsoft.com/office/powerpoint/2010/main" val="12838306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E67BE-EE15-42F0-B083-9A7E64F9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A2A63-3765-4618-807E-9CFBAA09F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000" dirty="0"/>
              <a:t>All questions are welcome </a:t>
            </a:r>
            <a:r>
              <a:rPr lang="en-US" sz="4000" dirty="0">
                <a:sym typeface="Wingdings" panose="05000000000000000000" pitchFamily="2" charset="2"/>
              </a:rPr>
              <a:t>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3751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2480-9EE3-4EF5-B1C4-4F27B9E7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MTT and EFL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BAFA9-51C2-4CD9-AC6C-78F05B9E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939507"/>
            <a:ext cx="8623300" cy="5188577"/>
          </a:xfrm>
          <a:ln>
            <a:solidFill>
              <a:schemeClr val="accent6"/>
            </a:solidFill>
          </a:ln>
        </p:spPr>
        <p:txBody>
          <a:bodyPr>
            <a:normAutofit lnSpcReduction="10000"/>
          </a:bodyPr>
          <a:lstStyle/>
          <a:p>
            <a:r>
              <a:rPr lang="en-US" sz="3200" dirty="0"/>
              <a:t>Saudi university study – 96% of EFL students use MTT</a:t>
            </a:r>
            <a:r>
              <a:rPr lang="en-US" dirty="0"/>
              <a:t>(</a:t>
            </a:r>
            <a:r>
              <a:rPr lang="en-US" dirty="0" err="1"/>
              <a:t>Alhaisoni</a:t>
            </a:r>
            <a:r>
              <a:rPr lang="en-US" dirty="0"/>
              <a:t> &amp; </a:t>
            </a:r>
            <a:r>
              <a:rPr lang="en-US" dirty="0" err="1"/>
              <a:t>Alhaysony</a:t>
            </a:r>
            <a:r>
              <a:rPr lang="en-US" dirty="0"/>
              <a:t>, 2017)</a:t>
            </a:r>
          </a:p>
          <a:p>
            <a:endParaRPr lang="en-US" dirty="0"/>
          </a:p>
          <a:p>
            <a:r>
              <a:rPr lang="en-US" sz="3200" dirty="0"/>
              <a:t>Korean-speaking university students – 85% in sample use MTT </a:t>
            </a:r>
            <a:r>
              <a:rPr lang="en-US" dirty="0"/>
              <a:t>(Briggs, 2018)</a:t>
            </a:r>
          </a:p>
          <a:p>
            <a:endParaRPr lang="en-US" dirty="0"/>
          </a:p>
          <a:p>
            <a:r>
              <a:rPr lang="en-US" sz="3200" dirty="0"/>
              <a:t>Sample learners of Spanish or French as a foreign language - 88% use MTT </a:t>
            </a:r>
            <a:r>
              <a:rPr lang="en-US" dirty="0"/>
              <a:t>(O'Neill, 2016)</a:t>
            </a:r>
          </a:p>
          <a:p>
            <a:endParaRPr lang="en-US" dirty="0"/>
          </a:p>
          <a:p>
            <a:r>
              <a:rPr lang="en-US" sz="3200" dirty="0"/>
              <a:t>89% of a sample of French students of EFL in secondary education use MTT </a:t>
            </a:r>
            <a:r>
              <a:rPr lang="en-US" dirty="0"/>
              <a:t>(Bourdais &amp; Guichon, 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555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7389-66E3-4090-904E-AAAA97E5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using MTT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4B08-3C2C-4BDC-9E21-22FA142E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882838"/>
            <a:ext cx="8623300" cy="5092324"/>
          </a:xfrm>
          <a:ln>
            <a:solidFill>
              <a:schemeClr val="accent6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MTT </a:t>
            </a:r>
            <a:r>
              <a:rPr lang="en-US" sz="3600" dirty="0">
                <a:solidFill>
                  <a:srgbClr val="C00000"/>
                </a:solidFill>
              </a:rPr>
              <a:t>post-editing</a:t>
            </a:r>
            <a:r>
              <a:rPr lang="en-US" sz="3600" dirty="0"/>
              <a:t> improving students’ </a:t>
            </a:r>
            <a:r>
              <a:rPr lang="en-US" sz="3600" dirty="0">
                <a:solidFill>
                  <a:srgbClr val="C00000"/>
                </a:solidFill>
              </a:rPr>
              <a:t>linguistic awareness</a:t>
            </a:r>
            <a:r>
              <a:rPr lang="en-US" sz="3600" dirty="0"/>
              <a:t> </a:t>
            </a:r>
            <a:r>
              <a:rPr lang="en-US" sz="2800" dirty="0"/>
              <a:t>(Correa, 2014) </a:t>
            </a:r>
          </a:p>
          <a:p>
            <a:endParaRPr lang="en-US" sz="2800" dirty="0"/>
          </a:p>
          <a:p>
            <a:r>
              <a:rPr lang="en-US" sz="3600" dirty="0"/>
              <a:t>MTT process useful for “context-appropriate </a:t>
            </a:r>
            <a:r>
              <a:rPr lang="en-US" sz="3600" dirty="0">
                <a:solidFill>
                  <a:srgbClr val="C00000"/>
                </a:solidFill>
              </a:rPr>
              <a:t>word choice</a:t>
            </a:r>
            <a:r>
              <a:rPr lang="en-US" sz="3600" dirty="0"/>
              <a:t>” and </a:t>
            </a:r>
            <a:r>
              <a:rPr lang="en-US" sz="3600" dirty="0">
                <a:solidFill>
                  <a:srgbClr val="C00000"/>
                </a:solidFill>
              </a:rPr>
              <a:t>noticing</a:t>
            </a:r>
            <a:r>
              <a:rPr lang="en-US" sz="3600" dirty="0"/>
              <a:t> skills </a:t>
            </a:r>
            <a:r>
              <a:rPr lang="en-US" sz="2800" dirty="0"/>
              <a:t>(Lee, 2020)</a:t>
            </a:r>
          </a:p>
          <a:p>
            <a:endParaRPr lang="en-US" sz="2800" dirty="0"/>
          </a:p>
          <a:p>
            <a:r>
              <a:rPr lang="en-US" sz="3600" dirty="0"/>
              <a:t>More </a:t>
            </a:r>
            <a:r>
              <a:rPr lang="en-US" sz="3600" dirty="0">
                <a:solidFill>
                  <a:srgbClr val="C00000"/>
                </a:solidFill>
              </a:rPr>
              <a:t>advantages</a:t>
            </a:r>
            <a:r>
              <a:rPr lang="en-US" sz="3600" dirty="0"/>
              <a:t> for </a:t>
            </a:r>
            <a:r>
              <a:rPr lang="en-US" sz="3600" dirty="0">
                <a:solidFill>
                  <a:srgbClr val="C00000"/>
                </a:solidFill>
              </a:rPr>
              <a:t>lower proficiency Ss </a:t>
            </a:r>
            <a:r>
              <a:rPr lang="en-US" sz="2800" dirty="0"/>
              <a:t>(Chung &amp; </a:t>
            </a:r>
            <a:r>
              <a:rPr lang="en-US" sz="2800" dirty="0" err="1"/>
              <a:t>Ahn</a:t>
            </a:r>
            <a:r>
              <a:rPr lang="en-US" sz="2800" dirty="0"/>
              <a:t>, 2021; Garcia &amp; Pena, 2011; Lee, 2020)</a:t>
            </a:r>
          </a:p>
          <a:p>
            <a:endParaRPr lang="en-US" sz="2800" dirty="0"/>
          </a:p>
          <a:p>
            <a:r>
              <a:rPr lang="en-US" sz="3600" dirty="0">
                <a:solidFill>
                  <a:srgbClr val="C00000"/>
                </a:solidFill>
              </a:rPr>
              <a:t>Narrows the gap </a:t>
            </a:r>
            <a:r>
              <a:rPr lang="en-US" sz="3600" dirty="0"/>
              <a:t>between skilled and less skilled Ss </a:t>
            </a:r>
            <a:r>
              <a:rPr lang="en-US" sz="2800" dirty="0"/>
              <a:t>(Chon, Shin &amp; Kim, 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23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7389-66E3-4090-904E-AAAA97E5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caused by MTT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4B08-3C2C-4BDC-9E21-22FA142E19D2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MTT here to stay</a:t>
            </a:r>
            <a:r>
              <a:rPr lang="en-US" sz="2800" dirty="0"/>
              <a:t>, and we </a:t>
            </a:r>
            <a:r>
              <a:rPr lang="en-US" sz="2800" dirty="0">
                <a:solidFill>
                  <a:schemeClr val="accent6"/>
                </a:solidFill>
              </a:rPr>
              <a:t>can’t prevent </a:t>
            </a:r>
            <a:r>
              <a:rPr lang="en-US" sz="2800" dirty="0"/>
              <a:t>students from using related tools - </a:t>
            </a:r>
            <a:r>
              <a:rPr lang="en-US" sz="2800" dirty="0">
                <a:solidFill>
                  <a:schemeClr val="accent6"/>
                </a:solidFill>
              </a:rPr>
              <a:t>unless</a:t>
            </a:r>
            <a:r>
              <a:rPr lang="en-US" sz="2800" dirty="0"/>
              <a:t> assessments in </a:t>
            </a:r>
            <a:r>
              <a:rPr lang="en-US" sz="2800" dirty="0">
                <a:solidFill>
                  <a:schemeClr val="accent6"/>
                </a:solidFill>
              </a:rPr>
              <a:t>controlled conditions </a:t>
            </a:r>
            <a:r>
              <a:rPr lang="en-US" sz="2000" dirty="0"/>
              <a:t>(</a:t>
            </a:r>
            <a:r>
              <a:rPr lang="en-US" sz="2000" dirty="0" err="1"/>
              <a:t>Korošec</a:t>
            </a:r>
            <a:r>
              <a:rPr lang="en-US" sz="2000" dirty="0"/>
              <a:t> 2011; McCarthy 2004)</a:t>
            </a:r>
          </a:p>
          <a:p>
            <a:endParaRPr lang="en-US" sz="2000" dirty="0"/>
          </a:p>
          <a:p>
            <a:r>
              <a:rPr lang="en-US" sz="2800" dirty="0">
                <a:solidFill>
                  <a:schemeClr val="accent6"/>
                </a:solidFill>
              </a:rPr>
              <a:t>More staff AND students think universities should allow MTT </a:t>
            </a:r>
            <a:r>
              <a:rPr lang="en-US" sz="2800" dirty="0"/>
              <a:t>than think should not </a:t>
            </a:r>
            <a:r>
              <a:rPr lang="en-US" sz="2000" dirty="0"/>
              <a:t>(Organ, 2019)</a:t>
            </a:r>
          </a:p>
          <a:p>
            <a:endParaRPr lang="en-US" sz="2000" dirty="0"/>
          </a:p>
          <a:p>
            <a:r>
              <a:rPr lang="en-US" sz="2800" dirty="0"/>
              <a:t>Students need </a:t>
            </a:r>
            <a:r>
              <a:rPr lang="en-US" sz="2800" dirty="0">
                <a:solidFill>
                  <a:schemeClr val="accent6"/>
                </a:solidFill>
              </a:rPr>
              <a:t>training </a:t>
            </a:r>
            <a:r>
              <a:rPr lang="en-US" sz="2800" dirty="0"/>
              <a:t>in how to use MTT effectively </a:t>
            </a:r>
            <a:r>
              <a:rPr lang="en-US" sz="2000" dirty="0"/>
              <a:t>(Bower 2010; Knowles 2016; </a:t>
            </a:r>
            <a:r>
              <a:rPr lang="en-US" sz="2000" dirty="0" err="1"/>
              <a:t>Korošec</a:t>
            </a:r>
            <a:r>
              <a:rPr lang="en-US" sz="2000" dirty="0"/>
              <a:t>, 2015)</a:t>
            </a:r>
          </a:p>
          <a:p>
            <a:endParaRPr lang="en-US" sz="2000" dirty="0"/>
          </a:p>
          <a:p>
            <a:r>
              <a:rPr lang="en-US" sz="2800" dirty="0"/>
              <a:t>“</a:t>
            </a:r>
            <a:r>
              <a:rPr lang="en-US" sz="2800" dirty="0">
                <a:solidFill>
                  <a:schemeClr val="accent6"/>
                </a:solidFill>
              </a:rPr>
              <a:t>Disarray</a:t>
            </a:r>
            <a:r>
              <a:rPr lang="en-US" sz="2800" dirty="0"/>
              <a:t>” in universities’ </a:t>
            </a:r>
            <a:r>
              <a:rPr lang="en-US" sz="2800" dirty="0">
                <a:solidFill>
                  <a:schemeClr val="accent6"/>
                </a:solidFill>
              </a:rPr>
              <a:t>attitudes</a:t>
            </a:r>
            <a:r>
              <a:rPr lang="en-US" sz="2800" dirty="0"/>
              <a:t> towards MTT use </a:t>
            </a:r>
            <a:r>
              <a:rPr lang="en-US" sz="2000" dirty="0"/>
              <a:t>(Case, 2015, p.10)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9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7389-66E3-4090-904E-AAAA97E5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MTT – 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4B08-3C2C-4BDC-9E21-22FA142E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882838"/>
            <a:ext cx="8623300" cy="5092324"/>
          </a:xfrm>
          <a:ln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Student attribute issues - external stakeholder requirements - graduate English proficiency?</a:t>
            </a:r>
          </a:p>
          <a:p>
            <a:r>
              <a:rPr lang="en-US" dirty="0"/>
              <a:t>Who are main stakeholders? Students, employers, university?</a:t>
            </a:r>
          </a:p>
          <a:p>
            <a:r>
              <a:rPr lang="en-US" dirty="0"/>
              <a:t>Risk of applying different measures for different members of academic community?</a:t>
            </a:r>
          </a:p>
          <a:p>
            <a:r>
              <a:rPr lang="en-US" dirty="0"/>
              <a:t>Domain of academic literacy / professional skills / digital literacy?</a:t>
            </a:r>
          </a:p>
          <a:p>
            <a:r>
              <a:rPr lang="en-US" dirty="0"/>
              <a:t>Policy?</a:t>
            </a:r>
          </a:p>
          <a:p>
            <a:r>
              <a:rPr lang="en-US" dirty="0"/>
              <a:t>How to frame MTT usage: false authorship? Ownership?</a:t>
            </a:r>
          </a:p>
          <a:p>
            <a:r>
              <a:rPr lang="en-US" dirty="0"/>
              <a:t>How/whether to control?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5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F7389-66E3-4090-904E-AAAA97E5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university – York St. John, UK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44B08-3C2C-4BDC-9E21-22FA142E1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350" y="1291911"/>
            <a:ext cx="8623300" cy="4507309"/>
          </a:xfrm>
          <a:ln>
            <a:solidFill>
              <a:schemeClr val="accent6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/>
              <a:t>Adapted assessment approach &gt; e-portfolios including: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strike="sngStrike" dirty="0"/>
              <a:t>Short pieces of written work </a:t>
            </a:r>
          </a:p>
          <a:p>
            <a:r>
              <a:rPr lang="en-US" sz="3200" dirty="0"/>
              <a:t>Videos</a:t>
            </a:r>
          </a:p>
          <a:p>
            <a:r>
              <a:rPr lang="en-US" sz="3200" dirty="0"/>
              <a:t>Class tests – </a:t>
            </a:r>
            <a:r>
              <a:rPr lang="en-US" sz="3200" dirty="0">
                <a:solidFill>
                  <a:schemeClr val="accent6"/>
                </a:solidFill>
              </a:rPr>
              <a:t>increased weighting for WTG</a:t>
            </a:r>
          </a:p>
          <a:p>
            <a:r>
              <a:rPr lang="en-US" sz="3200" dirty="0"/>
              <a:t>Extended essays (coursework) - </a:t>
            </a:r>
            <a:r>
              <a:rPr lang="en-US" sz="3200" dirty="0">
                <a:solidFill>
                  <a:schemeClr val="accent6"/>
                </a:solidFill>
              </a:rPr>
              <a:t>criteria changed </a:t>
            </a:r>
            <a:endParaRPr lang="en-US" sz="3200" dirty="0"/>
          </a:p>
          <a:p>
            <a:r>
              <a:rPr lang="en-US" sz="3200" dirty="0"/>
              <a:t>Oral exams – </a:t>
            </a:r>
            <a:r>
              <a:rPr lang="en-US" sz="3200" dirty="0">
                <a:solidFill>
                  <a:schemeClr val="accent6"/>
                </a:solidFill>
              </a:rPr>
              <a:t>as viva for written work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5B56-6AEF-4B0E-8A5C-6E5CD0B0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Changed WTG assessment criteria – York St. John University, UK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C0485EB-D69E-4F7D-8948-E7DE10A3E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438" y="786649"/>
            <a:ext cx="1548666" cy="5624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FE796B1-D9BB-43F1-9A4B-E41B7CD3F13B}"/>
              </a:ext>
            </a:extLst>
          </p:cNvPr>
          <p:cNvSpPr/>
          <p:nvPr/>
        </p:nvSpPr>
        <p:spPr>
          <a:xfrm>
            <a:off x="2966817" y="3141705"/>
            <a:ext cx="969818" cy="914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2CBDE-2B74-4C41-BB10-C674A999E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905" y="783612"/>
            <a:ext cx="1339516" cy="56275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B91A5-4080-464E-89D2-10527ACB2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202" y="2390273"/>
            <a:ext cx="2926334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7744"/>
      </p:ext>
    </p:extLst>
  </p:cSld>
  <p:clrMapOvr>
    <a:masterClrMapping/>
  </p:clrMapOvr>
</p:sld>
</file>

<file path=ppt/theme/theme1.xml><?xml version="1.0" encoding="utf-8"?>
<a:theme xmlns:a="http://schemas.openxmlformats.org/drawingml/2006/main" name="PolyU PowerPoint Templat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lyU PowerPoint Template.potx" id="{E764C88A-3F4D-4507-BBB9-91228AAE1803}" vid="{F59133E1-B675-43DD-959C-EDA83C074C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PolyU PowerPoint Template.potx</Template>
  <TotalTime>3042</TotalTime>
  <Words>2234</Words>
  <Application>Microsoft Office PowerPoint</Application>
  <PresentationFormat>On-screen Show (4:3)</PresentationFormat>
  <Paragraphs>266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DengXian</vt:lpstr>
      <vt:lpstr>Helvetica Neue</vt:lpstr>
      <vt:lpstr>新細明體</vt:lpstr>
      <vt:lpstr>Arial</vt:lpstr>
      <vt:lpstr>Calibri</vt:lpstr>
      <vt:lpstr>Century Gothic</vt:lpstr>
      <vt:lpstr>Times New Roman</vt:lpstr>
      <vt:lpstr>Wingdings</vt:lpstr>
      <vt:lpstr>Wingdings 3</vt:lpstr>
      <vt:lpstr>PolyU PowerPoint Template</vt:lpstr>
      <vt:lpstr>Using machine translation tools for academic writing in language courses – perspectives of students and language teachers </vt:lpstr>
      <vt:lpstr>AI-powered online language tools</vt:lpstr>
      <vt:lpstr> Machine translators still attractive in the GenAI era?   </vt:lpstr>
      <vt:lpstr>MTT and EFL Students</vt:lpstr>
      <vt:lpstr>Benefits of using MTT</vt:lpstr>
      <vt:lpstr>Challenges caused by MTT</vt:lpstr>
      <vt:lpstr>MTT – some questions</vt:lpstr>
      <vt:lpstr>One university – York St. John, UK </vt:lpstr>
      <vt:lpstr>Changed WTG assessment criteria – York St. John University, UK </vt:lpstr>
      <vt:lpstr>Policy example – York St. John University, UK </vt:lpstr>
      <vt:lpstr>Aim of the study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Interview with teachers</vt:lpstr>
      <vt:lpstr>Interview with teachers</vt:lpstr>
      <vt:lpstr>Interview with teachers</vt:lpstr>
      <vt:lpstr>Interview with teachers</vt:lpstr>
      <vt:lpstr>Interview with teachers</vt:lpstr>
      <vt:lpstr>Interview data - students</vt:lpstr>
      <vt:lpstr>How students use GenAI + AI powered tools – a case study </vt:lpstr>
      <vt:lpstr>Conclusion</vt:lpstr>
      <vt:lpstr>References </vt:lpstr>
      <vt:lpstr>References </vt:lpstr>
      <vt:lpstr>References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Stella Lee</dc:creator>
  <cp:lastModifiedBy>Linda Lin</cp:lastModifiedBy>
  <cp:revision>228</cp:revision>
  <cp:lastPrinted>2015-04-08T03:06:59Z</cp:lastPrinted>
  <dcterms:created xsi:type="dcterms:W3CDTF">2015-04-02T03:17:25Z</dcterms:created>
  <dcterms:modified xsi:type="dcterms:W3CDTF">2024-05-15T10:25:19Z</dcterms:modified>
</cp:coreProperties>
</file>