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8" r:id="rId3"/>
    <p:sldId id="262" r:id="rId4"/>
    <p:sldId id="260" r:id="rId5"/>
    <p:sldId id="273" r:id="rId6"/>
    <p:sldId id="261" r:id="rId7"/>
    <p:sldId id="259" r:id="rId8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65" d="100"/>
          <a:sy n="65" d="100"/>
        </p:scale>
        <p:origin x="1062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FA52C2-760C-EEA0-059B-C010A60156D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5EE7104-8F3A-3EAB-65F0-205E57AB015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FC2B31-B979-3061-7867-2C10B03111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5288A5-C6D6-B396-689D-F835DFC7AA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58823DA-2ED8-2D9E-2A8B-788990772C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850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E6EE43-96FA-FBEA-3398-41A1D536C8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F525746-4BBC-2CBA-9A47-8B8839226A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06D2539-F4EC-920B-44D8-47784763BFF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93BCCC-269E-A53E-C69E-693711D872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F5AAA15-1F11-61D8-616D-D65850718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69626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787ABBE-375D-7E29-7B43-373C42F9EF3E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43784E0-E83C-244D-164C-5C40E0B5B91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AE534EB-BD2E-BFEB-895B-5C6DBD45FA4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58ACD1C-5184-5250-3D8E-4CDBA10A47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7910C2-4B57-9BE5-9A8D-8B22327904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008162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AFD695-59E8-59CB-83C9-593E0F201F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7DFE6E-6FD6-5EED-0B40-D81F23E4F53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3892AC-1C96-C884-5C14-26C529E757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AE80472-49C4-04DB-51FA-39EAE88D908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A1434-CCE2-194C-5C35-AFD94BCF9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51687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EA5D9-2BEF-B971-7EDE-524B750812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67A7C-5AA9-6D44-FCC6-1270393663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9561D9-9260-454F-11AE-A5D548D5E68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ADC5B41-4E80-46F1-3FA2-02A44058B3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3B2FEC3-05E2-44AD-E897-3444E2E998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2641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DCDCBE-7D23-C492-241F-A8D52DF1074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DA3361B-3153-62EC-474F-93AA4257C6A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D2E8E75-15F7-BB88-8C04-FE6C6B02B1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B0605E8-93AD-947B-3C6A-BE8521770B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2584972-032B-6D52-F204-65145F4DDB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7D880-7966-88AF-426C-3BEEC115E0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80183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0F4EB0-06AF-9DF9-B94F-4A5AC8EF4B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30E636-F732-8E3D-5CE1-B8D3CCCB9E8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2CA953D-1D5A-F318-F5B2-7085E670C72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442AAB6-37EC-B61D-CEF6-F1BC8D090FA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74471291-C413-C8FC-6A74-793DF8ACF8E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CA10F81-7E87-6766-F30B-360B5AD6DA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ED821CEF-50F2-9F5F-B0F5-E25FD0CD63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8F90740-5A9F-ABE3-7444-4B75EB652DE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68068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9BDBD2-8200-BABC-5946-C18CD6F5B3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9BC93838-D276-FF69-A208-65150B781E9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0A78BE0B-2C30-5E92-1595-877E10A2819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F0B65BC-2B0F-1A5D-705B-9907C30187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899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64C290-88F0-65B0-2EA4-20B4809A5FF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3D33A18-4497-D1A2-8932-A9BBD933C2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54F50C7-B20F-DD88-D02D-35CA8FC28C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792528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16D3FA2-E853-FD44-6F49-1947B92AD1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3B95E3-A701-29C2-462F-C190EF6845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6BA64D4-245B-9C6F-D6E1-7FFD4A240FE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D00BA7B-A6E1-5CCB-0169-B751763637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B8B970D-AE79-66D8-B3DE-51E1179FC1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8601A73-A9E5-50C4-46BC-505E63390B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022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58168FC-F879-F942-FA6A-F30E060551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E7F7A5E-4270-8733-114B-F3B5EBDD1A22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0DD28ED-4005-F383-CE52-4C2C43AE781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1838C30-966D-120E-629A-CAF5C4CA742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D08897-B712-EEAE-CFA8-194A4AE9474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8112287A-7460-8055-F7C7-8F5D9AF740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41712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AAFD57A-1254-BA70-CE3A-AA9948E950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5AEB667-0F1F-F7C8-EEA0-1B48848AAE8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2CC982E-82DB-FB34-DBF6-80293D6B819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EE3A2EF9-22D9-4540-94EC-2451B2D17C6A}" type="datetimeFigureOut">
              <a:rPr lang="en-US" smtClean="0"/>
              <a:t>5/19/2024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5A357A-4EAA-204A-1DEE-86A14D7D82DF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0673A-6BE7-AF8A-3FB3-AE5B44BD2C78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4962EF1-C13A-4949-A67E-1724C0A18F9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95668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9CC833E-9B35-05BD-66CF-2E5E54EE9FB5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b="1" i="0" dirty="0">
                <a:solidFill>
                  <a:srgbClr val="1A63A0"/>
                </a:solidFill>
                <a:effectLst/>
                <a:highlight>
                  <a:srgbClr val="FFFFFF"/>
                </a:highlight>
                <a:latin typeface="Roboto" panose="02000000000000000000" pitchFamily="2" charset="0"/>
              </a:rPr>
              <a:t>Voice recognition applications in university English Reading classes</a:t>
            </a:r>
            <a:endParaRPr lang="en-US" dirty="0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0E64253-6136-FD4E-187C-342B1F16079D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826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0A1408E-6E06-DC67-7BDF-2EF10A7DFC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Mike Lyons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D80AB-F738-4109-C367-C388F50EAE3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 dirty="0"/>
              <a:t>1982 Bought my first computer</a:t>
            </a:r>
          </a:p>
          <a:p>
            <a:r>
              <a:rPr lang="en-US" sz="2400" dirty="0"/>
              <a:t>1986 First job in Japan</a:t>
            </a:r>
          </a:p>
          <a:p>
            <a:r>
              <a:rPr lang="en-US" sz="2400" dirty="0"/>
              <a:t>1994 Opened private English school</a:t>
            </a:r>
          </a:p>
          <a:p>
            <a:r>
              <a:rPr lang="en-US" sz="2400" dirty="0"/>
              <a:t>1995 Started using Dragon Naturally Speaking</a:t>
            </a:r>
          </a:p>
          <a:p>
            <a:r>
              <a:rPr lang="en-US" sz="2400" dirty="0"/>
              <a:t>2009 Created ship-sheep.com</a:t>
            </a:r>
          </a:p>
          <a:p>
            <a:r>
              <a:rPr lang="en-US" sz="2400" dirty="0"/>
              <a:t>2022 Started using Voice Recognition applications at universities</a:t>
            </a:r>
          </a:p>
          <a:p>
            <a:endParaRPr lang="en-US" sz="2400" dirty="0"/>
          </a:p>
          <a:p>
            <a:r>
              <a:rPr lang="en-US" sz="2400" dirty="0"/>
              <a:t>Currently teaching at my English school and universities in Nagoya, n=350</a:t>
            </a:r>
          </a:p>
        </p:txBody>
      </p:sp>
    </p:spTree>
    <p:extLst>
      <p:ext uri="{BB962C8B-B14F-4D97-AF65-F5344CB8AC3E}">
        <p14:creationId xmlns:p14="http://schemas.microsoft.com/office/powerpoint/2010/main" val="8597902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0D7B6173-1D58-48E2-83CF-37350F315F7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-1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2EBFA83-D4DB-4CA0-B229-9E44634D7FE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bg2">
              <a:alpha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0DAC8FB-A162-44E3-A606-C855A03A5B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8952" cy="6862380"/>
          </a:xfrm>
          <a:prstGeom prst="rect">
            <a:avLst/>
          </a:prstGeom>
        </p:spPr>
      </p:pic>
      <p:sp>
        <p:nvSpPr>
          <p:cNvPr id="16" name="Rectangle 15">
            <a:extLst>
              <a:ext uri="{FF2B5EF4-FFF2-40B4-BE49-F238E27FC236}">
                <a16:creationId xmlns:a16="http://schemas.microsoft.com/office/drawing/2014/main" id="{21BDEC81-16A7-4451-B893-C15000083B7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>
              <a:alpha val="2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26A515A1-4D80-430E-BE0A-71A290516A8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38542" y="729175"/>
            <a:ext cx="11099352" cy="5399650"/>
          </a:xfrm>
          <a:prstGeom prst="rect">
            <a:avLst/>
          </a:prstGeom>
          <a:solidFill>
            <a:schemeClr val="bg1"/>
          </a:solidFill>
          <a:ln w="349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b="1">
              <a:ln w="22225">
                <a:solidFill>
                  <a:schemeClr val="accent2"/>
                </a:solidFill>
                <a:prstDash val="solid"/>
              </a:ln>
              <a:solidFill>
                <a:schemeClr val="accent2">
                  <a:lumMod val="40000"/>
                  <a:lumOff val="60000"/>
                </a:schemeClr>
              </a:solidFill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C1FC7-9160-B91E-DA70-E8DA2509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40096" y="905011"/>
            <a:ext cx="5846248" cy="1509005"/>
          </a:xfrm>
        </p:spPr>
        <p:txBody>
          <a:bodyPr anchor="b">
            <a:normAutofit/>
          </a:bodyPr>
          <a:lstStyle/>
          <a:p>
            <a:r>
              <a:rPr lang="en-US" sz="4100" dirty="0"/>
              <a:t>History of voice recognition software</a:t>
            </a:r>
          </a:p>
        </p:txBody>
      </p:sp>
      <p:pic>
        <p:nvPicPr>
          <p:cNvPr id="5" name="Picture 4" descr="A person sitting at a desk in a room&#10;&#10;Description automatically generated">
            <a:extLst>
              <a:ext uri="{FF2B5EF4-FFF2-40B4-BE49-F238E27FC236}">
                <a16:creationId xmlns:a16="http://schemas.microsoft.com/office/drawing/2014/main" id="{EC68C3E9-FE7A-109A-EB0A-845AC38E7E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292" y="1935300"/>
            <a:ext cx="4178178" cy="2987397"/>
          </a:xfrm>
          <a:prstGeom prst="rect">
            <a:avLst/>
          </a:pr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98E9-286B-F8FA-65A6-B034F6FD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437528" y="2589852"/>
            <a:ext cx="5748816" cy="2987397"/>
          </a:xfrm>
        </p:spPr>
        <p:txBody>
          <a:bodyPr>
            <a:noAutofit/>
          </a:bodyPr>
          <a:lstStyle/>
          <a:p>
            <a:r>
              <a:rPr lang="en-US" sz="2400" dirty="0"/>
              <a:t>1952: Audrey System</a:t>
            </a:r>
          </a:p>
          <a:p>
            <a:r>
              <a:rPr lang="en-US" sz="2400" dirty="0"/>
              <a:t>1960s-80s: Hidden Markov Model</a:t>
            </a:r>
          </a:p>
          <a:p>
            <a:r>
              <a:rPr lang="en-US" sz="2400" dirty="0"/>
              <a:t>1975: DRAGON</a:t>
            </a:r>
          </a:p>
          <a:p>
            <a:r>
              <a:rPr lang="en-US" sz="2400" dirty="0"/>
              <a:t>1995: Windows 95</a:t>
            </a:r>
          </a:p>
          <a:p>
            <a:r>
              <a:rPr lang="en-US" sz="2400" dirty="0"/>
              <a:t>2010: Siri</a:t>
            </a:r>
          </a:p>
          <a:p>
            <a:r>
              <a:rPr lang="en-US" sz="2400" dirty="0"/>
              <a:t>Recent years: Real-time and multilingual speech recognition</a:t>
            </a:r>
          </a:p>
        </p:txBody>
      </p:sp>
    </p:spTree>
    <p:extLst>
      <p:ext uri="{BB962C8B-B14F-4D97-AF65-F5344CB8AC3E}">
        <p14:creationId xmlns:p14="http://schemas.microsoft.com/office/powerpoint/2010/main" val="5177717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4F7EBAE4-9945-4473-9E34-B2C66EA0F03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C1FC7-9160-B91E-DA70-E8DA2509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5393361" cy="1325563"/>
          </a:xfrm>
        </p:spPr>
        <p:txBody>
          <a:bodyPr>
            <a:normAutofit/>
          </a:bodyPr>
          <a:lstStyle/>
          <a:p>
            <a:r>
              <a:rPr lang="en-US"/>
              <a:t>Benefits of Reading Aloud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98E9-286B-F8FA-65A6-B034F6FD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5393361" cy="4351338"/>
          </a:xfrm>
        </p:spPr>
        <p:txBody>
          <a:bodyPr>
            <a:normAutofit/>
          </a:bodyPr>
          <a:lstStyle/>
          <a:p>
            <a:pPr marL="457200" lvl="1" indent="0">
              <a:buNone/>
            </a:pPr>
            <a:endParaRPr lang="en-US" dirty="0"/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Language Acquisition and Fluency</a:t>
            </a:r>
            <a:endParaRPr lang="en-US" sz="2400" kern="0" dirty="0"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Enhanced Engagement and Comprehension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Memory Retention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Reducing Stress and Anxiety</a:t>
            </a:r>
          </a:p>
          <a:p>
            <a:pPr marL="0" marR="0">
              <a:spcBef>
                <a:spcPts val="0"/>
              </a:spcBef>
              <a:spcAft>
                <a:spcPts val="800"/>
              </a:spcAft>
            </a:pPr>
            <a:r>
              <a:rPr lang="en-US" sz="2400" kern="0" dirty="0">
                <a:cs typeface="Times New Roman" panose="02020603050405020304" pitchFamily="18" charset="0"/>
              </a:rPr>
              <a:t>Suitable for use with AI</a:t>
            </a:r>
          </a:p>
        </p:txBody>
      </p:sp>
      <p:pic>
        <p:nvPicPr>
          <p:cNvPr id="5" name="Picture 4" descr="A person holding a phone and a book&#10;&#10;Description automatically generated">
            <a:extLst>
              <a:ext uri="{FF2B5EF4-FFF2-40B4-BE49-F238E27FC236}">
                <a16:creationId xmlns:a16="http://schemas.microsoft.com/office/drawing/2014/main" id="{F6190A5C-3253-9189-CF65-AC9084792D1B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" b="3"/>
          <a:stretch/>
        </p:blipFill>
        <p:spPr>
          <a:xfrm>
            <a:off x="6374920" y="758514"/>
            <a:ext cx="5122238" cy="5122238"/>
          </a:xfrm>
          <a:custGeom>
            <a:avLst/>
            <a:gdLst/>
            <a:ahLst/>
            <a:cxnLst/>
            <a:rect l="l" t="t" r="r" b="b"/>
            <a:pathLst>
              <a:path w="2663168" h="2663168">
                <a:moveTo>
                  <a:pt x="1331584" y="0"/>
                </a:moveTo>
                <a:cubicBezTo>
                  <a:pt x="2066998" y="0"/>
                  <a:pt x="2663168" y="596170"/>
                  <a:pt x="2663168" y="1331584"/>
                </a:cubicBezTo>
                <a:cubicBezTo>
                  <a:pt x="2663168" y="2066998"/>
                  <a:pt x="2066998" y="2663168"/>
                  <a:pt x="1331584" y="2663168"/>
                </a:cubicBezTo>
                <a:cubicBezTo>
                  <a:pt x="596170" y="2663168"/>
                  <a:pt x="0" y="2066998"/>
                  <a:pt x="0" y="1331584"/>
                </a:cubicBezTo>
                <a:cubicBezTo>
                  <a:pt x="0" y="596170"/>
                  <a:pt x="596170" y="0"/>
                  <a:pt x="1331584" y="0"/>
                </a:cubicBezTo>
                <a:close/>
              </a:path>
            </a:pathLst>
          </a:custGeom>
        </p:spPr>
      </p:pic>
      <p:sp>
        <p:nvSpPr>
          <p:cNvPr id="23" name="!!Arc">
            <a:extLst>
              <a:ext uri="{FF2B5EF4-FFF2-40B4-BE49-F238E27FC236}">
                <a16:creationId xmlns:a16="http://schemas.microsoft.com/office/drawing/2014/main" id="{70BEB1E7-2F88-40BC-B73D-42E5B6F80BF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1189197" flipV="1">
            <a:off x="6261882" y="687822"/>
            <a:ext cx="5471147" cy="5471147"/>
          </a:xfrm>
          <a:prstGeom prst="arc">
            <a:avLst>
              <a:gd name="adj1" fmla="val 16200000"/>
              <a:gd name="adj2" fmla="val 20093138"/>
            </a:avLst>
          </a:prstGeom>
          <a:ln w="127000" cap="rnd">
            <a:solidFill>
              <a:schemeClr val="accent4">
                <a:alpha val="95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4" name="!!Oval">
            <a:extLst>
              <a:ext uri="{FF2B5EF4-FFF2-40B4-BE49-F238E27FC236}">
                <a16:creationId xmlns:a16="http://schemas.microsoft.com/office/drawing/2014/main" id="{A7B99495-F43F-4D80-A44F-2CB4764EB9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248561" y="921125"/>
            <a:ext cx="791021" cy="769563"/>
          </a:xfrm>
          <a:prstGeom prst="ellipse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9180353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F0C1FC7-9160-B91E-DA70-E8DA25096D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Read </a:t>
            </a:r>
            <a:r>
              <a:rPr lang="en-US"/>
              <a:t>Aloud software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98E9-286B-F8FA-65A6-B034F6FD9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u="sng" dirty="0"/>
              <a:t>For institutions</a:t>
            </a:r>
          </a:p>
          <a:p>
            <a:pPr lvl="1"/>
            <a:r>
              <a:rPr lang="en-US" b="0" i="0" dirty="0">
                <a:solidFill>
                  <a:srgbClr val="050505"/>
                </a:solidFill>
                <a:effectLst/>
                <a:highlight>
                  <a:srgbClr val="FFFFFF"/>
                </a:highlight>
              </a:rPr>
              <a:t>Google Workspace for Education </a:t>
            </a:r>
            <a:r>
              <a:rPr lang="en-US" dirty="0"/>
              <a:t>– Read Along</a:t>
            </a:r>
          </a:p>
          <a:p>
            <a:pPr lvl="1"/>
            <a:r>
              <a:rPr lang="en-US" dirty="0"/>
              <a:t>Moodle – </a:t>
            </a:r>
            <a:r>
              <a:rPr lang="en-US" dirty="0" err="1"/>
              <a:t>Poodll</a:t>
            </a:r>
            <a:endParaRPr lang="en-US" dirty="0"/>
          </a:p>
          <a:p>
            <a:pPr lvl="1"/>
            <a:r>
              <a:rPr lang="en-US" dirty="0"/>
              <a:t>MS Teams – Reading Practice</a:t>
            </a:r>
          </a:p>
          <a:p>
            <a:pPr lvl="1"/>
            <a:endParaRPr lang="en-US" dirty="0"/>
          </a:p>
          <a:p>
            <a:pPr marL="457200" lvl="1" indent="0">
              <a:buNone/>
            </a:pPr>
            <a:r>
              <a:rPr lang="en-US" dirty="0"/>
              <a:t>	</a:t>
            </a:r>
            <a:r>
              <a:rPr lang="en-US" u="sng" dirty="0"/>
              <a:t>For individuals and private language schools</a:t>
            </a:r>
          </a:p>
          <a:p>
            <a:pPr lvl="1"/>
            <a:r>
              <a:rPr lang="en-US" dirty="0"/>
              <a:t>MS Reading Coach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053711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23E547B5-89CF-4EC0-96DE-25771AED07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3F0B8CEB-8279-4E5E-A0CE-1FC9F71736F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782" y="0"/>
            <a:ext cx="7421217" cy="6857999"/>
          </a:xfrm>
          <a:prstGeom prst="rect">
            <a:avLst/>
          </a:pr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FF0C1FC7-9160-B91E-DA70-E8DA25096D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20466" y="609600"/>
            <a:ext cx="4140014" cy="1330839"/>
          </a:xfrm>
        </p:spPr>
        <p:txBody>
          <a:bodyPr>
            <a:normAutofit/>
          </a:bodyPr>
          <a:lstStyle/>
          <a:p>
            <a:r>
              <a:rPr lang="en-US" dirty="0"/>
              <a:t>Future</a:t>
            </a:r>
          </a:p>
        </p:txBody>
      </p:sp>
      <p:pic>
        <p:nvPicPr>
          <p:cNvPr id="5" name="Picture 4" descr="A robot standing in front of a group of people&#10;&#10;Description automatically generated">
            <a:extLst>
              <a:ext uri="{FF2B5EF4-FFF2-40B4-BE49-F238E27FC236}">
                <a16:creationId xmlns:a16="http://schemas.microsoft.com/office/drawing/2014/main" id="{4D9DC31A-46D9-7CF4-47CA-CA2C13846F46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68" r="-2" b="163"/>
          <a:stretch/>
        </p:blipFill>
        <p:spPr>
          <a:xfrm>
            <a:off x="20" y="10"/>
            <a:ext cx="6901711" cy="6857990"/>
          </a:xfrm>
          <a:custGeom>
            <a:avLst/>
            <a:gdLst/>
            <a:ahLst/>
            <a:cxnLst/>
            <a:rect l="l" t="t" r="r" b="b"/>
            <a:pathLst>
              <a:path w="6901731" h="6858000">
                <a:moveTo>
                  <a:pt x="0" y="0"/>
                </a:moveTo>
                <a:lnTo>
                  <a:pt x="6897896" y="5958"/>
                </a:lnTo>
                <a:lnTo>
                  <a:pt x="6866823" y="62592"/>
                </a:lnTo>
                <a:lnTo>
                  <a:pt x="6901731" y="89476"/>
                </a:lnTo>
                <a:lnTo>
                  <a:pt x="6901731" y="103833"/>
                </a:lnTo>
                <a:lnTo>
                  <a:pt x="6900034" y="110092"/>
                </a:lnTo>
                <a:lnTo>
                  <a:pt x="6901731" y="113679"/>
                </a:lnTo>
                <a:lnTo>
                  <a:pt x="6901731" y="405560"/>
                </a:lnTo>
                <a:lnTo>
                  <a:pt x="6900456" y="429509"/>
                </a:lnTo>
                <a:cubicBezTo>
                  <a:pt x="6892773" y="535647"/>
                  <a:pt x="6878314" y="537918"/>
                  <a:pt x="6886342" y="636808"/>
                </a:cubicBezTo>
                <a:cubicBezTo>
                  <a:pt x="6892506" y="756883"/>
                  <a:pt x="6864504" y="771443"/>
                  <a:pt x="6851784" y="839073"/>
                </a:cubicBezTo>
                <a:cubicBezTo>
                  <a:pt x="6838675" y="892655"/>
                  <a:pt x="6864124" y="961738"/>
                  <a:pt x="6845760" y="994930"/>
                </a:cubicBezTo>
                <a:cubicBezTo>
                  <a:pt x="6833572" y="1024166"/>
                  <a:pt x="6859282" y="1058905"/>
                  <a:pt x="6845601" y="1112932"/>
                </a:cubicBezTo>
                <a:cubicBezTo>
                  <a:pt x="6838700" y="1149910"/>
                  <a:pt x="6829138" y="1151035"/>
                  <a:pt x="6820235" y="1187433"/>
                </a:cubicBezTo>
                <a:cubicBezTo>
                  <a:pt x="6815504" y="1196464"/>
                  <a:pt x="6777707" y="1338549"/>
                  <a:pt x="6759643" y="1337010"/>
                </a:cubicBezTo>
                <a:cubicBezTo>
                  <a:pt x="6737660" y="1337296"/>
                  <a:pt x="6760650" y="1396341"/>
                  <a:pt x="6736375" y="1382272"/>
                </a:cubicBezTo>
                <a:cubicBezTo>
                  <a:pt x="6755741" y="1415836"/>
                  <a:pt x="6714675" y="1414567"/>
                  <a:pt x="6701292" y="1432111"/>
                </a:cubicBezTo>
                <a:cubicBezTo>
                  <a:pt x="6721110" y="1460185"/>
                  <a:pt x="6692106" y="1490815"/>
                  <a:pt x="6686578" y="1518624"/>
                </a:cubicBezTo>
                <a:cubicBezTo>
                  <a:pt x="6682512" y="1567002"/>
                  <a:pt x="6679579" y="1571443"/>
                  <a:pt x="6670824" y="1607743"/>
                </a:cubicBezTo>
                <a:cubicBezTo>
                  <a:pt x="6671133" y="1629590"/>
                  <a:pt x="6663161" y="1656870"/>
                  <a:pt x="6664392" y="1696405"/>
                </a:cubicBezTo>
                <a:cubicBezTo>
                  <a:pt x="6655686" y="1770486"/>
                  <a:pt x="6641938" y="1757082"/>
                  <a:pt x="6642880" y="1812372"/>
                </a:cubicBezTo>
                <a:cubicBezTo>
                  <a:pt x="6638579" y="1872475"/>
                  <a:pt x="6619231" y="1825476"/>
                  <a:pt x="6612547" y="1876437"/>
                </a:cubicBezTo>
                <a:cubicBezTo>
                  <a:pt x="6600695" y="1913834"/>
                  <a:pt x="6591061" y="1923231"/>
                  <a:pt x="6571760" y="1953331"/>
                </a:cubicBezTo>
                <a:cubicBezTo>
                  <a:pt x="6561039" y="1989021"/>
                  <a:pt x="6544090" y="2087896"/>
                  <a:pt x="6520213" y="2096455"/>
                </a:cubicBezTo>
                <a:lnTo>
                  <a:pt x="6492461" y="2188148"/>
                </a:lnTo>
                <a:cubicBezTo>
                  <a:pt x="6504372" y="2211333"/>
                  <a:pt x="6489131" y="2253220"/>
                  <a:pt x="6471854" y="2259117"/>
                </a:cubicBezTo>
                <a:cubicBezTo>
                  <a:pt x="6466151" y="2287829"/>
                  <a:pt x="6440452" y="2301346"/>
                  <a:pt x="6439832" y="2328334"/>
                </a:cubicBezTo>
                <a:cubicBezTo>
                  <a:pt x="6431013" y="2351201"/>
                  <a:pt x="6444250" y="2396409"/>
                  <a:pt x="6425162" y="2408211"/>
                </a:cubicBezTo>
                <a:lnTo>
                  <a:pt x="6417221" y="2427382"/>
                </a:lnTo>
                <a:lnTo>
                  <a:pt x="6425030" y="2464387"/>
                </a:lnTo>
                <a:lnTo>
                  <a:pt x="6406293" y="2472223"/>
                </a:lnTo>
                <a:cubicBezTo>
                  <a:pt x="6406862" y="2477277"/>
                  <a:pt x="6406486" y="2491723"/>
                  <a:pt x="6405400" y="2493547"/>
                </a:cubicBezTo>
                <a:lnTo>
                  <a:pt x="6374829" y="2532070"/>
                </a:lnTo>
                <a:cubicBezTo>
                  <a:pt x="6374597" y="2545374"/>
                  <a:pt x="6360976" y="2563797"/>
                  <a:pt x="6350864" y="2577422"/>
                </a:cubicBezTo>
                <a:cubicBezTo>
                  <a:pt x="6327056" y="2632768"/>
                  <a:pt x="6341262" y="2616275"/>
                  <a:pt x="6329174" y="2663854"/>
                </a:cubicBezTo>
                <a:cubicBezTo>
                  <a:pt x="6326303" y="2703642"/>
                  <a:pt x="6332854" y="2709643"/>
                  <a:pt x="6315095" y="2741507"/>
                </a:cubicBezTo>
                <a:cubicBezTo>
                  <a:pt x="6319921" y="2740191"/>
                  <a:pt x="6321925" y="2742004"/>
                  <a:pt x="6322463" y="2745641"/>
                </a:cubicBezTo>
                <a:cubicBezTo>
                  <a:pt x="6322245" y="2747982"/>
                  <a:pt x="6322027" y="2750323"/>
                  <a:pt x="6321808" y="2752663"/>
                </a:cubicBezTo>
                <a:lnTo>
                  <a:pt x="6314569" y="2756718"/>
                </a:lnTo>
                <a:cubicBezTo>
                  <a:pt x="6289324" y="2773686"/>
                  <a:pt x="6317551" y="2780051"/>
                  <a:pt x="6315211" y="2811618"/>
                </a:cubicBezTo>
                <a:cubicBezTo>
                  <a:pt x="6315620" y="2826627"/>
                  <a:pt x="6296047" y="2885298"/>
                  <a:pt x="6302211" y="2882314"/>
                </a:cubicBezTo>
                <a:lnTo>
                  <a:pt x="6286167" y="2949597"/>
                </a:lnTo>
                <a:cubicBezTo>
                  <a:pt x="6286401" y="2994618"/>
                  <a:pt x="6286615" y="2971464"/>
                  <a:pt x="6287037" y="3008578"/>
                </a:cubicBezTo>
                <a:cubicBezTo>
                  <a:pt x="6293795" y="3029535"/>
                  <a:pt x="6274405" y="3114154"/>
                  <a:pt x="6259150" y="3123139"/>
                </a:cubicBezTo>
                <a:cubicBezTo>
                  <a:pt x="6250085" y="3189063"/>
                  <a:pt x="6269067" y="3151280"/>
                  <a:pt x="6272249" y="3227854"/>
                </a:cubicBezTo>
                <a:cubicBezTo>
                  <a:pt x="6278775" y="3295842"/>
                  <a:pt x="6289216" y="3303765"/>
                  <a:pt x="6292288" y="3378383"/>
                </a:cubicBezTo>
                <a:cubicBezTo>
                  <a:pt x="6303894" y="3395995"/>
                  <a:pt x="6287498" y="3432581"/>
                  <a:pt x="6288328" y="3459618"/>
                </a:cubicBezTo>
                <a:cubicBezTo>
                  <a:pt x="6289158" y="3486653"/>
                  <a:pt x="6299937" y="3538735"/>
                  <a:pt x="6297272" y="3540603"/>
                </a:cubicBezTo>
                <a:cubicBezTo>
                  <a:pt x="6296849" y="3577379"/>
                  <a:pt x="6294184" y="3587943"/>
                  <a:pt x="6291001" y="3638374"/>
                </a:cubicBezTo>
                <a:cubicBezTo>
                  <a:pt x="6283026" y="3666794"/>
                  <a:pt x="6265833" y="3731744"/>
                  <a:pt x="6283592" y="3763609"/>
                </a:cubicBezTo>
                <a:cubicBezTo>
                  <a:pt x="6264286" y="3758340"/>
                  <a:pt x="6290177" y="3803150"/>
                  <a:pt x="6274068" y="3814506"/>
                </a:cubicBezTo>
                <a:cubicBezTo>
                  <a:pt x="6260645" y="3821643"/>
                  <a:pt x="6265372" y="3836902"/>
                  <a:pt x="6262850" y="3850454"/>
                </a:cubicBezTo>
                <a:cubicBezTo>
                  <a:pt x="6250418" y="3863479"/>
                  <a:pt x="6250660" y="3955243"/>
                  <a:pt x="6257357" y="3975474"/>
                </a:cubicBezTo>
                <a:cubicBezTo>
                  <a:pt x="6245091" y="4036737"/>
                  <a:pt x="6237535" y="4029237"/>
                  <a:pt x="6257889" y="4073155"/>
                </a:cubicBezTo>
                <a:cubicBezTo>
                  <a:pt x="6259272" y="4085906"/>
                  <a:pt x="6239882" y="4116397"/>
                  <a:pt x="6237441" y="4126638"/>
                </a:cubicBezTo>
                <a:lnTo>
                  <a:pt x="6245587" y="4172738"/>
                </a:lnTo>
                <a:lnTo>
                  <a:pt x="6235772" y="4176721"/>
                </a:lnTo>
                <a:lnTo>
                  <a:pt x="6233287" y="4195136"/>
                </a:lnTo>
                <a:lnTo>
                  <a:pt x="6234619" y="4280850"/>
                </a:lnTo>
                <a:cubicBezTo>
                  <a:pt x="6239453" y="4320763"/>
                  <a:pt x="6223309" y="4337596"/>
                  <a:pt x="6219318" y="4402526"/>
                </a:cubicBezTo>
                <a:cubicBezTo>
                  <a:pt x="6205466" y="4516209"/>
                  <a:pt x="6216183" y="4588729"/>
                  <a:pt x="6216810" y="4651172"/>
                </a:cubicBezTo>
                <a:cubicBezTo>
                  <a:pt x="6217673" y="4756959"/>
                  <a:pt x="6228654" y="4824005"/>
                  <a:pt x="6225945" y="4916779"/>
                </a:cubicBezTo>
                <a:cubicBezTo>
                  <a:pt x="6217032" y="4993010"/>
                  <a:pt x="6264271" y="4984591"/>
                  <a:pt x="6230174" y="5051379"/>
                </a:cubicBezTo>
                <a:cubicBezTo>
                  <a:pt x="6235713" y="5056951"/>
                  <a:pt x="6239420" y="5163714"/>
                  <a:pt x="6242600" y="5170879"/>
                </a:cubicBezTo>
                <a:lnTo>
                  <a:pt x="6235996" y="5216428"/>
                </a:lnTo>
                <a:lnTo>
                  <a:pt x="6214638" y="5285298"/>
                </a:lnTo>
                <a:cubicBezTo>
                  <a:pt x="6211392" y="5297492"/>
                  <a:pt x="6225576" y="5312063"/>
                  <a:pt x="6228432" y="5317696"/>
                </a:cubicBezTo>
                <a:lnTo>
                  <a:pt x="6246496" y="5398787"/>
                </a:lnTo>
                <a:lnTo>
                  <a:pt x="6244793" y="5399530"/>
                </a:lnTo>
                <a:lnTo>
                  <a:pt x="6241695" y="5406948"/>
                </a:lnTo>
                <a:lnTo>
                  <a:pt x="6267461" y="5499413"/>
                </a:lnTo>
                <a:cubicBezTo>
                  <a:pt x="6285387" y="5533848"/>
                  <a:pt x="6284888" y="5550029"/>
                  <a:pt x="6295987" y="5582659"/>
                </a:cubicBezTo>
                <a:cubicBezTo>
                  <a:pt x="6311253" y="5681724"/>
                  <a:pt x="6295439" y="5695558"/>
                  <a:pt x="6364803" y="5784263"/>
                </a:cubicBezTo>
                <a:cubicBezTo>
                  <a:pt x="6379348" y="5818651"/>
                  <a:pt x="6412475" y="5906802"/>
                  <a:pt x="6423050" y="5922637"/>
                </a:cubicBezTo>
                <a:cubicBezTo>
                  <a:pt x="6445210" y="5973612"/>
                  <a:pt x="6468179" y="6023873"/>
                  <a:pt x="6497767" y="6090108"/>
                </a:cubicBezTo>
                <a:cubicBezTo>
                  <a:pt x="6571895" y="6150548"/>
                  <a:pt x="6572491" y="6236583"/>
                  <a:pt x="6606710" y="6281543"/>
                </a:cubicBezTo>
                <a:cubicBezTo>
                  <a:pt x="6633675" y="6335892"/>
                  <a:pt x="6654357" y="6388782"/>
                  <a:pt x="6667540" y="6443715"/>
                </a:cubicBezTo>
                <a:cubicBezTo>
                  <a:pt x="6685192" y="6466826"/>
                  <a:pt x="6650500" y="6508701"/>
                  <a:pt x="6659722" y="6550105"/>
                </a:cubicBezTo>
                <a:cubicBezTo>
                  <a:pt x="6665926" y="6645044"/>
                  <a:pt x="6669126" y="6627536"/>
                  <a:pt x="6671805" y="6687397"/>
                </a:cubicBezTo>
                <a:cubicBezTo>
                  <a:pt x="6682671" y="6733683"/>
                  <a:pt x="6665210" y="6772117"/>
                  <a:pt x="6669658" y="6806602"/>
                </a:cubicBezTo>
                <a:cubicBezTo>
                  <a:pt x="6661174" y="6812658"/>
                  <a:pt x="6667097" y="6831470"/>
                  <a:pt x="6675783" y="6850325"/>
                </a:cubicBezTo>
                <a:lnTo>
                  <a:pt x="6679704" y="6858000"/>
                </a:lnTo>
                <a:lnTo>
                  <a:pt x="4532241" y="6858000"/>
                </a:lnTo>
                <a:lnTo>
                  <a:pt x="1208596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4398E9-286B-F8FA-65A6-B034F6FD90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320465" y="2194102"/>
            <a:ext cx="4140013" cy="390858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/>
              <a:t>Proactive coaching</a:t>
            </a:r>
          </a:p>
          <a:p>
            <a:pPr marL="0" indent="0">
              <a:buNone/>
            </a:pPr>
            <a:r>
              <a:rPr lang="en-US" sz="2400" dirty="0"/>
              <a:t>Emotion recognition</a:t>
            </a:r>
          </a:p>
          <a:p>
            <a:pPr marL="0" indent="0">
              <a:buNone/>
            </a:pPr>
            <a:r>
              <a:rPr lang="en-US" sz="2400" dirty="0"/>
              <a:t>Accents</a:t>
            </a:r>
          </a:p>
          <a:p>
            <a:pPr marL="0" indent="0">
              <a:buNone/>
            </a:pPr>
            <a:r>
              <a:rPr lang="en-US" sz="2400" dirty="0" err="1"/>
              <a:t>Prosidy</a:t>
            </a:r>
            <a:r>
              <a:rPr lang="en-US" sz="2400" dirty="0"/>
              <a:t> training</a:t>
            </a:r>
          </a:p>
          <a:p>
            <a:pPr marL="0" indent="0">
              <a:buNone/>
            </a:pPr>
            <a:endParaRPr lang="en-US" sz="2400" dirty="0"/>
          </a:p>
          <a:p>
            <a:pPr marL="0" indent="0">
              <a:buNone/>
            </a:pPr>
            <a:r>
              <a:rPr lang="en-US" sz="2400" dirty="0"/>
              <a:t>What do you think?</a:t>
            </a:r>
          </a:p>
          <a:p>
            <a:pPr marL="0" indent="0">
              <a:buNone/>
            </a:pPr>
            <a:endParaRPr lang="en-US" sz="2000" dirty="0"/>
          </a:p>
          <a:p>
            <a:pPr lvl="1"/>
            <a:endParaRPr lang="en-US" sz="2000" dirty="0"/>
          </a:p>
          <a:p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3496631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A91547-3BDC-61FA-12F2-A8046B731C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0AEBFC2-8295-E057-166F-25736C212F0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1600" dirty="0" err="1"/>
              <a:t>Anjasmara</a:t>
            </a:r>
            <a:r>
              <a:rPr lang="en-US" sz="1600" dirty="0"/>
              <a:t>, A, &amp; </a:t>
            </a:r>
            <a:r>
              <a:rPr lang="en-US" sz="1600" dirty="0" err="1"/>
              <a:t>Wijayanto</a:t>
            </a:r>
            <a:r>
              <a:rPr lang="en-US" sz="1600" dirty="0"/>
              <a:t>, A. (2023). The Use of Reading Aloud Technique to Reduce Student’s Speaking Anxiety. UNNES-TEFLIN National Seminar, Vol.5, 108-118. https://proceeding.unnes.ac.id/utnc/issue/view/49</a:t>
            </a:r>
          </a:p>
          <a:p>
            <a:pPr marL="0" indent="0">
              <a:buNone/>
            </a:pPr>
            <a:r>
              <a:rPr lang="en-US" sz="1600" dirty="0"/>
              <a:t>Holt, P. (2023). The Power of Vocalization: 6 Ways Reading Aloud Improves Learning - E-Student. Retrieved from https://e-student.org/reading-aloud/</a:t>
            </a:r>
          </a:p>
          <a:p>
            <a:pPr marL="0" indent="0">
              <a:buNone/>
            </a:pPr>
            <a:r>
              <a:rPr lang="en-US" sz="1600" dirty="0" err="1"/>
              <a:t>Rebelo</a:t>
            </a:r>
            <a:r>
              <a:rPr lang="en-US" sz="1600" dirty="0"/>
              <a:t>, M. (2023). The best dictation and speech-to-text software in 2024. Retrieved from https://zapier.com/blog/best-text-dictation-software/?fbclid=IwAR2y2H4ZrXRuSPhTGj141vxY34_eX4ClAlaaG9XfDZSyYwJ5hQGtsyOcqw4</a:t>
            </a:r>
          </a:p>
          <a:p>
            <a:pPr marL="0" indent="0">
              <a:buNone/>
            </a:pPr>
            <a:r>
              <a:rPr lang="en-US" sz="1600" dirty="0" err="1"/>
              <a:t>Senawati</a:t>
            </a:r>
            <a:r>
              <a:rPr lang="en-US" sz="1600" dirty="0"/>
              <a:t>, J., </a:t>
            </a:r>
            <a:r>
              <a:rPr lang="en-US" sz="1600" dirty="0" err="1"/>
              <a:t>Suwastini</a:t>
            </a:r>
            <a:r>
              <a:rPr lang="en-US" sz="1600" dirty="0"/>
              <a:t>, N, </a:t>
            </a:r>
            <a:r>
              <a:rPr lang="en-US" sz="1600" dirty="0" err="1"/>
              <a:t>Jayantini</a:t>
            </a:r>
            <a:r>
              <a:rPr lang="en-US" sz="1600" dirty="0"/>
              <a:t>, I, </a:t>
            </a:r>
            <a:r>
              <a:rPr lang="en-US" sz="1600" dirty="0" err="1"/>
              <a:t>Gustim</a:t>
            </a:r>
            <a:r>
              <a:rPr lang="en-US" sz="1600" dirty="0"/>
              <a:t> A, </a:t>
            </a:r>
            <a:r>
              <a:rPr lang="en-US" sz="1600" dirty="0" err="1"/>
              <a:t>Adnyani</a:t>
            </a:r>
            <a:r>
              <a:rPr lang="en-US" sz="1600" dirty="0"/>
              <a:t>, N, &amp; </a:t>
            </a:r>
            <a:r>
              <a:rPr lang="en-US" sz="1600" dirty="0" err="1"/>
              <a:t>Artini</a:t>
            </a:r>
            <a:r>
              <a:rPr lang="en-US" sz="1600" dirty="0"/>
              <a:t>, N. (2021). The Benefits of Reading Aloud for Children: A Review in EFL Context. IJEE (Indonesian Journal of English Education). 1. 73-100. 10.15408/ijee.v1i1.19880.</a:t>
            </a:r>
          </a:p>
          <a:p>
            <a:pPr marL="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5146177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4330</TotalTime>
  <Words>332</Words>
  <Application>Microsoft Office PowerPoint</Application>
  <PresentationFormat>Widescreen</PresentationFormat>
  <Paragraphs>46</Paragraphs>
  <Slides>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14" baseType="lpstr">
      <vt:lpstr>Aptos</vt:lpstr>
      <vt:lpstr>Aptos Display</vt:lpstr>
      <vt:lpstr>Arial</vt:lpstr>
      <vt:lpstr>Calibri</vt:lpstr>
      <vt:lpstr>Roboto</vt:lpstr>
      <vt:lpstr>Times New Roman</vt:lpstr>
      <vt:lpstr>Office Theme</vt:lpstr>
      <vt:lpstr>Voice recognition applications in university English Reading classes</vt:lpstr>
      <vt:lpstr>Mike Lyons</vt:lpstr>
      <vt:lpstr>History of voice recognition software</vt:lpstr>
      <vt:lpstr>Benefits of Reading Aloud</vt:lpstr>
      <vt:lpstr>Read Aloud software</vt:lpstr>
      <vt:lpstr>Future</vt:lpstr>
      <vt:lpstr>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Voice recognition applications in university English Reading classes</dc:title>
  <dc:creator>Mike Lyons</dc:creator>
  <cp:lastModifiedBy>Mike Lyons</cp:lastModifiedBy>
  <cp:revision>4</cp:revision>
  <dcterms:created xsi:type="dcterms:W3CDTF">2024-05-03T09:40:37Z</dcterms:created>
  <dcterms:modified xsi:type="dcterms:W3CDTF">2024-05-18T22:01:52Z</dcterms:modified>
</cp:coreProperties>
</file>