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70" r:id="rId14"/>
    <p:sldId id="269" r:id="rId15"/>
    <p:sldId id="267" r:id="rId16"/>
    <p:sldId id="272" r:id="rId17"/>
    <p:sldId id="268" r:id="rId18"/>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A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9596"/>
  </p:normalViewPr>
  <p:slideViewPr>
    <p:cSldViewPr snapToGrid="0">
      <p:cViewPr varScale="1">
        <p:scale>
          <a:sx n="99" d="100"/>
          <a:sy n="99" d="100"/>
        </p:scale>
        <p:origin x="10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10326-20FE-814E-9608-44B02690AACD}" type="datetimeFigureOut">
              <a:rPr lang="en-JP" smtClean="0"/>
              <a:t>2024/03/01</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0B83-CF14-E549-9A51-2B52557406F6}" type="slidenum">
              <a:rPr lang="en-JP" smtClean="0"/>
              <a:t>‹#›</a:t>
            </a:fld>
            <a:endParaRPr lang="en-JP"/>
          </a:p>
        </p:txBody>
      </p:sp>
    </p:spTree>
    <p:extLst>
      <p:ext uri="{BB962C8B-B14F-4D97-AF65-F5344CB8AC3E}">
        <p14:creationId xmlns:p14="http://schemas.microsoft.com/office/powerpoint/2010/main" val="11963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9AF40B83-CF14-E549-9A51-2B52557406F6}" type="slidenum">
              <a:rPr lang="en-JP" smtClean="0"/>
              <a:t>1</a:t>
            </a:fld>
            <a:endParaRPr lang="en-JP"/>
          </a:p>
        </p:txBody>
      </p:sp>
    </p:spTree>
    <p:extLst>
      <p:ext uri="{BB962C8B-B14F-4D97-AF65-F5344CB8AC3E}">
        <p14:creationId xmlns:p14="http://schemas.microsoft.com/office/powerpoint/2010/main" val="427001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What comes through most significatntly in the conversations with Gillian is the guilt she felt as a mom. </a:t>
            </a:r>
          </a:p>
          <a:p>
            <a:endParaRPr lang="en-JP" dirty="0"/>
          </a:p>
          <a:p>
            <a:pPr indent="457200" rtl="0">
              <a:spcBef>
                <a:spcPts val="0"/>
              </a:spcBef>
              <a:spcAft>
                <a:spcPts val="0"/>
              </a:spcAft>
            </a:pPr>
            <a:r>
              <a:rPr lang="en-US" sz="1800" b="0" i="0" u="none" strike="noStrike" dirty="0">
                <a:solidFill>
                  <a:srgbClr val="000000"/>
                </a:solidFill>
                <a:effectLst/>
                <a:latin typeface="Times New Roman" panose="02020603050405020304" pitchFamily="18" charset="0"/>
              </a:rPr>
              <a:t>As I mentioned, for years Gillian and her husband had insisted that Lisa go to school, absence was never an acceptable option. The sessions with the psychiatrist made Gillian aware that her insistence on attendance was damaging for Lisa, and it was suggested that they “don’t make her go to school and don’t tell her that she needs to go to school. Every day that you try to get her to go, and she is not able to go, she is going to feel like she is disappointing you. You can think of other options later, but right now she is very traumatized”. The message was clear, the family’s long term approach to managing school attendance was hurting their daughter.    </a:t>
            </a:r>
            <a:endParaRPr lang="en-US" b="0" dirty="0">
              <a:effectLst/>
            </a:endParaRPr>
          </a:p>
          <a:p>
            <a:br>
              <a:rPr lang="en-US" dirty="0"/>
            </a:br>
            <a:endParaRPr lang="en-JP" dirty="0"/>
          </a:p>
        </p:txBody>
      </p:sp>
      <p:sp>
        <p:nvSpPr>
          <p:cNvPr id="4" name="Slide Number Placeholder 3"/>
          <p:cNvSpPr>
            <a:spLocks noGrp="1"/>
          </p:cNvSpPr>
          <p:nvPr>
            <p:ph type="sldNum" sz="quarter" idx="5"/>
          </p:nvPr>
        </p:nvSpPr>
        <p:spPr/>
        <p:txBody>
          <a:bodyPr/>
          <a:lstStyle/>
          <a:p>
            <a:fld id="{9AF40B83-CF14-E549-9A51-2B52557406F6}" type="slidenum">
              <a:rPr lang="en-JP" smtClean="0"/>
              <a:t>10</a:t>
            </a:fld>
            <a:endParaRPr lang="en-JP"/>
          </a:p>
        </p:txBody>
      </p:sp>
    </p:spTree>
    <p:extLst>
      <p:ext uri="{BB962C8B-B14F-4D97-AF65-F5344CB8AC3E}">
        <p14:creationId xmlns:p14="http://schemas.microsoft.com/office/powerpoint/2010/main" val="3172776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Times New Roman" panose="02020603050405020304" pitchFamily="18" charset="0"/>
              </a:rPr>
              <a:t>The Baker parents began questioning and then undoing their deep held belief that school equates to learning. Gillian and her husband “stopped enforcing” their strict attendance policy and started to recalibrate and find a new balance of where formal education fit in Lisa’s life. Gillian and her husband now are working hard to rebuild trust with their daughter so that she can once again learn to trust herself. When Lisa berates herself for her current school non-attendance or for her academic performance being under par, they now tell her “no, you were so brave. You knew something was wrong. You were so brave to go against us and I’m so proud of you for doing that because you stopped this thing that was harmful, and even… it must have been so scary for you to go against us….you saved yourself, and you saved us”.</a:t>
            </a:r>
          </a:p>
          <a:p>
            <a:endParaRPr lang="en-US" sz="1800" b="0" i="0" u="none" strike="noStrike" dirty="0">
              <a:solidFill>
                <a:srgbClr val="000000"/>
              </a:solidFill>
              <a:effectLst/>
              <a:latin typeface="Times New Roman" panose="02020603050405020304" pitchFamily="18" charset="0"/>
            </a:endParaRPr>
          </a:p>
          <a:p>
            <a:endParaRPr lang="en-JP" dirty="0"/>
          </a:p>
        </p:txBody>
      </p:sp>
      <p:sp>
        <p:nvSpPr>
          <p:cNvPr id="4" name="Slide Number Placeholder 3"/>
          <p:cNvSpPr>
            <a:spLocks noGrp="1"/>
          </p:cNvSpPr>
          <p:nvPr>
            <p:ph type="sldNum" sz="quarter" idx="5"/>
          </p:nvPr>
        </p:nvSpPr>
        <p:spPr/>
        <p:txBody>
          <a:bodyPr/>
          <a:lstStyle/>
          <a:p>
            <a:fld id="{9AF40B83-CF14-E549-9A51-2B52557406F6}" type="slidenum">
              <a:rPr lang="en-JP" smtClean="0"/>
              <a:t>11</a:t>
            </a:fld>
            <a:endParaRPr lang="en-JP"/>
          </a:p>
        </p:txBody>
      </p:sp>
    </p:spTree>
    <p:extLst>
      <p:ext uri="{BB962C8B-B14F-4D97-AF65-F5344CB8AC3E}">
        <p14:creationId xmlns:p14="http://schemas.microsoft.com/office/powerpoint/2010/main" val="157103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In the Kawaguchi family we have Carrie who is Canadian. A japanese father. And Kairu who is in the 3rd year of JHS.</a:t>
            </a:r>
          </a:p>
          <a:p>
            <a:r>
              <a:rPr lang="en-JP" dirty="0"/>
              <a:t>Severe school resistance began as early as kindergarten and continued until the later years of elementary school. Now Kairu attends school everyday. So you might consider the experience of school refusal to be resolved. But there are many lingering factors which make this family’s experience one that needs to be shared.</a:t>
            </a:r>
          </a:p>
          <a:p>
            <a:endParaRPr lang="en-JP" dirty="0"/>
          </a:p>
          <a:p>
            <a:r>
              <a:rPr lang="en-JP" dirty="0"/>
              <a:t>There is a lot of violence in this story- culminating with Kairu threatening Carrie with a knife. Violence was multi-directional.</a:t>
            </a:r>
          </a:p>
          <a:p>
            <a:r>
              <a:rPr lang="en-JP" dirty="0"/>
              <a:t>Kairu was also forcefully taken to school when he was small enough to carry- kicking and screaming. </a:t>
            </a:r>
          </a:p>
          <a:p>
            <a:r>
              <a:rPr lang="en-JP" dirty="0"/>
              <a:t>So, physical safety may not have always been present for this family.</a:t>
            </a:r>
          </a:p>
          <a:p>
            <a:endParaRPr lang="en-JP" dirty="0"/>
          </a:p>
          <a:p>
            <a:r>
              <a:rPr lang="en-JP" dirty="0"/>
              <a:t>In the early days of non-attendance the father was essentially absent- his main focus was his working life. Later, he took over the parenting duties entirely including all educational management. Which still stands today.</a:t>
            </a:r>
          </a:p>
          <a:p>
            <a:r>
              <a:rPr lang="en-JP" dirty="0"/>
              <a:t>Carrie now holds a marginal space in the household where there is little communication between her and Kairu, and her and her husband. This functions for them at the moment, but it isn’t ideal. </a:t>
            </a:r>
          </a:p>
          <a:p>
            <a:endParaRPr lang="en-JP" dirty="0"/>
          </a:p>
          <a:p>
            <a:endParaRPr lang="en-JP" dirty="0"/>
          </a:p>
          <a:p>
            <a:endParaRPr lang="en-JP" dirty="0"/>
          </a:p>
        </p:txBody>
      </p:sp>
      <p:sp>
        <p:nvSpPr>
          <p:cNvPr id="4" name="Slide Number Placeholder 3"/>
          <p:cNvSpPr>
            <a:spLocks noGrp="1"/>
          </p:cNvSpPr>
          <p:nvPr>
            <p:ph type="sldNum" sz="quarter" idx="5"/>
          </p:nvPr>
        </p:nvSpPr>
        <p:spPr/>
        <p:txBody>
          <a:bodyPr/>
          <a:lstStyle/>
          <a:p>
            <a:fld id="{9AF40B83-CF14-E549-9A51-2B52557406F6}" type="slidenum">
              <a:rPr lang="en-JP" smtClean="0"/>
              <a:t>12</a:t>
            </a:fld>
            <a:endParaRPr lang="en-JP"/>
          </a:p>
        </p:txBody>
      </p:sp>
    </p:spTree>
    <p:extLst>
      <p:ext uri="{BB962C8B-B14F-4D97-AF65-F5344CB8AC3E}">
        <p14:creationId xmlns:p14="http://schemas.microsoft.com/office/powerpoint/2010/main" val="3863529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Carrie’s experience as a mother of a child who wouldn’t go to school was hard to listen to. It was filled with grief, regret, loneliness, but also this unwavering hope that one day things would get better and her son would accept her again. </a:t>
            </a:r>
          </a:p>
          <a:p>
            <a:endParaRPr lang="en-JP" dirty="0"/>
          </a:p>
          <a:p>
            <a:r>
              <a:rPr lang="en-JP" dirty="0"/>
              <a:t>Carrie told me “I want to </a:t>
            </a:r>
            <a:r>
              <a:rPr lang="en-JP" sz="1200" dirty="0"/>
              <a:t>blame the school. The school is an easy target. But, if you think about it for a little while, you’re just like, well, no, they really did their best”. She shared t</a:t>
            </a:r>
            <a:r>
              <a:rPr lang="en-JP" dirty="0"/>
              <a:t>hat teachers from the school would talk to Kairu over speaker phone and gently invite him to school. Carrie holding the phone over the bed where Kairu was hiding under the sheets. The Vice Principle even came to the house to gather him out of bed and get him to school. There were many people working toward getting Kairu to school. But, Carrie felt judged, by other parents, by her son, and by her husband. But, worst of all Carrie blamed herself: stating her inability to speak Japanese or her inadeptness regarding the implicit cultural knowledge needed to raise a child in Japan and put them through school. Both Carrie and Kairu suffered immensely during this period of their lives. </a:t>
            </a:r>
          </a:p>
          <a:p>
            <a:endParaRPr lang="en-JP" dirty="0"/>
          </a:p>
          <a:p>
            <a:r>
              <a:rPr lang="en-JP" dirty="0"/>
              <a:t>One way Carrie was able to get through this experience was by continuing to work.</a:t>
            </a:r>
          </a:p>
          <a:p>
            <a:endParaRPr lang="en-JP" dirty="0"/>
          </a:p>
        </p:txBody>
      </p:sp>
      <p:sp>
        <p:nvSpPr>
          <p:cNvPr id="4" name="Slide Number Placeholder 3"/>
          <p:cNvSpPr>
            <a:spLocks noGrp="1"/>
          </p:cNvSpPr>
          <p:nvPr>
            <p:ph type="sldNum" sz="quarter" idx="5"/>
          </p:nvPr>
        </p:nvSpPr>
        <p:spPr/>
        <p:txBody>
          <a:bodyPr/>
          <a:lstStyle/>
          <a:p>
            <a:fld id="{9AF40B83-CF14-E549-9A51-2B52557406F6}" type="slidenum">
              <a:rPr lang="en-JP" smtClean="0"/>
              <a:t>13</a:t>
            </a:fld>
            <a:endParaRPr lang="en-JP"/>
          </a:p>
        </p:txBody>
      </p:sp>
    </p:spTree>
    <p:extLst>
      <p:ext uri="{BB962C8B-B14F-4D97-AF65-F5344CB8AC3E}">
        <p14:creationId xmlns:p14="http://schemas.microsoft.com/office/powerpoint/2010/main" val="4061701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Carrie told me that she felt sorry towards her son, that she clung to her work at that time saying it was a one of the wonderful things that sustained her during that time. </a:t>
            </a:r>
          </a:p>
          <a:p>
            <a:endParaRPr lang="en-JP" sz="1200" dirty="0"/>
          </a:p>
          <a:p>
            <a:r>
              <a:rPr lang="en-JP" sz="1200" dirty="0"/>
              <a:t>“I prioritized my work. It kept me afloat. It gave me self-worth”</a:t>
            </a:r>
          </a:p>
          <a:p>
            <a:endParaRPr lang="en-JP" sz="1200" dirty="0"/>
          </a:p>
          <a:p>
            <a:r>
              <a:rPr lang="en-JP" sz="1200" dirty="0"/>
              <a:t>Years later she still questions herself and wishes that she had perhaps taken a different stance altogether. She tells me that Kairu "never missed a day of school. But, he was late every day. He was refusing, but he didn’t have a choice, so he went”. </a:t>
            </a:r>
          </a:p>
          <a:p>
            <a:endParaRPr lang="en-JP" sz="1200" dirty="0"/>
          </a:p>
          <a:p>
            <a:r>
              <a:rPr lang="en-JP" sz="1200" dirty="0"/>
              <a:t>When a friend of hers took a more lenient approach Carrie actually recalls feeling jealous, and now thinks that “from the start I should have just let him stay home”</a:t>
            </a:r>
          </a:p>
          <a:p>
            <a:endParaRPr lang="en-JP" sz="1200" dirty="0"/>
          </a:p>
          <a:p>
            <a:endParaRPr lang="en-JP" dirty="0"/>
          </a:p>
        </p:txBody>
      </p:sp>
      <p:sp>
        <p:nvSpPr>
          <p:cNvPr id="4" name="Slide Number Placeholder 3"/>
          <p:cNvSpPr>
            <a:spLocks noGrp="1"/>
          </p:cNvSpPr>
          <p:nvPr>
            <p:ph type="sldNum" sz="quarter" idx="5"/>
          </p:nvPr>
        </p:nvSpPr>
        <p:spPr/>
        <p:txBody>
          <a:bodyPr/>
          <a:lstStyle/>
          <a:p>
            <a:fld id="{9AF40B83-CF14-E549-9A51-2B52557406F6}" type="slidenum">
              <a:rPr lang="en-JP" smtClean="0"/>
              <a:t>14</a:t>
            </a:fld>
            <a:endParaRPr lang="en-JP"/>
          </a:p>
        </p:txBody>
      </p:sp>
    </p:spTree>
    <p:extLst>
      <p:ext uri="{BB962C8B-B14F-4D97-AF65-F5344CB8AC3E}">
        <p14:creationId xmlns:p14="http://schemas.microsoft.com/office/powerpoint/2010/main" val="3215296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All good research needs to address the questions so what? What does this mean? Who cares?</a:t>
            </a:r>
          </a:p>
          <a:p>
            <a:r>
              <a:rPr lang="en-JP" dirty="0"/>
              <a:t>Well I hope that through hearing these tiny slices of conversation I have had with families who have experienced school non-attendance that you are able to feel the angst of those families and understand how important it is to make strides in this area of education in Japan. I care very much about this topic, and I hope I have encouraged you to care as well.</a:t>
            </a:r>
          </a:p>
        </p:txBody>
      </p:sp>
      <p:sp>
        <p:nvSpPr>
          <p:cNvPr id="4" name="Slide Number Placeholder 3"/>
          <p:cNvSpPr>
            <a:spLocks noGrp="1"/>
          </p:cNvSpPr>
          <p:nvPr>
            <p:ph type="sldNum" sz="quarter" idx="5"/>
          </p:nvPr>
        </p:nvSpPr>
        <p:spPr/>
        <p:txBody>
          <a:bodyPr/>
          <a:lstStyle/>
          <a:p>
            <a:fld id="{9AF40B83-CF14-E549-9A51-2B52557406F6}" type="slidenum">
              <a:rPr lang="en-JP" smtClean="0"/>
              <a:t>15</a:t>
            </a:fld>
            <a:endParaRPr lang="en-JP"/>
          </a:p>
        </p:txBody>
      </p:sp>
    </p:spTree>
    <p:extLst>
      <p:ext uri="{BB962C8B-B14F-4D97-AF65-F5344CB8AC3E}">
        <p14:creationId xmlns:p14="http://schemas.microsoft.com/office/powerpoint/2010/main" val="4063501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From now I hope to speed ahead on the writing of the dissertation and to complete it in the next year. But, more importantly this research needs to find a way to get back to the families who are experiencing school refusal. So, I do hope to write a book about this, to unsilence the issues, to connect families with eachother, and to share resources and ideas on how to improve the situation.</a:t>
            </a:r>
          </a:p>
        </p:txBody>
      </p:sp>
      <p:sp>
        <p:nvSpPr>
          <p:cNvPr id="4" name="Slide Number Placeholder 3"/>
          <p:cNvSpPr>
            <a:spLocks noGrp="1"/>
          </p:cNvSpPr>
          <p:nvPr>
            <p:ph type="sldNum" sz="quarter" idx="5"/>
          </p:nvPr>
        </p:nvSpPr>
        <p:spPr/>
        <p:txBody>
          <a:bodyPr/>
          <a:lstStyle/>
          <a:p>
            <a:fld id="{9AF40B83-CF14-E549-9A51-2B52557406F6}" type="slidenum">
              <a:rPr lang="en-JP" smtClean="0"/>
              <a:t>16</a:t>
            </a:fld>
            <a:endParaRPr lang="en-JP"/>
          </a:p>
        </p:txBody>
      </p:sp>
    </p:spTree>
    <p:extLst>
      <p:ext uri="{BB962C8B-B14F-4D97-AF65-F5344CB8AC3E}">
        <p14:creationId xmlns:p14="http://schemas.microsoft.com/office/powerpoint/2010/main" val="4063385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9AF40B83-CF14-E549-9A51-2B52557406F6}" type="slidenum">
              <a:rPr lang="en-JP" smtClean="0"/>
              <a:t>17</a:t>
            </a:fld>
            <a:endParaRPr lang="en-JP"/>
          </a:p>
        </p:txBody>
      </p:sp>
    </p:spTree>
    <p:extLst>
      <p:ext uri="{BB962C8B-B14F-4D97-AF65-F5344CB8AC3E}">
        <p14:creationId xmlns:p14="http://schemas.microsoft.com/office/powerpoint/2010/main" val="1612236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9AF40B83-CF14-E549-9A51-2B52557406F6}" type="slidenum">
              <a:rPr lang="en-JP" smtClean="0"/>
              <a:t>2</a:t>
            </a:fld>
            <a:endParaRPr lang="en-JP"/>
          </a:p>
        </p:txBody>
      </p:sp>
    </p:spTree>
    <p:extLst>
      <p:ext uri="{BB962C8B-B14F-4D97-AF65-F5344CB8AC3E}">
        <p14:creationId xmlns:p14="http://schemas.microsoft.com/office/powerpoint/2010/main" val="2056473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Who I am is always shifting and in fact becoming. But, for the moment, let me just say I am a full time student at the University of Calgary in Canada. </a:t>
            </a:r>
            <a:r>
              <a:rPr lang="en-US" dirty="0"/>
              <a:t>I</a:t>
            </a:r>
            <a:r>
              <a:rPr lang="en-JP" dirty="0"/>
              <a:t>'m in my 4th year of a doctoral program in Education. I have completed the research, and am determined to complete my dissertation and defend it before the end of 2024. So, I am in the end stretch of this incredible journey (but not quite there yet).</a:t>
            </a:r>
          </a:p>
          <a:p>
            <a:endParaRPr lang="en-JP" dirty="0"/>
          </a:p>
          <a:p>
            <a:r>
              <a:rPr lang="en-JP" dirty="0"/>
              <a:t>I also work part-time at 3 universities in Japan. Daito Bunka University, Aoyama Gakuin University, and Waseda University. </a:t>
            </a:r>
          </a:p>
          <a:p>
            <a:endParaRPr lang="en-JP" dirty="0"/>
          </a:p>
          <a:p>
            <a:r>
              <a:rPr lang="en-JP" dirty="0"/>
              <a:t>More importantly I am a mother raising two young people in Japan. My son is 13 and outright refused to go to school for a short time in second grade of elementary school. A</a:t>
            </a:r>
            <a:r>
              <a:rPr lang="en-US" dirty="0"/>
              <a:t>n</a:t>
            </a:r>
            <a:r>
              <a:rPr lang="en-JP" dirty="0"/>
              <a:t>d my daughter is 16 and has resisted school for the majority of her life. In fact I am presenting today from Canada where I am choosing to leave this 16 year old to finish high school in hopes that she is inspired to learn and to feel like she can be who she is. </a:t>
            </a:r>
          </a:p>
          <a:p>
            <a:endParaRPr lang="en-JP" dirty="0"/>
          </a:p>
          <a:p>
            <a:r>
              <a:rPr lang="en-JP" dirty="0"/>
              <a:t>I have lived in Japan for more than half my life and would say that I look at the world as much from a Japanese perspective as a Canadian one now. I often feel like I am neither here nor there. It is an oddly shifting existence of in-between.</a:t>
            </a:r>
          </a:p>
          <a:p>
            <a:endParaRPr lang="en-JP" dirty="0"/>
          </a:p>
          <a:p>
            <a:r>
              <a:rPr lang="en-JP" dirty="0"/>
              <a:t>So, that is who I am, now this is what I do--</a:t>
            </a:r>
          </a:p>
        </p:txBody>
      </p:sp>
      <p:sp>
        <p:nvSpPr>
          <p:cNvPr id="4" name="Slide Number Placeholder 3"/>
          <p:cNvSpPr>
            <a:spLocks noGrp="1"/>
          </p:cNvSpPr>
          <p:nvPr>
            <p:ph type="sldNum" sz="quarter" idx="5"/>
          </p:nvPr>
        </p:nvSpPr>
        <p:spPr/>
        <p:txBody>
          <a:bodyPr/>
          <a:lstStyle/>
          <a:p>
            <a:fld id="{9AF40B83-CF14-E549-9A51-2B52557406F6}" type="slidenum">
              <a:rPr lang="en-JP" smtClean="0"/>
              <a:t>3</a:t>
            </a:fld>
            <a:endParaRPr lang="en-JP"/>
          </a:p>
        </p:txBody>
      </p:sp>
    </p:spTree>
    <p:extLst>
      <p:ext uri="{BB962C8B-B14F-4D97-AF65-F5344CB8AC3E}">
        <p14:creationId xmlns:p14="http://schemas.microsoft.com/office/powerpoint/2010/main" val="47344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School refusal is when a young person can’t or won’t go to school. </a:t>
            </a:r>
          </a:p>
          <a:p>
            <a:endParaRPr lang="en-JP" dirty="0"/>
          </a:p>
          <a:p>
            <a:r>
              <a:rPr lang="en-JP" dirty="0"/>
              <a:t>The term generally accepted in Japan these days is FUTOKO. This translates as: </a:t>
            </a:r>
            <a:r>
              <a:rPr lang="en-JP" b="1" dirty="0"/>
              <a:t>school non-attendance </a:t>
            </a:r>
            <a:r>
              <a:rPr lang="en-JP" dirty="0"/>
              <a:t>and attempts to dismantle past nuance of blame or deficiency which was put on the family or individual. </a:t>
            </a:r>
          </a:p>
          <a:p>
            <a:endParaRPr lang="en-JP" dirty="0"/>
          </a:p>
          <a:p>
            <a:r>
              <a:rPr lang="en-JP" dirty="0"/>
              <a:t>Extended absence from school is not unique to Japan, however, I feel there are certain cultural or historical elements which contribute to school non-attendance here that may not be as significant a factor in other cultures. (And vice-versa). The deep seeded desire </a:t>
            </a:r>
            <a:r>
              <a:rPr lang="en-JP" b="1" dirty="0"/>
              <a:t>to fit in or be the same </a:t>
            </a:r>
            <a:r>
              <a:rPr lang="en-JP" dirty="0"/>
              <a:t>for example is especially significant in Japan. The research that I have conducted explored the experiences of families with bi-ethnic youth (colloquially known as HAFU). So one parent is Japanese and the other is not. </a:t>
            </a:r>
          </a:p>
          <a:p>
            <a:endParaRPr lang="en-JP" dirty="0"/>
          </a:p>
          <a:p>
            <a:r>
              <a:rPr lang="en-JP" dirty="0"/>
              <a:t>I promised to be brief on this but it is really important: </a:t>
            </a:r>
          </a:p>
          <a:p>
            <a:r>
              <a:rPr lang="en-JP" dirty="0"/>
              <a:t>According to MEXT more than 4% of JHS students are not attending school over the long term.</a:t>
            </a:r>
            <a:r>
              <a:rPr lang="en-US" dirty="0"/>
              <a:t> The figure is increasing every year.</a:t>
            </a:r>
            <a:endParaRPr lang="en-JP" dirty="0"/>
          </a:p>
          <a:p>
            <a:r>
              <a:rPr lang="en-JP" dirty="0"/>
              <a:t>Hikikomori- the phenomenon of self-imposed complete social isolation has been directly linked to school non-attendance in Japan. 30% of people who are struggling with hikikomori in Japan also experienced extended school absences when they were younger. </a:t>
            </a:r>
          </a:p>
          <a:p>
            <a:endParaRPr lang="en-JP" dirty="0"/>
          </a:p>
          <a:p>
            <a:r>
              <a:rPr lang="en-JP" dirty="0"/>
              <a:t>To be clear- futoko is different from young people missing school for economic, religious, medical, or other reasons. They also do not fall under the category of ‘young carers’ where they are needed at home in order to care for a family member. In many cases, there is no understood or explainable reason for WHY the young person is unable to attend school.</a:t>
            </a:r>
          </a:p>
          <a:p>
            <a:endParaRPr lang="en-JP" dirty="0"/>
          </a:p>
          <a:p>
            <a:r>
              <a:rPr lang="en-JP" dirty="0"/>
              <a:t>That is the rough context of the research, and here is how I approach the work.</a:t>
            </a:r>
          </a:p>
          <a:p>
            <a:endParaRPr lang="en-JP" dirty="0"/>
          </a:p>
        </p:txBody>
      </p:sp>
      <p:sp>
        <p:nvSpPr>
          <p:cNvPr id="4" name="Slide Number Placeholder 3"/>
          <p:cNvSpPr>
            <a:spLocks noGrp="1"/>
          </p:cNvSpPr>
          <p:nvPr>
            <p:ph type="sldNum" sz="quarter" idx="5"/>
          </p:nvPr>
        </p:nvSpPr>
        <p:spPr/>
        <p:txBody>
          <a:bodyPr/>
          <a:lstStyle/>
          <a:p>
            <a:fld id="{9AF40B83-CF14-E549-9A51-2B52557406F6}" type="slidenum">
              <a:rPr lang="en-JP" smtClean="0"/>
              <a:t>4</a:t>
            </a:fld>
            <a:endParaRPr lang="en-JP"/>
          </a:p>
        </p:txBody>
      </p:sp>
    </p:spTree>
    <p:extLst>
      <p:ext uri="{BB962C8B-B14F-4D97-AF65-F5344CB8AC3E}">
        <p14:creationId xmlns:p14="http://schemas.microsoft.com/office/powerpoint/2010/main" val="4207130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The research approach that I have taken is called philosophical hermeneutics. It has a long history and the more I know the more I don’t know. However, as I don’t want to lose your attention I will simply share what is important to understand in terms of the research I have done.</a:t>
            </a:r>
          </a:p>
          <a:p>
            <a:endParaRPr lang="en-JP" dirty="0"/>
          </a:p>
          <a:p>
            <a:r>
              <a:rPr lang="en-JP" dirty="0"/>
              <a:t>Philosophical hermeneutics aims to understand a topic, in this case school refusal, differently than what has been understood so far. Additionally, I am trying to re-enliven the understanding of the topic by asking different questions, or approaching the matter from a different angle, than what has been done previously. I aim to awaken a new understanding about the topic.  To keep it in play. And this is done through dialogue with those who step forward to share their stories with me. I have been looking for those instances that make me pause, or catch my attention, confuse or surprise me. And I work with those particular moments, words or phrases, silences or jarring strikes, to explore and potentially push the boundaries of the understanding of the topic. In this case, it has been deeply personal and emotional. My gratitude for those parents who shared their experiences with me cannot be overstated.</a:t>
            </a:r>
          </a:p>
          <a:p>
            <a:endParaRPr lang="en-JP" dirty="0"/>
          </a:p>
          <a:p>
            <a:r>
              <a:rPr lang="en-JP" dirty="0"/>
              <a:t>So, let me share a few of their stories.</a:t>
            </a:r>
          </a:p>
          <a:p>
            <a:endParaRPr lang="en-JP" dirty="0"/>
          </a:p>
          <a:p>
            <a:r>
              <a:rPr lang="en-JP" dirty="0"/>
              <a:t> </a:t>
            </a:r>
          </a:p>
        </p:txBody>
      </p:sp>
      <p:sp>
        <p:nvSpPr>
          <p:cNvPr id="4" name="Slide Number Placeholder 3"/>
          <p:cNvSpPr>
            <a:spLocks noGrp="1"/>
          </p:cNvSpPr>
          <p:nvPr>
            <p:ph type="sldNum" sz="quarter" idx="5"/>
          </p:nvPr>
        </p:nvSpPr>
        <p:spPr/>
        <p:txBody>
          <a:bodyPr/>
          <a:lstStyle/>
          <a:p>
            <a:fld id="{9AF40B83-CF14-E549-9A51-2B52557406F6}" type="slidenum">
              <a:rPr lang="en-JP" smtClean="0"/>
              <a:t>5</a:t>
            </a:fld>
            <a:endParaRPr lang="en-JP"/>
          </a:p>
        </p:txBody>
      </p:sp>
    </p:spTree>
    <p:extLst>
      <p:ext uri="{BB962C8B-B14F-4D97-AF65-F5344CB8AC3E}">
        <p14:creationId xmlns:p14="http://schemas.microsoft.com/office/powerpoint/2010/main" val="3479431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All the names of course are pseudomnyms to ensure anonymity.</a:t>
            </a:r>
          </a:p>
          <a:p>
            <a:endParaRPr lang="en-JP" dirty="0"/>
          </a:p>
          <a:p>
            <a:r>
              <a:rPr lang="en-JP" dirty="0"/>
              <a:t>The Aoki family has 4 members. Mother, Henrietta is British. Father is Japanese. And then we have Liana HS2, and Jason JHS2.</a:t>
            </a:r>
          </a:p>
          <a:p>
            <a:r>
              <a:rPr lang="en-JP" dirty="0"/>
              <a:t>Probably the most important factors to note here are that both children were diagnosed with neurodiversities. Jason with Dyslexia- which likely contributed to his learning challenges in JHS when he refused to go to school.</a:t>
            </a:r>
          </a:p>
          <a:p>
            <a:endParaRPr lang="en-JP" dirty="0"/>
          </a:p>
          <a:p>
            <a:r>
              <a:rPr lang="en-JP" dirty="0"/>
              <a:t>For Liana the school absences were more extended and more complicated. In first year HS, Liana stopped going to school after Summer Break. </a:t>
            </a:r>
            <a:r>
              <a:rPr lang="en-US" dirty="0"/>
              <a:t>A</a:t>
            </a:r>
            <a:r>
              <a:rPr lang="en-JP" dirty="0"/>
              <a:t>nd it was so incredibly unexpected. They were pushed by the rather elite school to get a formal diagnosis so that the school would be able to offer reasonable accomodations for Liana’s absences. The family was expecting the psychiatrist to tell them that Liana has so</a:t>
            </a:r>
            <a:r>
              <a:rPr lang="en-US" dirty="0"/>
              <a:t>ci</a:t>
            </a:r>
            <a:r>
              <a:rPr lang="en-JP" dirty="0"/>
              <a:t>al anxiety, but diagnosed her with autism. Once that puzzle piece was understood so many shifts were able to take place.</a:t>
            </a:r>
          </a:p>
        </p:txBody>
      </p:sp>
      <p:sp>
        <p:nvSpPr>
          <p:cNvPr id="4" name="Slide Number Placeholder 3"/>
          <p:cNvSpPr>
            <a:spLocks noGrp="1"/>
          </p:cNvSpPr>
          <p:nvPr>
            <p:ph type="sldNum" sz="quarter" idx="5"/>
          </p:nvPr>
        </p:nvSpPr>
        <p:spPr/>
        <p:txBody>
          <a:bodyPr/>
          <a:lstStyle/>
          <a:p>
            <a:fld id="{9AF40B83-CF14-E549-9A51-2B52557406F6}" type="slidenum">
              <a:rPr lang="en-JP" smtClean="0"/>
              <a:t>6</a:t>
            </a:fld>
            <a:endParaRPr lang="en-JP"/>
          </a:p>
        </p:txBody>
      </p:sp>
    </p:spTree>
    <p:extLst>
      <p:ext uri="{BB962C8B-B14F-4D97-AF65-F5344CB8AC3E}">
        <p14:creationId xmlns:p14="http://schemas.microsoft.com/office/powerpoint/2010/main" val="271196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Times New Roman" panose="02020603050405020304" pitchFamily="18" charset="0"/>
              </a:rPr>
              <a:t>Letting Go</a:t>
            </a:r>
          </a:p>
          <a:p>
            <a:endParaRPr lang="en-US" sz="1800" b="0" i="0" u="none" strike="noStrike" dirty="0">
              <a:solidFill>
                <a:srgbClr val="000000"/>
              </a:solidFill>
              <a:effectLst/>
              <a:latin typeface="Times New Roman" panose="02020603050405020304" pitchFamily="18" charset="0"/>
            </a:endParaRPr>
          </a:p>
          <a:p>
            <a:r>
              <a:rPr lang="en-US" sz="4000" b="0" i="0" u="none" strike="noStrike" dirty="0">
                <a:solidFill>
                  <a:srgbClr val="000000"/>
                </a:solidFill>
                <a:effectLst/>
                <a:latin typeface="Times New Roman" panose="02020603050405020304" pitchFamily="18" charset="0"/>
              </a:rPr>
              <a:t>Through this refusal experience, Henrietta said the importance of education was reevaluated, it was still important, but it was no longer held in such high esteem. There was a letting go of expectations and ambitions, personal and societal, and a stepping back from trying to “fix” things. A re-centering happened, one where happiness and connection with family and friends was honored.</a:t>
            </a:r>
          </a:p>
          <a:p>
            <a:endParaRPr lang="en-US" sz="4000" b="0" i="0" u="none" strike="noStrike" dirty="0">
              <a:solidFill>
                <a:srgbClr val="000000"/>
              </a:solidFill>
              <a:effectLst/>
              <a:latin typeface="Times New Roman" panose="02020603050405020304" pitchFamily="18" charset="0"/>
            </a:endParaRPr>
          </a:p>
          <a:p>
            <a:r>
              <a:rPr lang="en-US" sz="4000" b="0" i="0" u="none" strike="noStrike" dirty="0">
                <a:solidFill>
                  <a:srgbClr val="000000"/>
                </a:solidFill>
                <a:effectLst/>
                <a:latin typeface="Times New Roman" panose="02020603050405020304" pitchFamily="18" charset="0"/>
              </a:rPr>
              <a:t>Henrietta admitted her worst fear was that Liana would eventually become so depressed that she would no longer come out of her room. At one point it looked like that was becoming the case. But, this fear drove Henrietta to re-examine and discard typical strategies of “if you are not going to school, you can’t go and hang out with your friends after school”. </a:t>
            </a:r>
          </a:p>
          <a:p>
            <a:endParaRPr lang="en-US" sz="4000" b="0" i="0" u="none" strike="noStrike" dirty="0">
              <a:solidFill>
                <a:srgbClr val="000000"/>
              </a:solidFill>
              <a:effectLst/>
              <a:latin typeface="Times New Roman" panose="02020603050405020304" pitchFamily="18" charset="0"/>
            </a:endParaRPr>
          </a:p>
          <a:p>
            <a:r>
              <a:rPr lang="en-US" sz="4000" b="0" i="0" u="none" strike="noStrike" dirty="0">
                <a:solidFill>
                  <a:srgbClr val="000000"/>
                </a:solidFill>
                <a:effectLst/>
                <a:latin typeface="Times New Roman" panose="02020603050405020304" pitchFamily="18" charset="0"/>
              </a:rPr>
              <a:t>Instead, she found that “what is most important to me is that Liana gets out of bed, she gets out of her room, that she has a social life”. So, karaoke, dinner plans, or other fun activities with friends were encouraged regardless of school attendance. </a:t>
            </a:r>
          </a:p>
          <a:p>
            <a:endParaRPr lang="en-US" sz="4000" b="0" i="0" u="none" strike="noStrike" dirty="0">
              <a:solidFill>
                <a:srgbClr val="000000"/>
              </a:solidFill>
              <a:effectLst/>
              <a:latin typeface="Times New Roman" panose="02020603050405020304" pitchFamily="18" charset="0"/>
            </a:endParaRPr>
          </a:p>
          <a:p>
            <a:r>
              <a:rPr lang="en-US" sz="4000" b="0" i="0" u="none" strike="noStrike" dirty="0">
                <a:solidFill>
                  <a:srgbClr val="000000"/>
                </a:solidFill>
                <a:effectLst/>
                <a:latin typeface="Times New Roman" panose="02020603050405020304" pitchFamily="18" charset="0"/>
              </a:rPr>
              <a:t>Although Henrietta understands the ramifications for school non-attendance, the fear of </a:t>
            </a:r>
            <a:r>
              <a:rPr lang="en-US" sz="4000" b="0" i="1" u="none" strike="noStrike" dirty="0">
                <a:solidFill>
                  <a:srgbClr val="000000"/>
                </a:solidFill>
                <a:effectLst/>
                <a:latin typeface="Times New Roman" panose="02020603050405020304" pitchFamily="18" charset="0"/>
              </a:rPr>
              <a:t>hikikomori</a:t>
            </a:r>
            <a:r>
              <a:rPr lang="en-US" sz="4000" b="0" i="0" u="none" strike="noStrike" dirty="0">
                <a:solidFill>
                  <a:srgbClr val="000000"/>
                </a:solidFill>
                <a:effectLst/>
                <a:latin typeface="Times New Roman" panose="02020603050405020304" pitchFamily="18" charset="0"/>
              </a:rPr>
              <a:t> was considered possible and far more damaging. Therefore, Liana was encouraged to interact socially as much as possible even if she could not attend school. </a:t>
            </a:r>
          </a:p>
          <a:p>
            <a:endParaRPr lang="en-US" sz="4000" b="0" i="0" u="none" strike="noStrike" dirty="0">
              <a:solidFill>
                <a:srgbClr val="000000"/>
              </a:solidFill>
              <a:effectLst/>
              <a:latin typeface="Times New Roman" panose="02020603050405020304" pitchFamily="18" charset="0"/>
            </a:endParaRPr>
          </a:p>
          <a:p>
            <a:r>
              <a:rPr lang="en-US" sz="4000" b="0" i="0" u="none" strike="noStrike" dirty="0">
                <a:solidFill>
                  <a:srgbClr val="000000"/>
                </a:solidFill>
                <a:effectLst/>
                <a:latin typeface="Times New Roman" panose="02020603050405020304" pitchFamily="18" charset="0"/>
              </a:rPr>
              <a:t>This is important since this strategy is in opposition to what some studies on school refusal have suggested: take away all interesting, comfortable, or enticing things at home, until school seems like the better choice.</a:t>
            </a:r>
            <a:endParaRPr lang="en-JP" sz="4000" dirty="0"/>
          </a:p>
        </p:txBody>
      </p:sp>
      <p:sp>
        <p:nvSpPr>
          <p:cNvPr id="4" name="Slide Number Placeholder 3"/>
          <p:cNvSpPr>
            <a:spLocks noGrp="1"/>
          </p:cNvSpPr>
          <p:nvPr>
            <p:ph type="sldNum" sz="quarter" idx="5"/>
          </p:nvPr>
        </p:nvSpPr>
        <p:spPr/>
        <p:txBody>
          <a:bodyPr/>
          <a:lstStyle/>
          <a:p>
            <a:fld id="{9AF40B83-CF14-E549-9A51-2B52557406F6}" type="slidenum">
              <a:rPr lang="en-JP" smtClean="0"/>
              <a:t>7</a:t>
            </a:fld>
            <a:endParaRPr lang="en-JP"/>
          </a:p>
        </p:txBody>
      </p:sp>
    </p:spTree>
    <p:extLst>
      <p:ext uri="{BB962C8B-B14F-4D97-AF65-F5344CB8AC3E}">
        <p14:creationId xmlns:p14="http://schemas.microsoft.com/office/powerpoint/2010/main" val="1047466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rtl="0">
              <a:spcBef>
                <a:spcPts val="0"/>
              </a:spcBef>
              <a:spcAft>
                <a:spcPts val="0"/>
              </a:spcAft>
            </a:pPr>
            <a:r>
              <a:rPr lang="en-US" sz="1800" b="0" i="0" u="none" strike="noStrike" dirty="0">
                <a:solidFill>
                  <a:srgbClr val="000000"/>
                </a:solidFill>
                <a:effectLst/>
                <a:latin typeface="Times New Roman" panose="02020603050405020304" pitchFamily="18" charset="0"/>
              </a:rPr>
              <a:t>Identity, fitting in, becoming, and belonging are highlighted in the experiences of the Aoki Family.</a:t>
            </a:r>
          </a:p>
          <a:p>
            <a:pPr indent="457200" rtl="0">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indent="457200" rtl="0">
              <a:spcBef>
                <a:spcPts val="0"/>
              </a:spcBef>
              <a:spcAft>
                <a:spcPts val="0"/>
              </a:spcAft>
            </a:pPr>
            <a:r>
              <a:rPr lang="en-US" sz="1800" b="0" i="0" u="none" strike="noStrike" dirty="0">
                <a:solidFill>
                  <a:srgbClr val="000000"/>
                </a:solidFill>
                <a:effectLst/>
                <a:latin typeface="Times New Roman" panose="02020603050405020304" pitchFamily="18" charset="0"/>
              </a:rPr>
              <a:t>For Liana I felt there was a sense of: I am not ‘this’, but I am not quite sure what or who I ‘am’. </a:t>
            </a:r>
          </a:p>
          <a:p>
            <a:pPr indent="457200" rtl="0">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indent="457200" rtl="0">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indent="457200" rtl="0">
              <a:spcBef>
                <a:spcPts val="0"/>
              </a:spcBef>
              <a:spcAft>
                <a:spcPts val="0"/>
              </a:spcAft>
            </a:pPr>
            <a:r>
              <a:rPr lang="en-US" sz="1800" b="0" i="0" u="none" strike="noStrike" dirty="0">
                <a:solidFill>
                  <a:srgbClr val="000000"/>
                </a:solidFill>
                <a:effectLst/>
                <a:latin typeface="Times New Roman" panose="02020603050405020304" pitchFamily="18" charset="0"/>
              </a:rPr>
              <a:t>“It’s like she’s definitely struggling to </a:t>
            </a:r>
            <a:r>
              <a:rPr lang="en-US" sz="1800" b="0" i="1" u="none" strike="noStrike" dirty="0">
                <a:solidFill>
                  <a:srgbClr val="000000"/>
                </a:solidFill>
                <a:effectLst/>
                <a:latin typeface="Times New Roman" panose="02020603050405020304" pitchFamily="18" charset="0"/>
              </a:rPr>
              <a:t>be</a:t>
            </a:r>
            <a:r>
              <a:rPr lang="en-US" sz="1800" b="0" i="0" u="none" strike="noStrike" dirty="0">
                <a:solidFill>
                  <a:srgbClr val="000000"/>
                </a:solidFill>
                <a:effectLst/>
                <a:latin typeface="Times New Roman" panose="02020603050405020304" pitchFamily="18" charset="0"/>
              </a:rPr>
              <a:t>, …, it is like she is really struggling to work out who she is, how to be her, and how to have the confidence to be her”. </a:t>
            </a:r>
          </a:p>
          <a:p>
            <a:pPr indent="457200" rtl="0">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indent="457200" rtl="0">
              <a:spcBef>
                <a:spcPts val="0"/>
              </a:spcBef>
              <a:spcAft>
                <a:spcPts val="0"/>
              </a:spcAft>
            </a:pPr>
            <a:r>
              <a:rPr lang="en-US" sz="1800" b="0" i="0" u="none" strike="noStrike" dirty="0">
                <a:solidFill>
                  <a:srgbClr val="000000"/>
                </a:solidFill>
                <a:effectLst/>
                <a:latin typeface="Times New Roman" panose="02020603050405020304" pitchFamily="18" charset="0"/>
              </a:rPr>
              <a:t>Henrietta really questioned whether Japan was the best place for her kids- having both kids unhappy and not going to school really put doubts in her mind. She wondered if she had made a big mistake in her life, she constantly wondered if “being here, is this really wrong for them?” </a:t>
            </a:r>
          </a:p>
          <a:p>
            <a:pPr indent="457200" rtl="0">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indent="457200" rtl="0">
              <a:spcBef>
                <a:spcPts val="0"/>
              </a:spcBef>
              <a:spcAft>
                <a:spcPts val="0"/>
              </a:spcAft>
            </a:pPr>
            <a:endParaRPr lang="en-JP" dirty="0"/>
          </a:p>
        </p:txBody>
      </p:sp>
      <p:sp>
        <p:nvSpPr>
          <p:cNvPr id="4" name="Slide Number Placeholder 3"/>
          <p:cNvSpPr>
            <a:spLocks noGrp="1"/>
          </p:cNvSpPr>
          <p:nvPr>
            <p:ph type="sldNum" sz="quarter" idx="5"/>
          </p:nvPr>
        </p:nvSpPr>
        <p:spPr/>
        <p:txBody>
          <a:bodyPr/>
          <a:lstStyle/>
          <a:p>
            <a:fld id="{9AF40B83-CF14-E549-9A51-2B52557406F6}" type="slidenum">
              <a:rPr lang="en-JP" smtClean="0"/>
              <a:t>8</a:t>
            </a:fld>
            <a:endParaRPr lang="en-JP"/>
          </a:p>
        </p:txBody>
      </p:sp>
    </p:spTree>
    <p:extLst>
      <p:ext uri="{BB962C8B-B14F-4D97-AF65-F5344CB8AC3E}">
        <p14:creationId xmlns:p14="http://schemas.microsoft.com/office/powerpoint/2010/main" val="248412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The Baker family consists of Gillian the mother who is Japanese but grew up mostly (at least partly) in the United States. I am not sure of the father’s ethnicity or where he grew up specifically, but he was a supportive partner and active parent. Lisa, who is the main focus in Gillian’s conversation with me, is the youngest of 3 siblings. </a:t>
            </a:r>
          </a:p>
          <a:p>
            <a:endParaRPr lang="en-JP" dirty="0"/>
          </a:p>
          <a:p>
            <a:r>
              <a:rPr lang="en-JP" dirty="0"/>
              <a:t>Lisa started resisting school in about the 2nd year of elementary school. Making friends and attendance issues have always been challenging with Lisa. But, the family ALWAYS insisted that she go to school. Staying home was never an option. </a:t>
            </a:r>
          </a:p>
          <a:p>
            <a:endParaRPr lang="en-JP" dirty="0"/>
          </a:p>
          <a:p>
            <a:r>
              <a:rPr lang="en-JP" dirty="0"/>
              <a:t>Lisa always complained of stomachmaches and headaches which are very common somatic experiences of children who miss school. Around the 5th grade of Elementary school the complaints became much more pronounced and waking her up and getting her out of bed was almost impossible. The family often took her to the doctor but they never found anything to be concerned about. Until 1st grade of JHS when a doctor picked up a particular oddity in her symptoms– and she was diagnosed with POTS </a:t>
            </a:r>
            <a:r>
              <a:rPr lang="en-JP" b="1" dirty="0"/>
              <a:t>an autonomic nervous system disorder </a:t>
            </a:r>
            <a:r>
              <a:rPr lang="en-JP" dirty="0"/>
              <a:t>which explained a lot of Lisa’s inability to wake up and get to school. </a:t>
            </a:r>
          </a:p>
          <a:p>
            <a:endParaRPr lang="en-JP" dirty="0"/>
          </a:p>
          <a:p>
            <a:r>
              <a:rPr lang="en-JP" dirty="0"/>
              <a:t>To complicate things there are also neurodiversities seemingly present. Lisa has always struggled socially and developed tics at the end of elementary school. </a:t>
            </a:r>
          </a:p>
          <a:p>
            <a:endParaRPr lang="en-JP" dirty="0"/>
          </a:p>
          <a:p>
            <a:r>
              <a:rPr lang="en-JP" dirty="0"/>
              <a:t>So that’s a quick and obviously incomplete overview of the The Baker Family.</a:t>
            </a:r>
          </a:p>
        </p:txBody>
      </p:sp>
      <p:sp>
        <p:nvSpPr>
          <p:cNvPr id="4" name="Slide Number Placeholder 3"/>
          <p:cNvSpPr>
            <a:spLocks noGrp="1"/>
          </p:cNvSpPr>
          <p:nvPr>
            <p:ph type="sldNum" sz="quarter" idx="5"/>
          </p:nvPr>
        </p:nvSpPr>
        <p:spPr/>
        <p:txBody>
          <a:bodyPr/>
          <a:lstStyle/>
          <a:p>
            <a:fld id="{9AF40B83-CF14-E549-9A51-2B52557406F6}" type="slidenum">
              <a:rPr lang="en-JP" smtClean="0"/>
              <a:t>9</a:t>
            </a:fld>
            <a:endParaRPr lang="en-JP"/>
          </a:p>
        </p:txBody>
      </p:sp>
    </p:spTree>
    <p:extLst>
      <p:ext uri="{BB962C8B-B14F-4D97-AF65-F5344CB8AC3E}">
        <p14:creationId xmlns:p14="http://schemas.microsoft.com/office/powerpoint/2010/main" val="336813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3/1/24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50862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9287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39308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17103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3/1/24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9026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3913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3/1/24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20740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58666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4796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3/1/24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721030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3/1/24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080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3/1/24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0053725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lvl1pPr algn="l" defTabSz="914400" rtl="0" eaLnBrk="1" latinLnBrk="0" hangingPunct="1">
        <a:lnSpc>
          <a:spcPct val="90000"/>
        </a:lnSpc>
        <a:spcBef>
          <a:spcPct val="0"/>
        </a:spcBef>
        <a:buNone/>
        <a:defRPr lang="en-US" sz="44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catherine.takasugi@ucalgary.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flickr.com/photos/66109304@N00/48786148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flickr.com/photos/66109304@N00/48786148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publicdomainpictures.net/view-image.php?image=26516&amp;picture=fishermen-on-the-bank-of-the-riv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publicdomainpictures.net/view-image.php?image=26516&amp;picture=fishermen-on-the-bank-of-the-riv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publicdomainpictures.net/view-image.php?image=26516&amp;picture=fishermen-on-the-bank-of-the-riv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publicdomainpictures.net/view-image.php?image=55977&amp;picture=&amp;jazyk=I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publicdomainpictures.net/view-image.php?image=55977&amp;picture=&amp;jazyk=I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ublicdomainpictures.net/view-image.php?image=55977&amp;picture=&amp;jazyk=I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66109304@N00/48786148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and pink cloud&#10;&#10;Description automatically generated">
            <a:extLst>
              <a:ext uri="{FF2B5EF4-FFF2-40B4-BE49-F238E27FC236}">
                <a16:creationId xmlns:a16="http://schemas.microsoft.com/office/drawing/2014/main" id="{EB453837-8CB4-24F4-222A-A772C967B489}"/>
              </a:ext>
            </a:extLst>
          </p:cNvPr>
          <p:cNvPicPr>
            <a:picLocks noChangeAspect="1"/>
          </p:cNvPicPr>
          <p:nvPr/>
        </p:nvPicPr>
        <p:blipFill rotWithShape="1">
          <a:blip r:embed="rId3">
            <a:alphaModFix amt="90000"/>
          </a:blip>
          <a:srcRect t="20213"/>
          <a:stretch/>
        </p:blipFill>
        <p:spPr>
          <a:xfrm>
            <a:off x="1" y="10"/>
            <a:ext cx="12191999" cy="6857989"/>
          </a:xfrm>
          <a:prstGeom prst="rect">
            <a:avLst/>
          </a:prstGeom>
        </p:spPr>
      </p:pic>
      <p:sp>
        <p:nvSpPr>
          <p:cNvPr id="14" name="Rectangle 13">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txBody>
          <a:bodyPr/>
          <a:lstStyle/>
          <a:p>
            <a:endParaRPr lang="en-JP"/>
          </a:p>
        </p:txBody>
      </p:sp>
      <p:sp>
        <p:nvSpPr>
          <p:cNvPr id="16" name="Rectangle 15">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txBody>
          <a:bodyPr/>
          <a:lstStyle/>
          <a:p>
            <a:endParaRPr lang="en-JP"/>
          </a:p>
        </p:txBody>
      </p:sp>
      <p:sp>
        <p:nvSpPr>
          <p:cNvPr id="2" name="Title 1">
            <a:extLst>
              <a:ext uri="{FF2B5EF4-FFF2-40B4-BE49-F238E27FC236}">
                <a16:creationId xmlns:a16="http://schemas.microsoft.com/office/drawing/2014/main" id="{06411686-D50A-10E1-BA51-516A48D498B3}"/>
              </a:ext>
            </a:extLst>
          </p:cNvPr>
          <p:cNvSpPr>
            <a:spLocks noGrp="1"/>
          </p:cNvSpPr>
          <p:nvPr>
            <p:ph type="ctrTitle"/>
          </p:nvPr>
        </p:nvSpPr>
        <p:spPr>
          <a:xfrm>
            <a:off x="1629103" y="2244830"/>
            <a:ext cx="8933796" cy="2437232"/>
          </a:xfrm>
        </p:spPr>
        <p:txBody>
          <a:bodyPr>
            <a:normAutofit/>
          </a:bodyPr>
          <a:lstStyle/>
          <a:p>
            <a:r>
              <a:rPr lang="en-US" sz="5800" b="1" dirty="0">
                <a:effectLst/>
                <a:latin typeface="Menlo" panose="020B0609030804020204" pitchFamily="49" charset="0"/>
              </a:rPr>
              <a:t>When kids refuse to go to school</a:t>
            </a:r>
            <a:br>
              <a:rPr lang="en-US" sz="5800" dirty="0">
                <a:effectLst/>
                <a:latin typeface="Menlo" panose="020B0609030804020204" pitchFamily="49" charset="0"/>
              </a:rPr>
            </a:br>
            <a:endParaRPr lang="en-JP" sz="5800" dirty="0"/>
          </a:p>
        </p:txBody>
      </p:sp>
      <p:sp>
        <p:nvSpPr>
          <p:cNvPr id="3" name="Subtitle 2">
            <a:extLst>
              <a:ext uri="{FF2B5EF4-FFF2-40B4-BE49-F238E27FC236}">
                <a16:creationId xmlns:a16="http://schemas.microsoft.com/office/drawing/2014/main" id="{DB3D0BB5-848E-4CA2-882A-A3B24D349C22}"/>
              </a:ext>
            </a:extLst>
          </p:cNvPr>
          <p:cNvSpPr>
            <a:spLocks noGrp="1"/>
          </p:cNvSpPr>
          <p:nvPr>
            <p:ph type="subTitle" idx="1"/>
          </p:nvPr>
        </p:nvSpPr>
        <p:spPr>
          <a:xfrm>
            <a:off x="1629101" y="4129087"/>
            <a:ext cx="8936846" cy="1010175"/>
          </a:xfrm>
        </p:spPr>
        <p:txBody>
          <a:bodyPr>
            <a:normAutofit/>
          </a:bodyPr>
          <a:lstStyle/>
          <a:p>
            <a:pPr>
              <a:spcAft>
                <a:spcPts val="600"/>
              </a:spcAft>
            </a:pPr>
            <a:r>
              <a:rPr lang="en-US" sz="2400" b="1" dirty="0">
                <a:effectLst/>
                <a:latin typeface="Menlo" panose="020B0609030804020204" pitchFamily="49" charset="0"/>
              </a:rPr>
              <a:t>Three international families in Japan and their experiences with school refusal</a:t>
            </a:r>
            <a:endParaRPr lang="en-JP" sz="2400" dirty="0"/>
          </a:p>
        </p:txBody>
      </p:sp>
      <p:sp>
        <p:nvSpPr>
          <p:cNvPr id="18" name="Rectangle 17">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JP"/>
          </a:p>
        </p:txBody>
      </p:sp>
      <p:cxnSp>
        <p:nvCxnSpPr>
          <p:cNvPr id="20" name="Straight Connector 19">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D799272-0395-8184-0753-E7EA112AE54B}"/>
              </a:ext>
            </a:extLst>
          </p:cNvPr>
          <p:cNvSpPr txBox="1"/>
          <p:nvPr/>
        </p:nvSpPr>
        <p:spPr>
          <a:xfrm>
            <a:off x="573024" y="5803392"/>
            <a:ext cx="10984992" cy="1200329"/>
          </a:xfrm>
          <a:prstGeom prst="rect">
            <a:avLst/>
          </a:prstGeom>
          <a:noFill/>
        </p:spPr>
        <p:txBody>
          <a:bodyPr wrap="square" rtlCol="0">
            <a:spAutoFit/>
          </a:bodyPr>
          <a:lstStyle/>
          <a:p>
            <a:pPr algn="just"/>
            <a:r>
              <a:rPr lang="en-JP" dirty="0"/>
              <a:t>Catherine Takasugi EdD(c) Werklund School of Education                               </a:t>
            </a:r>
          </a:p>
          <a:p>
            <a:pPr algn="just"/>
            <a:r>
              <a:rPr lang="en-US" b="1" dirty="0">
                <a:solidFill>
                  <a:schemeClr val="bg1"/>
                </a:solidFill>
                <a:hlinkClick r:id="rId4">
                  <a:extLst>
                    <a:ext uri="{A12FA001-AC4F-418D-AE19-62706E023703}">
                      <ahyp:hlinkClr xmlns:ahyp="http://schemas.microsoft.com/office/drawing/2018/hyperlinkcolor" val="tx"/>
                    </a:ext>
                  </a:extLst>
                </a:hlinkClick>
              </a:rPr>
              <a:t>c</a:t>
            </a:r>
            <a:r>
              <a:rPr lang="en-JP" b="1" dirty="0">
                <a:solidFill>
                  <a:schemeClr val="bg1"/>
                </a:solidFill>
                <a:hlinkClick r:id="rId4">
                  <a:extLst>
                    <a:ext uri="{A12FA001-AC4F-418D-AE19-62706E023703}">
                      <ahyp:hlinkClr xmlns:ahyp="http://schemas.microsoft.com/office/drawing/2018/hyperlinkcolor" val="tx"/>
                    </a:ext>
                  </a:extLst>
                </a:hlinkClick>
              </a:rPr>
              <a:t>atherine.takasugi@ucalgary.ca</a:t>
            </a:r>
            <a:endParaRPr lang="en-JP" b="1" dirty="0">
              <a:solidFill>
                <a:schemeClr val="bg1"/>
              </a:solidFill>
            </a:endParaRPr>
          </a:p>
          <a:p>
            <a:pPr algn="just"/>
            <a:r>
              <a:rPr lang="en-US" b="1" i="0" dirty="0">
                <a:solidFill>
                  <a:srgbClr val="3B75C2"/>
                </a:solidFill>
                <a:effectLst/>
              </a:rPr>
              <a:t>SPIN Student Research Symposium 2024  </a:t>
            </a:r>
            <a:r>
              <a:rPr lang="en-US" b="1" dirty="0">
                <a:solidFill>
                  <a:srgbClr val="3B75C2"/>
                </a:solidFill>
              </a:rPr>
              <a:t>(March 2, 2024)</a:t>
            </a:r>
            <a:endParaRPr lang="en-US" dirty="0">
              <a:effectLst/>
            </a:endParaRPr>
          </a:p>
          <a:p>
            <a:endParaRPr lang="en-JP" dirty="0"/>
          </a:p>
        </p:txBody>
      </p:sp>
    </p:spTree>
    <p:extLst>
      <p:ext uri="{BB962C8B-B14F-4D97-AF65-F5344CB8AC3E}">
        <p14:creationId xmlns:p14="http://schemas.microsoft.com/office/powerpoint/2010/main" val="934313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8611"/>
    </mc:Choice>
    <mc:Fallback>
      <p:transition spd="slow" advTm="1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JP"/>
          </a:p>
        </p:txBody>
      </p:sp>
      <p:sp>
        <p:nvSpPr>
          <p:cNvPr id="23" name="Rectangle 2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JP"/>
          </a:p>
        </p:txBody>
      </p:sp>
      <p:sp>
        <p:nvSpPr>
          <p:cNvPr id="25" name="Rectangle 2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8" descr="A close up of a flower&#10;&#10;Description automatically generated">
            <a:extLst>
              <a:ext uri="{FF2B5EF4-FFF2-40B4-BE49-F238E27FC236}">
                <a16:creationId xmlns:a16="http://schemas.microsoft.com/office/drawing/2014/main" id="{220BFF08-DBD1-F114-1A88-BBF7B93263C2}"/>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7630" r="4099" b="2"/>
          <a:stretch/>
        </p:blipFill>
        <p:spPr>
          <a:xfrm>
            <a:off x="777965" y="703035"/>
            <a:ext cx="4791705" cy="5251874"/>
          </a:xfrm>
          <a:prstGeom prst="rect">
            <a:avLst/>
          </a:prstGeom>
        </p:spPr>
      </p:pic>
      <p:sp>
        <p:nvSpPr>
          <p:cNvPr id="6" name="TextBox 5">
            <a:extLst>
              <a:ext uri="{FF2B5EF4-FFF2-40B4-BE49-F238E27FC236}">
                <a16:creationId xmlns:a16="http://schemas.microsoft.com/office/drawing/2014/main" id="{60D9D88F-149A-EEE6-52B4-3310E7E919EA}"/>
              </a:ext>
            </a:extLst>
          </p:cNvPr>
          <p:cNvSpPr txBox="1"/>
          <p:nvPr/>
        </p:nvSpPr>
        <p:spPr>
          <a:xfrm>
            <a:off x="5812271" y="703035"/>
            <a:ext cx="5660116" cy="5755422"/>
          </a:xfrm>
          <a:prstGeom prst="rect">
            <a:avLst/>
          </a:prstGeom>
          <a:noFill/>
        </p:spPr>
        <p:txBody>
          <a:bodyPr wrap="square" rtlCol="0">
            <a:spAutoFit/>
          </a:bodyPr>
          <a:lstStyle/>
          <a:p>
            <a:r>
              <a:rPr lang="en-US" sz="3200" b="0" i="0" u="none" strike="noStrike" dirty="0">
                <a:solidFill>
                  <a:srgbClr val="000000"/>
                </a:solidFill>
                <a:effectLst/>
                <a:latin typeface="Times New Roman" panose="02020603050405020304" pitchFamily="18" charset="0"/>
              </a:rPr>
              <a:t>“don’t make her go to school and don’t tell her that she needs to go to school. Every day that you try to get her to go, and she is not able to go, she is going to feel like she is disappointing you. You can think of other options later, but right now she is very traumatized” </a:t>
            </a:r>
          </a:p>
          <a:p>
            <a:endParaRPr lang="en-US" sz="3200" dirty="0">
              <a:solidFill>
                <a:srgbClr val="000000"/>
              </a:solidFill>
              <a:latin typeface="Times New Roman" panose="02020603050405020304" pitchFamily="18" charset="0"/>
            </a:endParaRPr>
          </a:p>
          <a:p>
            <a:r>
              <a:rPr lang="en-US" sz="2400" b="0" i="0" u="none" strike="noStrike" dirty="0">
                <a:solidFill>
                  <a:srgbClr val="000000"/>
                </a:solidFill>
                <a:effectLst/>
                <a:latin typeface="Times New Roman" panose="02020603050405020304" pitchFamily="18" charset="0"/>
              </a:rPr>
              <a:t>(Gillian, mother of Lisa, sharing the thoughts of the</a:t>
            </a:r>
            <a:r>
              <a:rPr lang="en-US" sz="2400" dirty="0">
                <a:solidFill>
                  <a:srgbClr val="000000"/>
                </a:solidFill>
                <a:latin typeface="Times New Roman" panose="02020603050405020304" pitchFamily="18" charset="0"/>
              </a:rPr>
              <a:t> </a:t>
            </a:r>
            <a:r>
              <a:rPr lang="en-US" sz="2400" b="0" i="0" u="none" strike="noStrike" dirty="0">
                <a:solidFill>
                  <a:srgbClr val="000000"/>
                </a:solidFill>
                <a:effectLst/>
                <a:latin typeface="Times New Roman" panose="02020603050405020304" pitchFamily="18" charset="0"/>
              </a:rPr>
              <a:t>psychiatrist)</a:t>
            </a:r>
            <a:endParaRPr lang="en-JP" sz="2400" dirty="0"/>
          </a:p>
        </p:txBody>
      </p:sp>
    </p:spTree>
    <p:extLst>
      <p:ext uri="{BB962C8B-B14F-4D97-AF65-F5344CB8AC3E}">
        <p14:creationId xmlns:p14="http://schemas.microsoft.com/office/powerpoint/2010/main" val="353826043"/>
      </p:ext>
    </p:extLst>
  </p:cSld>
  <p:clrMapOvr>
    <a:masterClrMapping/>
  </p:clrMapOvr>
  <mc:AlternateContent xmlns:mc="http://schemas.openxmlformats.org/markup-compatibility/2006">
    <mc:Choice xmlns:p14="http://schemas.microsoft.com/office/powerpoint/2010/main" Requires="p14">
      <p:transition spd="slow" p14:dur="2000" advTm="46767"/>
    </mc:Choice>
    <mc:Fallback>
      <p:transition spd="slow" advTm="4676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JP"/>
          </a:p>
        </p:txBody>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JP"/>
          </a:p>
        </p:txBody>
      </p:sp>
      <p:sp>
        <p:nvSpPr>
          <p:cNvPr id="16" name="Rectangle 15">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txBody>
          <a:bodyPr/>
          <a:lstStyle/>
          <a:p>
            <a:endParaRPr lang="en-JP"/>
          </a:p>
        </p:txBody>
      </p:sp>
      <p:pic>
        <p:nvPicPr>
          <p:cNvPr id="4" name="Content Placeholder 8" descr="A close up of a flower&#10;&#10;Description automatically generated">
            <a:extLst>
              <a:ext uri="{FF2B5EF4-FFF2-40B4-BE49-F238E27FC236}">
                <a16:creationId xmlns:a16="http://schemas.microsoft.com/office/drawing/2014/main" id="{F074AFDF-DFA2-4B12-939E-BABA10947BC4}"/>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7630" r="4099" b="2"/>
          <a:stretch/>
        </p:blipFill>
        <p:spPr>
          <a:xfrm>
            <a:off x="6096000" y="643467"/>
            <a:ext cx="5082930" cy="5571066"/>
          </a:xfrm>
          <a:prstGeom prst="rect">
            <a:avLst/>
          </a:prstGeom>
        </p:spPr>
      </p:pic>
      <p:sp>
        <p:nvSpPr>
          <p:cNvPr id="20" name="Rectangle 19">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txBody>
          <a:bodyPr/>
          <a:lstStyle/>
          <a:p>
            <a:endParaRPr lang="en-JP"/>
          </a:p>
        </p:txBody>
      </p:sp>
      <p:sp>
        <p:nvSpPr>
          <p:cNvPr id="6" name="TextBox 5">
            <a:extLst>
              <a:ext uri="{FF2B5EF4-FFF2-40B4-BE49-F238E27FC236}">
                <a16:creationId xmlns:a16="http://schemas.microsoft.com/office/drawing/2014/main" id="{F3CCB6D1-4C21-64E1-797C-4FC56D612336}"/>
              </a:ext>
            </a:extLst>
          </p:cNvPr>
          <p:cNvSpPr txBox="1"/>
          <p:nvPr/>
        </p:nvSpPr>
        <p:spPr>
          <a:xfrm>
            <a:off x="673920" y="1443841"/>
            <a:ext cx="5183925" cy="3970318"/>
          </a:xfrm>
          <a:prstGeom prst="rect">
            <a:avLst/>
          </a:prstGeom>
          <a:noFill/>
        </p:spPr>
        <p:txBody>
          <a:bodyPr wrap="square" rtlCol="0">
            <a:spAutoFit/>
          </a:bodyPr>
          <a:lstStyle/>
          <a:p>
            <a:r>
              <a:rPr lang="en-US" sz="2800" b="0" i="0" u="none" strike="noStrike" dirty="0">
                <a:solidFill>
                  <a:schemeClr val="bg1">
                    <a:lumMod val="95000"/>
                  </a:schemeClr>
                </a:solidFill>
                <a:effectLst/>
                <a:latin typeface="Times New Roman" panose="02020603050405020304" pitchFamily="18" charset="0"/>
              </a:rPr>
              <a:t>“you were so brave. You knew something was wrong. You were so brave to go against us and I’m so proud of you for doing that because you stopped this thing that was harmful, and even… it must have been so scary for you to go against us….you saved yourself, and you saved us”.</a:t>
            </a:r>
            <a:endParaRPr lang="en-JP" sz="2800" dirty="0">
              <a:solidFill>
                <a:schemeClr val="bg1">
                  <a:lumMod val="95000"/>
                </a:schemeClr>
              </a:solidFill>
            </a:endParaRPr>
          </a:p>
        </p:txBody>
      </p:sp>
    </p:spTree>
    <p:extLst>
      <p:ext uri="{BB962C8B-B14F-4D97-AF65-F5344CB8AC3E}">
        <p14:creationId xmlns:p14="http://schemas.microsoft.com/office/powerpoint/2010/main" val="2648089663"/>
      </p:ext>
    </p:extLst>
  </p:cSld>
  <p:clrMapOvr>
    <a:masterClrMapping/>
  </p:clrMapOvr>
  <mc:AlternateContent xmlns:mc="http://schemas.openxmlformats.org/markup-compatibility/2006">
    <mc:Choice xmlns:p14="http://schemas.microsoft.com/office/powerpoint/2010/main" Requires="p14">
      <p:transition spd="slow" p14:dur="2000" advTm="51372"/>
    </mc:Choice>
    <mc:Fallback>
      <p:transition spd="slow" advTm="5137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river with yellow trees and mountains&#10;&#10;Description automatically generated">
            <a:extLst>
              <a:ext uri="{FF2B5EF4-FFF2-40B4-BE49-F238E27FC236}">
                <a16:creationId xmlns:a16="http://schemas.microsoft.com/office/drawing/2014/main" id="{81AAEBCC-AC2F-F9F5-C7B1-48BC773591C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091" t="7904" b="15487"/>
          <a:stretch/>
        </p:blipFill>
        <p:spPr>
          <a:xfrm>
            <a:off x="20" y="-1"/>
            <a:ext cx="12191980" cy="6857999"/>
          </a:xfrm>
          <a:prstGeom prst="rect">
            <a:avLst/>
          </a:prstGeom>
        </p:spPr>
      </p:pic>
      <p:sp>
        <p:nvSpPr>
          <p:cNvPr id="11" name="Rectangle 1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228B9E-B45E-006C-F92F-D749473196A9}"/>
              </a:ext>
            </a:extLst>
          </p:cNvPr>
          <p:cNvSpPr>
            <a:spLocks noGrp="1"/>
          </p:cNvSpPr>
          <p:nvPr>
            <p:ph type="title"/>
          </p:nvPr>
        </p:nvSpPr>
        <p:spPr>
          <a:xfrm>
            <a:off x="6487542" y="727626"/>
            <a:ext cx="5464360" cy="1718225"/>
          </a:xfrm>
        </p:spPr>
        <p:txBody>
          <a:bodyPr>
            <a:normAutofit/>
          </a:bodyPr>
          <a:lstStyle/>
          <a:p>
            <a:r>
              <a:rPr lang="en-JP" sz="4400" dirty="0"/>
              <a:t>The Kawaguchi Family</a:t>
            </a:r>
            <a:endParaRPr lang="en-JP" dirty="0"/>
          </a:p>
        </p:txBody>
      </p:sp>
      <p:sp>
        <p:nvSpPr>
          <p:cNvPr id="3" name="Content Placeholder 2">
            <a:extLst>
              <a:ext uri="{FF2B5EF4-FFF2-40B4-BE49-F238E27FC236}">
                <a16:creationId xmlns:a16="http://schemas.microsoft.com/office/drawing/2014/main" id="{38518C20-DD89-B784-2E18-5443BCDCE35A}"/>
              </a:ext>
            </a:extLst>
          </p:cNvPr>
          <p:cNvSpPr>
            <a:spLocks noGrp="1"/>
          </p:cNvSpPr>
          <p:nvPr>
            <p:ph idx="1"/>
          </p:nvPr>
        </p:nvSpPr>
        <p:spPr>
          <a:xfrm>
            <a:off x="6846137" y="2538920"/>
            <a:ext cx="4602152" cy="3480066"/>
          </a:xfrm>
        </p:spPr>
        <p:txBody>
          <a:bodyPr>
            <a:normAutofit/>
          </a:bodyPr>
          <a:lstStyle/>
          <a:p>
            <a:r>
              <a:rPr lang="en-JP" sz="2000" b="1" dirty="0"/>
              <a:t>Mother (Carrie) Canadian</a:t>
            </a:r>
          </a:p>
          <a:p>
            <a:r>
              <a:rPr lang="en-JP" dirty="0"/>
              <a:t>Father Japanese</a:t>
            </a:r>
          </a:p>
          <a:p>
            <a:r>
              <a:rPr lang="en-JP" sz="2000" b="1" dirty="0"/>
              <a:t>Kairu (JHS3)</a:t>
            </a:r>
          </a:p>
        </p:txBody>
      </p:sp>
    </p:spTree>
    <p:extLst>
      <p:ext uri="{BB962C8B-B14F-4D97-AF65-F5344CB8AC3E}">
        <p14:creationId xmlns:p14="http://schemas.microsoft.com/office/powerpoint/2010/main" val="3877149505"/>
      </p:ext>
    </p:extLst>
  </p:cSld>
  <p:clrMapOvr>
    <a:masterClrMapping/>
  </p:clrMapOvr>
  <mc:AlternateContent xmlns:mc="http://schemas.openxmlformats.org/markup-compatibility/2006">
    <mc:Choice xmlns:p14="http://schemas.microsoft.com/office/powerpoint/2010/main" Requires="p14">
      <p:transition spd="slow" p14:dur="2000" advTm="122815"/>
    </mc:Choice>
    <mc:Fallback>
      <p:transition spd="slow" advTm="12281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JP"/>
          </a:p>
        </p:txBody>
      </p:sp>
      <p:sp>
        <p:nvSpPr>
          <p:cNvPr id="34" name="Rectangle 3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JP"/>
          </a:p>
        </p:txBody>
      </p:sp>
      <p:sp>
        <p:nvSpPr>
          <p:cNvPr id="35" name="Rectangle 34">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iver with yellow trees and mountains&#10;&#10;Description automatically generated">
            <a:extLst>
              <a:ext uri="{FF2B5EF4-FFF2-40B4-BE49-F238E27FC236}">
                <a16:creationId xmlns:a16="http://schemas.microsoft.com/office/drawing/2014/main" id="{8E476EE8-A84C-A6AE-0C4E-C4294FAE8392}"/>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6710" r="1" b="16757"/>
          <a:stretch/>
        </p:blipFill>
        <p:spPr>
          <a:xfrm>
            <a:off x="643467" y="643467"/>
            <a:ext cx="10905066" cy="5571066"/>
          </a:xfrm>
          <a:prstGeom prst="rect">
            <a:avLst/>
          </a:prstGeom>
        </p:spPr>
      </p:pic>
      <p:sp>
        <p:nvSpPr>
          <p:cNvPr id="31" name="Rectangle 30">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A2FA2B-1ADB-6546-A77E-7C110F8DA540}"/>
              </a:ext>
            </a:extLst>
          </p:cNvPr>
          <p:cNvSpPr txBox="1"/>
          <p:nvPr/>
        </p:nvSpPr>
        <p:spPr>
          <a:xfrm>
            <a:off x="4025900" y="892098"/>
            <a:ext cx="7522633" cy="1815882"/>
          </a:xfrm>
          <a:prstGeom prst="rect">
            <a:avLst/>
          </a:prstGeom>
          <a:noFill/>
        </p:spPr>
        <p:txBody>
          <a:bodyPr wrap="square" rtlCol="0">
            <a:spAutoFit/>
          </a:bodyPr>
          <a:lstStyle/>
          <a:p>
            <a:r>
              <a:rPr lang="en-JP" sz="2800" dirty="0"/>
              <a:t>“I want to blame the school. The school is an easy target. But, if you think about it for a little while, you’re just like, well, no, they really did their best”. (Carrie, mother of Kairu)</a:t>
            </a:r>
          </a:p>
        </p:txBody>
      </p:sp>
    </p:spTree>
    <p:extLst>
      <p:ext uri="{BB962C8B-B14F-4D97-AF65-F5344CB8AC3E}">
        <p14:creationId xmlns:p14="http://schemas.microsoft.com/office/powerpoint/2010/main" val="27734617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7389"/>
    </mc:Choice>
    <mc:Fallback>
      <p:transition spd="slow" advTm="7738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21E6-64AA-F06F-3DF1-CE2208CF4DE2}"/>
              </a:ext>
            </a:extLst>
          </p:cNvPr>
          <p:cNvSpPr>
            <a:spLocks noGrp="1"/>
          </p:cNvSpPr>
          <p:nvPr>
            <p:ph type="title"/>
          </p:nvPr>
        </p:nvSpPr>
        <p:spPr>
          <a:xfrm>
            <a:off x="6259774" y="727626"/>
            <a:ext cx="5367164" cy="5099015"/>
          </a:xfrm>
        </p:spPr>
        <p:txBody>
          <a:bodyPr>
            <a:normAutofit/>
          </a:bodyPr>
          <a:lstStyle/>
          <a:p>
            <a:r>
              <a:rPr lang="en-JP" sz="4800" dirty="0"/>
              <a:t>“I prioritized my work. It kept me afloat. It gave me self-worth”</a:t>
            </a:r>
          </a:p>
        </p:txBody>
      </p:sp>
      <p:sp>
        <p:nvSpPr>
          <p:cNvPr id="9" name="Rectangle 8">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en-JP"/>
          </a:p>
        </p:txBody>
      </p:sp>
      <p:sp>
        <p:nvSpPr>
          <p:cNvPr id="11" name="Rectangle 10">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en-JP"/>
          </a:p>
        </p:txBody>
      </p:sp>
      <p:pic>
        <p:nvPicPr>
          <p:cNvPr id="4" name="Content Placeholder 4" descr="A river with yellow trees and mountains&#10;&#10;Description automatically generated">
            <a:extLst>
              <a:ext uri="{FF2B5EF4-FFF2-40B4-BE49-F238E27FC236}">
                <a16:creationId xmlns:a16="http://schemas.microsoft.com/office/drawing/2014/main" id="{49AF1A15-3B5B-AF43-3AE8-9E4DC2382B8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8232"/>
          <a:stretch/>
        </p:blipFill>
        <p:spPr>
          <a:xfrm>
            <a:off x="1205256" y="1832600"/>
            <a:ext cx="4414438" cy="3210964"/>
          </a:xfrm>
          <a:prstGeom prst="rect">
            <a:avLst/>
          </a:prstGeom>
        </p:spPr>
      </p:pic>
    </p:spTree>
    <p:extLst>
      <p:ext uri="{BB962C8B-B14F-4D97-AF65-F5344CB8AC3E}">
        <p14:creationId xmlns:p14="http://schemas.microsoft.com/office/powerpoint/2010/main" val="2897248231"/>
      </p:ext>
    </p:extLst>
  </p:cSld>
  <p:clrMapOvr>
    <a:masterClrMapping/>
  </p:clrMapOvr>
  <mc:AlternateContent xmlns:mc="http://schemas.openxmlformats.org/markup-compatibility/2006">
    <mc:Choice xmlns:p14="http://schemas.microsoft.com/office/powerpoint/2010/main" Requires="p14">
      <p:transition spd="slow" p14:dur="2000" advTm="52586"/>
    </mc:Choice>
    <mc:Fallback>
      <p:transition spd="slow" advTm="5258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 name="Rectangle 88">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JP"/>
          </a:p>
        </p:txBody>
      </p:sp>
      <p:sp>
        <p:nvSpPr>
          <p:cNvPr id="91" name="Rectangle 90">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JP"/>
          </a:p>
        </p:txBody>
      </p:sp>
      <p:sp>
        <p:nvSpPr>
          <p:cNvPr id="93" name="Rectangle 92">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JP"/>
          </a:p>
        </p:txBody>
      </p:sp>
      <p:grpSp>
        <p:nvGrpSpPr>
          <p:cNvPr id="95" name="Group 9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96" name="Straight Connector 95">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00" name="Rectangle 99">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JP"/>
          </a:p>
        </p:txBody>
      </p:sp>
      <p:sp>
        <p:nvSpPr>
          <p:cNvPr id="104" name="Rectangle 103">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JP"/>
          </a:p>
        </p:txBody>
      </p:sp>
      <p:sp>
        <p:nvSpPr>
          <p:cNvPr id="108" name="Rectangle 107">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txBody>
          <a:bodyPr/>
          <a:lstStyle/>
          <a:p>
            <a:endParaRPr lang="en-JP"/>
          </a:p>
        </p:txBody>
      </p:sp>
      <p:sp>
        <p:nvSpPr>
          <p:cNvPr id="2" name="Title 1">
            <a:extLst>
              <a:ext uri="{FF2B5EF4-FFF2-40B4-BE49-F238E27FC236}">
                <a16:creationId xmlns:a16="http://schemas.microsoft.com/office/drawing/2014/main" id="{0637A33A-A317-B8EA-C4A8-56EC389BC527}"/>
              </a:ext>
            </a:extLst>
          </p:cNvPr>
          <p:cNvSpPr>
            <a:spLocks noGrp="1"/>
          </p:cNvSpPr>
          <p:nvPr>
            <p:ph type="title"/>
          </p:nvPr>
        </p:nvSpPr>
        <p:spPr>
          <a:xfrm>
            <a:off x="819720" y="1559768"/>
            <a:ext cx="3862173" cy="3135379"/>
          </a:xfrm>
        </p:spPr>
        <p:txBody>
          <a:bodyPr vert="horz" lIns="91440" tIns="45720" rIns="91440" bIns="45720" rtlCol="0" anchor="ctr">
            <a:normAutofit/>
          </a:bodyPr>
          <a:lstStyle/>
          <a:p>
            <a:pPr algn="ctr">
              <a:lnSpc>
                <a:spcPct val="83000"/>
              </a:lnSpc>
            </a:pPr>
            <a:r>
              <a:rPr lang="en-US" sz="4800" cap="all" spc="-100" dirty="0">
                <a:solidFill>
                  <a:schemeClr val="bg1"/>
                </a:solidFill>
              </a:rPr>
              <a:t>So What? </a:t>
            </a:r>
            <a:br>
              <a:rPr lang="en-US" sz="4800" cap="all" spc="-100" dirty="0">
                <a:solidFill>
                  <a:schemeClr val="bg1"/>
                </a:solidFill>
              </a:rPr>
            </a:br>
            <a:r>
              <a:rPr lang="en-US" sz="4800" cap="all" spc="-100" dirty="0">
                <a:solidFill>
                  <a:schemeClr val="bg1"/>
                </a:solidFill>
              </a:rPr>
              <a:t> </a:t>
            </a:r>
            <a:br>
              <a:rPr lang="en-US" sz="4800" cap="all" spc="-100" dirty="0">
                <a:solidFill>
                  <a:schemeClr val="bg1"/>
                </a:solidFill>
              </a:rPr>
            </a:br>
            <a:endParaRPr lang="en-US" sz="4800" cap="all" spc="-100" dirty="0">
              <a:solidFill>
                <a:schemeClr val="bg1"/>
              </a:solidFill>
            </a:endParaRPr>
          </a:p>
        </p:txBody>
      </p:sp>
      <p:sp>
        <p:nvSpPr>
          <p:cNvPr id="110" name="Rectangle 109">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JP"/>
          </a:p>
        </p:txBody>
      </p:sp>
      <p:cxnSp>
        <p:nvCxnSpPr>
          <p:cNvPr id="112" name="Straight Connector 111">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Picture 4" descr="Wood human figure">
            <a:extLst>
              <a:ext uri="{FF2B5EF4-FFF2-40B4-BE49-F238E27FC236}">
                <a16:creationId xmlns:a16="http://schemas.microsoft.com/office/drawing/2014/main" id="{AE3F4A13-D50E-3C65-41C7-DACEBCC62284}"/>
              </a:ext>
            </a:extLst>
          </p:cNvPr>
          <p:cNvPicPr>
            <a:picLocks noChangeAspect="1"/>
          </p:cNvPicPr>
          <p:nvPr/>
        </p:nvPicPr>
        <p:blipFill rotWithShape="1">
          <a:blip r:embed="rId4"/>
          <a:srcRect b="15730"/>
          <a:stretch/>
        </p:blipFill>
        <p:spPr>
          <a:xfrm>
            <a:off x="5346570" y="1683052"/>
            <a:ext cx="6202238" cy="3488771"/>
          </a:xfrm>
          <a:prstGeom prst="rect">
            <a:avLst/>
          </a:prstGeom>
        </p:spPr>
      </p:pic>
    </p:spTree>
    <p:extLst>
      <p:ext uri="{BB962C8B-B14F-4D97-AF65-F5344CB8AC3E}">
        <p14:creationId xmlns:p14="http://schemas.microsoft.com/office/powerpoint/2010/main" val="231591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5364"/>
    </mc:Choice>
    <mc:Fallback>
      <p:transition spd="slow" advTm="3536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JP"/>
          </a:p>
        </p:txBody>
      </p:sp>
      <p:sp>
        <p:nvSpPr>
          <p:cNvPr id="60" name="Rectangle 59">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JP"/>
          </a:p>
        </p:txBody>
      </p:sp>
      <p:sp>
        <p:nvSpPr>
          <p:cNvPr id="62" name="Rectangle 61">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JP"/>
          </a:p>
        </p:txBody>
      </p:sp>
      <p:grpSp>
        <p:nvGrpSpPr>
          <p:cNvPr id="64" name="Group 63">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5" name="Straight Connector 64">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9" name="Rectangle 68">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Question mark boxes">
            <a:extLst>
              <a:ext uri="{FF2B5EF4-FFF2-40B4-BE49-F238E27FC236}">
                <a16:creationId xmlns:a16="http://schemas.microsoft.com/office/drawing/2014/main" id="{0389F5F2-B163-5353-7857-F21559F37D1C}"/>
              </a:ext>
            </a:extLst>
          </p:cNvPr>
          <p:cNvPicPr>
            <a:picLocks noGrp="1" noChangeAspect="1"/>
          </p:cNvPicPr>
          <p:nvPr>
            <p:ph idx="1"/>
          </p:nvPr>
        </p:nvPicPr>
        <p:blipFill rotWithShape="1">
          <a:blip r:embed="rId3">
            <a:alphaModFix amt="90000"/>
          </a:blip>
          <a:srcRect/>
          <a:stretch/>
        </p:blipFill>
        <p:spPr>
          <a:xfrm>
            <a:off x="20" y="10"/>
            <a:ext cx="12191980" cy="6857990"/>
          </a:xfrm>
          <a:prstGeom prst="rect">
            <a:avLst/>
          </a:prstGeom>
        </p:spPr>
      </p:pic>
      <p:sp>
        <p:nvSpPr>
          <p:cNvPr id="71" name="Rectangle 70">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txBody>
          <a:bodyPr/>
          <a:lstStyle/>
          <a:p>
            <a:endParaRPr lang="en-JP"/>
          </a:p>
        </p:txBody>
      </p:sp>
      <p:sp>
        <p:nvSpPr>
          <p:cNvPr id="73" name="Rectangle 72">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txBody>
          <a:bodyPr/>
          <a:lstStyle/>
          <a:p>
            <a:endParaRPr lang="en-JP"/>
          </a:p>
        </p:txBody>
      </p:sp>
      <p:sp>
        <p:nvSpPr>
          <p:cNvPr id="2" name="Title 1">
            <a:extLst>
              <a:ext uri="{FF2B5EF4-FFF2-40B4-BE49-F238E27FC236}">
                <a16:creationId xmlns:a16="http://schemas.microsoft.com/office/drawing/2014/main" id="{491B3AF4-5732-991E-5FF4-F048A6CAB213}"/>
              </a:ext>
            </a:extLst>
          </p:cNvPr>
          <p:cNvSpPr>
            <a:spLocks noGrp="1"/>
          </p:cNvSpPr>
          <p:nvPr>
            <p:ph type="title"/>
          </p:nvPr>
        </p:nvSpPr>
        <p:spPr>
          <a:xfrm>
            <a:off x="1629103" y="2244830"/>
            <a:ext cx="8933796" cy="2437232"/>
          </a:xfrm>
        </p:spPr>
        <p:txBody>
          <a:bodyPr vert="horz" lIns="91440" tIns="45720" rIns="91440" bIns="45720" rtlCol="0" anchor="ctr">
            <a:normAutofit/>
          </a:bodyPr>
          <a:lstStyle/>
          <a:p>
            <a:pPr algn="ctr">
              <a:lnSpc>
                <a:spcPct val="83000"/>
              </a:lnSpc>
            </a:pPr>
            <a:r>
              <a:rPr lang="en-US" sz="6800" cap="all" spc="-100"/>
              <a:t>What now?</a:t>
            </a:r>
          </a:p>
        </p:txBody>
      </p:sp>
      <p:sp>
        <p:nvSpPr>
          <p:cNvPr id="75" name="Rectangle 74">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JP"/>
          </a:p>
        </p:txBody>
      </p:sp>
      <p:cxnSp>
        <p:nvCxnSpPr>
          <p:cNvPr id="77" name="Straight Connector 76">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0981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9879"/>
    </mc:Choice>
    <mc:Fallback>
      <p:transition spd="slow" advTm="2987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rangipani flower">
            <a:extLst>
              <a:ext uri="{FF2B5EF4-FFF2-40B4-BE49-F238E27FC236}">
                <a16:creationId xmlns:a16="http://schemas.microsoft.com/office/drawing/2014/main" id="{02CF5013-94DE-346D-2BB6-25D577784715}"/>
              </a:ext>
            </a:extLst>
          </p:cNvPr>
          <p:cNvPicPr>
            <a:picLocks noChangeAspect="1"/>
          </p:cNvPicPr>
          <p:nvPr/>
        </p:nvPicPr>
        <p:blipFill rotWithShape="1">
          <a:blip r:embed="rId3"/>
          <a:srcRect t="15709" r="-1" b="-1"/>
          <a:stretch/>
        </p:blipFill>
        <p:spPr>
          <a:xfrm>
            <a:off x="20" y="10"/>
            <a:ext cx="12188932" cy="6857990"/>
          </a:xfrm>
          <a:prstGeom prst="rect">
            <a:avLst/>
          </a:prstGeom>
        </p:spPr>
      </p:pic>
      <p:sp>
        <p:nvSpPr>
          <p:cNvPr id="10" name="Rectangle 9">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txBody>
          <a:bodyPr/>
          <a:lstStyle/>
          <a:p>
            <a:endParaRPr lang="en-JP"/>
          </a:p>
        </p:txBody>
      </p:sp>
      <p:sp>
        <p:nvSpPr>
          <p:cNvPr id="12" name="Rectangle 11">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txBody>
          <a:bodyPr/>
          <a:lstStyle/>
          <a:p>
            <a:endParaRPr lang="en-JP"/>
          </a:p>
        </p:txBody>
      </p:sp>
      <p:sp>
        <p:nvSpPr>
          <p:cNvPr id="2" name="Title 1">
            <a:extLst>
              <a:ext uri="{FF2B5EF4-FFF2-40B4-BE49-F238E27FC236}">
                <a16:creationId xmlns:a16="http://schemas.microsoft.com/office/drawing/2014/main" id="{3784EB30-36F9-9BF8-8A3D-D8F9C6865CB9}"/>
              </a:ext>
            </a:extLst>
          </p:cNvPr>
          <p:cNvSpPr>
            <a:spLocks noGrp="1"/>
          </p:cNvSpPr>
          <p:nvPr>
            <p:ph type="title"/>
          </p:nvPr>
        </p:nvSpPr>
        <p:spPr>
          <a:xfrm>
            <a:off x="1357951" y="1352277"/>
            <a:ext cx="4633416" cy="883294"/>
          </a:xfrm>
        </p:spPr>
        <p:txBody>
          <a:bodyPr>
            <a:normAutofit/>
          </a:bodyPr>
          <a:lstStyle/>
          <a:p>
            <a:r>
              <a:rPr lang="en-JP" sz="4000" dirty="0"/>
              <a:t>Thank you!</a:t>
            </a:r>
          </a:p>
        </p:txBody>
      </p:sp>
      <p:sp>
        <p:nvSpPr>
          <p:cNvPr id="3" name="Content Placeholder 2">
            <a:extLst>
              <a:ext uri="{FF2B5EF4-FFF2-40B4-BE49-F238E27FC236}">
                <a16:creationId xmlns:a16="http://schemas.microsoft.com/office/drawing/2014/main" id="{B606D432-BEDF-08CA-4360-DB309FC85904}"/>
              </a:ext>
            </a:extLst>
          </p:cNvPr>
          <p:cNvSpPr>
            <a:spLocks noGrp="1"/>
          </p:cNvSpPr>
          <p:nvPr>
            <p:ph idx="1"/>
          </p:nvPr>
        </p:nvSpPr>
        <p:spPr>
          <a:xfrm>
            <a:off x="1214438" y="2400300"/>
            <a:ext cx="4881562" cy="3024685"/>
          </a:xfrm>
        </p:spPr>
        <p:txBody>
          <a:bodyPr>
            <a:noAutofit/>
          </a:bodyPr>
          <a:lstStyle/>
          <a:p>
            <a:r>
              <a:rPr lang="en-JP" sz="2400" dirty="0"/>
              <a:t>If you feel you would like to be a part of this research </a:t>
            </a:r>
            <a:r>
              <a:rPr lang="en-JP" sz="2400" dirty="0">
                <a:solidFill>
                  <a:schemeClr val="accent2">
                    <a:lumMod val="60000"/>
                    <a:lumOff val="40000"/>
                  </a:schemeClr>
                </a:solidFill>
              </a:rPr>
              <a:t>(or know someone who is experiencing or has experienced school refusal)</a:t>
            </a:r>
            <a:r>
              <a:rPr lang="en-JP" sz="2400" dirty="0"/>
              <a:t> I invite you to contact me.</a:t>
            </a:r>
          </a:p>
          <a:p>
            <a:pPr marL="0" indent="0">
              <a:buNone/>
            </a:pPr>
            <a:endParaRPr lang="en-JP" sz="2400" dirty="0"/>
          </a:p>
          <a:p>
            <a:r>
              <a:rPr lang="en-US" sz="2800" dirty="0"/>
              <a:t>c</a:t>
            </a:r>
            <a:r>
              <a:rPr lang="en-JP" sz="2800" dirty="0"/>
              <a:t>atherine.takasugi@ucalgary.ca</a:t>
            </a:r>
          </a:p>
        </p:txBody>
      </p:sp>
    </p:spTree>
    <p:extLst>
      <p:ext uri="{BB962C8B-B14F-4D97-AF65-F5344CB8AC3E}">
        <p14:creationId xmlns:p14="http://schemas.microsoft.com/office/powerpoint/2010/main" val="3457121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0026"/>
    </mc:Choice>
    <mc:Fallback>
      <p:transition spd="slow" advTm="2002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pheres on wire">
            <a:extLst>
              <a:ext uri="{FF2B5EF4-FFF2-40B4-BE49-F238E27FC236}">
                <a16:creationId xmlns:a16="http://schemas.microsoft.com/office/drawing/2014/main" id="{DC0B48BF-7206-1B30-CB71-A246545EDECD}"/>
              </a:ext>
            </a:extLst>
          </p:cNvPr>
          <p:cNvPicPr>
            <a:picLocks noChangeAspect="1"/>
          </p:cNvPicPr>
          <p:nvPr/>
        </p:nvPicPr>
        <p:blipFill rotWithShape="1">
          <a:blip r:embed="rId3"/>
          <a:srcRect t="18741" r="9091" b="4650"/>
          <a:stretch/>
        </p:blipFill>
        <p:spPr>
          <a:xfrm>
            <a:off x="1" y="10"/>
            <a:ext cx="12191999" cy="6857989"/>
          </a:xfrm>
          <a:prstGeom prst="rect">
            <a:avLst/>
          </a:prstGeom>
        </p:spPr>
      </p:pic>
      <p:sp>
        <p:nvSpPr>
          <p:cNvPr id="12" name="Rectangle 11">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JP"/>
          </a:p>
        </p:txBody>
      </p:sp>
      <p:sp>
        <p:nvSpPr>
          <p:cNvPr id="14" name="Rectangle 13">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JP"/>
          </a:p>
        </p:txBody>
      </p:sp>
      <p:sp>
        <p:nvSpPr>
          <p:cNvPr id="2" name="Title 1">
            <a:extLst>
              <a:ext uri="{FF2B5EF4-FFF2-40B4-BE49-F238E27FC236}">
                <a16:creationId xmlns:a16="http://schemas.microsoft.com/office/drawing/2014/main" id="{8DC5CF35-FCB9-5BE1-4992-520A2B013282}"/>
              </a:ext>
            </a:extLst>
          </p:cNvPr>
          <p:cNvSpPr>
            <a:spLocks noGrp="1"/>
          </p:cNvSpPr>
          <p:nvPr>
            <p:ph type="title"/>
          </p:nvPr>
        </p:nvSpPr>
        <p:spPr>
          <a:xfrm>
            <a:off x="671830" y="642594"/>
            <a:ext cx="6718433" cy="961379"/>
          </a:xfrm>
        </p:spPr>
        <p:txBody>
          <a:bodyPr>
            <a:normAutofit/>
          </a:bodyPr>
          <a:lstStyle/>
          <a:p>
            <a:r>
              <a:rPr lang="en-JP" dirty="0">
                <a:solidFill>
                  <a:schemeClr val="tx1">
                    <a:lumMod val="75000"/>
                    <a:lumOff val="25000"/>
                  </a:schemeClr>
                </a:solidFill>
              </a:rPr>
              <a:t>Presentation Overview</a:t>
            </a:r>
          </a:p>
        </p:txBody>
      </p:sp>
      <p:sp>
        <p:nvSpPr>
          <p:cNvPr id="3" name="Content Placeholder 2">
            <a:extLst>
              <a:ext uri="{FF2B5EF4-FFF2-40B4-BE49-F238E27FC236}">
                <a16:creationId xmlns:a16="http://schemas.microsoft.com/office/drawing/2014/main" id="{54C0F317-6625-4C3A-4073-750850D98EB7}"/>
              </a:ext>
            </a:extLst>
          </p:cNvPr>
          <p:cNvSpPr>
            <a:spLocks noGrp="1"/>
          </p:cNvSpPr>
          <p:nvPr>
            <p:ph idx="1"/>
          </p:nvPr>
        </p:nvSpPr>
        <p:spPr>
          <a:xfrm>
            <a:off x="671831" y="1871663"/>
            <a:ext cx="6718434" cy="4343743"/>
          </a:xfrm>
        </p:spPr>
        <p:txBody>
          <a:bodyPr>
            <a:normAutofit/>
          </a:bodyPr>
          <a:lstStyle/>
          <a:p>
            <a:r>
              <a:rPr lang="en-JP" sz="3200" dirty="0">
                <a:solidFill>
                  <a:schemeClr val="tx1">
                    <a:lumMod val="75000"/>
                    <a:lumOff val="25000"/>
                  </a:schemeClr>
                </a:solidFill>
              </a:rPr>
              <a:t>Who I am</a:t>
            </a:r>
          </a:p>
          <a:p>
            <a:r>
              <a:rPr lang="en-JP" sz="3200" dirty="0">
                <a:solidFill>
                  <a:schemeClr val="tx1">
                    <a:lumMod val="75000"/>
                    <a:lumOff val="25000"/>
                  </a:schemeClr>
                </a:solidFill>
              </a:rPr>
              <a:t>School Refusal Background in Brief</a:t>
            </a:r>
          </a:p>
          <a:p>
            <a:r>
              <a:rPr lang="en-JP" sz="3200" dirty="0">
                <a:solidFill>
                  <a:schemeClr val="tx1">
                    <a:lumMod val="75000"/>
                    <a:lumOff val="25000"/>
                  </a:schemeClr>
                </a:solidFill>
              </a:rPr>
              <a:t>The Research Approach in Brief</a:t>
            </a:r>
          </a:p>
          <a:p>
            <a:r>
              <a:rPr lang="en-JP" sz="3200" dirty="0">
                <a:solidFill>
                  <a:schemeClr val="tx1">
                    <a:lumMod val="75000"/>
                    <a:lumOff val="25000"/>
                  </a:schemeClr>
                </a:solidFill>
              </a:rPr>
              <a:t>Aoki Family</a:t>
            </a:r>
          </a:p>
          <a:p>
            <a:r>
              <a:rPr lang="en-JP" sz="3200" dirty="0">
                <a:solidFill>
                  <a:schemeClr val="tx1">
                    <a:lumMod val="75000"/>
                    <a:lumOff val="25000"/>
                  </a:schemeClr>
                </a:solidFill>
              </a:rPr>
              <a:t>Baker Family</a:t>
            </a:r>
          </a:p>
          <a:p>
            <a:r>
              <a:rPr lang="en-JP" sz="3200" dirty="0">
                <a:solidFill>
                  <a:schemeClr val="tx1">
                    <a:lumMod val="75000"/>
                    <a:lumOff val="25000"/>
                  </a:schemeClr>
                </a:solidFill>
              </a:rPr>
              <a:t>Kawaguchi Family</a:t>
            </a:r>
          </a:p>
          <a:p>
            <a:r>
              <a:rPr lang="en-JP" sz="3200" dirty="0">
                <a:solidFill>
                  <a:schemeClr val="tx1">
                    <a:lumMod val="75000"/>
                    <a:lumOff val="25000"/>
                  </a:schemeClr>
                </a:solidFill>
              </a:rPr>
              <a:t>So What?  What Now?</a:t>
            </a:r>
          </a:p>
          <a:p>
            <a:pPr marL="0" indent="0">
              <a:buNone/>
            </a:pPr>
            <a:endParaRPr lang="en-JP" sz="2400" dirty="0">
              <a:solidFill>
                <a:schemeClr val="tx1">
                  <a:lumMod val="75000"/>
                  <a:lumOff val="25000"/>
                </a:schemeClr>
              </a:solidFill>
            </a:endParaRPr>
          </a:p>
          <a:p>
            <a:endParaRPr lang="en-JP" sz="2400" dirty="0">
              <a:solidFill>
                <a:schemeClr val="tx1">
                  <a:lumMod val="75000"/>
                  <a:lumOff val="25000"/>
                </a:schemeClr>
              </a:solidFill>
            </a:endParaRPr>
          </a:p>
          <a:p>
            <a:endParaRPr lang="en-JP" dirty="0">
              <a:solidFill>
                <a:schemeClr val="tx1">
                  <a:lumMod val="75000"/>
                  <a:lumOff val="25000"/>
                </a:schemeClr>
              </a:solidFill>
            </a:endParaRPr>
          </a:p>
        </p:txBody>
      </p:sp>
    </p:spTree>
    <p:extLst>
      <p:ext uri="{BB962C8B-B14F-4D97-AF65-F5344CB8AC3E}">
        <p14:creationId xmlns:p14="http://schemas.microsoft.com/office/powerpoint/2010/main" val="1402587092"/>
      </p:ext>
    </p:extLst>
  </p:cSld>
  <p:clrMapOvr>
    <a:masterClrMapping/>
  </p:clrMapOvr>
  <mc:AlternateContent xmlns:mc="http://schemas.openxmlformats.org/markup-compatibility/2006">
    <mc:Choice xmlns:p14="http://schemas.microsoft.com/office/powerpoint/2010/main" Requires="p14">
      <p:transition spd="slow" p14:dur="2000" advTm="29942"/>
    </mc:Choice>
    <mc:Fallback>
      <p:transition spd="slow" advTm="2994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rocks on sand with blue background">
            <a:extLst>
              <a:ext uri="{FF2B5EF4-FFF2-40B4-BE49-F238E27FC236}">
                <a16:creationId xmlns:a16="http://schemas.microsoft.com/office/drawing/2014/main" id="{4D76B472-E274-7B76-706A-8308FBE20D26}"/>
              </a:ext>
            </a:extLst>
          </p:cNvPr>
          <p:cNvPicPr>
            <a:picLocks noChangeAspect="1"/>
          </p:cNvPicPr>
          <p:nvPr/>
        </p:nvPicPr>
        <p:blipFill rotWithShape="1">
          <a:blip r:embed="rId3"/>
          <a:srcRect l="37780" r="-1" b="-1"/>
          <a:stretch/>
        </p:blipFill>
        <p:spPr>
          <a:xfrm>
            <a:off x="20" y="10"/>
            <a:ext cx="6392647" cy="6857990"/>
          </a:xfrm>
          <a:prstGeom prst="rect">
            <a:avLst/>
          </a:prstGeom>
        </p:spPr>
      </p:pic>
      <p:sp>
        <p:nvSpPr>
          <p:cNvPr id="12" name="Rectangle 11">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D204B3-B274-8BB6-5ADD-D6FAD0700A32}"/>
              </a:ext>
            </a:extLst>
          </p:cNvPr>
          <p:cNvSpPr>
            <a:spLocks noGrp="1"/>
          </p:cNvSpPr>
          <p:nvPr>
            <p:ph type="title"/>
          </p:nvPr>
        </p:nvSpPr>
        <p:spPr>
          <a:xfrm>
            <a:off x="7064082" y="642594"/>
            <a:ext cx="4472921" cy="1371600"/>
          </a:xfrm>
        </p:spPr>
        <p:txBody>
          <a:bodyPr>
            <a:normAutofit/>
          </a:bodyPr>
          <a:lstStyle/>
          <a:p>
            <a:r>
              <a:rPr lang="en-JP" sz="4000" dirty="0">
                <a:solidFill>
                  <a:srgbClr val="46ADF0"/>
                </a:solidFill>
              </a:rPr>
              <a:t>Who I am…</a:t>
            </a:r>
          </a:p>
        </p:txBody>
      </p:sp>
      <p:sp>
        <p:nvSpPr>
          <p:cNvPr id="3" name="Content Placeholder 2">
            <a:extLst>
              <a:ext uri="{FF2B5EF4-FFF2-40B4-BE49-F238E27FC236}">
                <a16:creationId xmlns:a16="http://schemas.microsoft.com/office/drawing/2014/main" id="{8E9E113D-7580-EA2A-27EA-D1B17013FC13}"/>
              </a:ext>
            </a:extLst>
          </p:cNvPr>
          <p:cNvSpPr>
            <a:spLocks noGrp="1"/>
          </p:cNvSpPr>
          <p:nvPr>
            <p:ph idx="1"/>
          </p:nvPr>
        </p:nvSpPr>
        <p:spPr>
          <a:xfrm>
            <a:off x="6769100" y="2103120"/>
            <a:ext cx="5018210" cy="4325792"/>
          </a:xfrm>
        </p:spPr>
        <p:txBody>
          <a:bodyPr>
            <a:normAutofit/>
          </a:bodyPr>
          <a:lstStyle/>
          <a:p>
            <a:r>
              <a:rPr lang="en-JP" sz="3200" dirty="0"/>
              <a:t>Full time student</a:t>
            </a:r>
          </a:p>
          <a:p>
            <a:r>
              <a:rPr lang="en-JP" sz="3200" dirty="0"/>
              <a:t>Part-time university instructor</a:t>
            </a:r>
          </a:p>
          <a:p>
            <a:r>
              <a:rPr lang="en-JP" sz="3200" dirty="0"/>
              <a:t>Parent of 2 school resistors</a:t>
            </a:r>
          </a:p>
          <a:p>
            <a:r>
              <a:rPr lang="en-JP" sz="3200" dirty="0"/>
              <a:t>Living in-between (always)</a:t>
            </a:r>
          </a:p>
        </p:txBody>
      </p:sp>
    </p:spTree>
    <p:extLst>
      <p:ext uri="{BB962C8B-B14F-4D97-AF65-F5344CB8AC3E}">
        <p14:creationId xmlns:p14="http://schemas.microsoft.com/office/powerpoint/2010/main" val="2608575225"/>
      </p:ext>
    </p:extLst>
  </p:cSld>
  <p:clrMapOvr>
    <a:masterClrMapping/>
  </p:clrMapOvr>
  <mc:AlternateContent xmlns:mc="http://schemas.openxmlformats.org/markup-compatibility/2006">
    <mc:Choice xmlns:p14="http://schemas.microsoft.com/office/powerpoint/2010/main" Requires="p14">
      <p:transition spd="slow" p14:dur="2000" advTm="118008"/>
    </mc:Choice>
    <mc:Fallback>
      <p:transition spd="slow" advTm="11800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txBody>
          <a:bodyPr/>
          <a:lstStyle/>
          <a:p>
            <a:endParaRPr lang="en-JP"/>
          </a:p>
        </p:txBody>
      </p:sp>
      <p:pic>
        <p:nvPicPr>
          <p:cNvPr id="5" name="Content Placeholder 4" descr="Big yellow arrow opposite small white arrows">
            <a:extLst>
              <a:ext uri="{FF2B5EF4-FFF2-40B4-BE49-F238E27FC236}">
                <a16:creationId xmlns:a16="http://schemas.microsoft.com/office/drawing/2014/main" id="{08BD6511-1D79-FB84-9378-3B7220BEE16E}"/>
              </a:ext>
            </a:extLst>
          </p:cNvPr>
          <p:cNvPicPr>
            <a:picLocks noChangeAspect="1"/>
          </p:cNvPicPr>
          <p:nvPr/>
        </p:nvPicPr>
        <p:blipFill rotWithShape="1">
          <a:blip r:embed="rId3"/>
          <a:srcRect l="39098" r="2" b="2"/>
          <a:stretch/>
        </p:blipFill>
        <p:spPr>
          <a:xfrm>
            <a:off x="424928" y="419292"/>
            <a:ext cx="5522976" cy="6053328"/>
          </a:xfrm>
          <a:prstGeom prst="rect">
            <a:avLst/>
          </a:prstGeom>
        </p:spPr>
      </p:pic>
      <p:sp>
        <p:nvSpPr>
          <p:cNvPr id="16" name="Rectangle 15">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CA91B-B733-AD0B-9492-FEF0BC726EED}"/>
              </a:ext>
            </a:extLst>
          </p:cNvPr>
          <p:cNvSpPr>
            <a:spLocks noGrp="1"/>
          </p:cNvSpPr>
          <p:nvPr>
            <p:ph type="title"/>
          </p:nvPr>
        </p:nvSpPr>
        <p:spPr>
          <a:xfrm>
            <a:off x="6846137" y="727626"/>
            <a:ext cx="4602152" cy="1718225"/>
          </a:xfrm>
        </p:spPr>
        <p:txBody>
          <a:bodyPr>
            <a:normAutofit/>
          </a:bodyPr>
          <a:lstStyle/>
          <a:p>
            <a:r>
              <a:rPr lang="en-JP" dirty="0"/>
              <a:t>School refusal in Japan: FUTOKO</a:t>
            </a:r>
          </a:p>
        </p:txBody>
      </p:sp>
      <p:sp>
        <p:nvSpPr>
          <p:cNvPr id="9" name="Content Placeholder 8">
            <a:extLst>
              <a:ext uri="{FF2B5EF4-FFF2-40B4-BE49-F238E27FC236}">
                <a16:creationId xmlns:a16="http://schemas.microsoft.com/office/drawing/2014/main" id="{E2AB8D35-A6B1-636F-5CC6-3518E858C223}"/>
              </a:ext>
            </a:extLst>
          </p:cNvPr>
          <p:cNvSpPr>
            <a:spLocks noGrp="1"/>
          </p:cNvSpPr>
          <p:nvPr>
            <p:ph idx="1"/>
          </p:nvPr>
        </p:nvSpPr>
        <p:spPr>
          <a:xfrm>
            <a:off x="6487542" y="2538919"/>
            <a:ext cx="5279530" cy="3557805"/>
          </a:xfrm>
        </p:spPr>
        <p:txBody>
          <a:bodyPr>
            <a:normAutofit/>
          </a:bodyPr>
          <a:lstStyle/>
          <a:p>
            <a:pPr marL="0" indent="0">
              <a:buNone/>
            </a:pPr>
            <a:r>
              <a:rPr lang="en-US" sz="3200" dirty="0"/>
              <a:t>- </a:t>
            </a:r>
            <a:r>
              <a:rPr lang="en-US" sz="3200" dirty="0" err="1"/>
              <a:t>Futoko</a:t>
            </a:r>
            <a:endParaRPr lang="en-US" sz="3200" dirty="0"/>
          </a:p>
          <a:p>
            <a:pPr marL="0" indent="0">
              <a:buNone/>
            </a:pPr>
            <a:r>
              <a:rPr lang="en-US" sz="3200" dirty="0"/>
              <a:t>- &gt;4% JHS do not attend JHS 　　　　(MEXT)</a:t>
            </a:r>
          </a:p>
          <a:p>
            <a:pPr marL="0" indent="0">
              <a:buNone/>
            </a:pPr>
            <a:r>
              <a:rPr lang="en-US" sz="3200" dirty="0"/>
              <a:t>- Hikikomori</a:t>
            </a:r>
          </a:p>
        </p:txBody>
      </p:sp>
    </p:spTree>
    <p:extLst>
      <p:ext uri="{BB962C8B-B14F-4D97-AF65-F5344CB8AC3E}">
        <p14:creationId xmlns:p14="http://schemas.microsoft.com/office/powerpoint/2010/main" val="2229972367"/>
      </p:ext>
    </p:extLst>
  </p:cSld>
  <p:clrMapOvr>
    <a:masterClrMapping/>
  </p:clrMapOvr>
  <mc:AlternateContent xmlns:mc="http://schemas.openxmlformats.org/markup-compatibility/2006">
    <mc:Choice xmlns:p14="http://schemas.microsoft.com/office/powerpoint/2010/main" Requires="p14">
      <p:transition spd="slow" p14:dur="2000" advTm="178154"/>
    </mc:Choice>
    <mc:Fallback>
      <p:transition spd="slow" advTm="1781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ush leaves background">
            <a:extLst>
              <a:ext uri="{FF2B5EF4-FFF2-40B4-BE49-F238E27FC236}">
                <a16:creationId xmlns:a16="http://schemas.microsoft.com/office/drawing/2014/main" id="{3DD31845-0CBB-7770-2D0B-509BA754493F}"/>
              </a:ext>
            </a:extLst>
          </p:cNvPr>
          <p:cNvPicPr>
            <a:picLocks noChangeAspect="1"/>
          </p:cNvPicPr>
          <p:nvPr/>
        </p:nvPicPr>
        <p:blipFill rotWithShape="1">
          <a:blip r:embed="rId3"/>
          <a:srcRect t="11994" r="-1" b="3078"/>
          <a:stretch/>
        </p:blipFill>
        <p:spPr>
          <a:xfrm>
            <a:off x="20" y="10"/>
            <a:ext cx="12188932" cy="6857990"/>
          </a:xfrm>
          <a:prstGeom prst="rect">
            <a:avLst/>
          </a:prstGeom>
        </p:spPr>
      </p:pic>
      <p:sp>
        <p:nvSpPr>
          <p:cNvPr id="32" name="Rectangle 31">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txBody>
          <a:bodyPr/>
          <a:lstStyle/>
          <a:p>
            <a:endParaRPr lang="en-JP"/>
          </a:p>
        </p:txBody>
      </p:sp>
      <p:sp>
        <p:nvSpPr>
          <p:cNvPr id="34" name="Rectangle 33">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txBody>
          <a:bodyPr/>
          <a:lstStyle/>
          <a:p>
            <a:endParaRPr lang="en-JP"/>
          </a:p>
        </p:txBody>
      </p:sp>
      <p:sp>
        <p:nvSpPr>
          <p:cNvPr id="2" name="Title 1">
            <a:extLst>
              <a:ext uri="{FF2B5EF4-FFF2-40B4-BE49-F238E27FC236}">
                <a16:creationId xmlns:a16="http://schemas.microsoft.com/office/drawing/2014/main" id="{24C8EBAB-6B2B-C33E-EDFC-E344C7CB485E}"/>
              </a:ext>
            </a:extLst>
          </p:cNvPr>
          <p:cNvSpPr>
            <a:spLocks noGrp="1"/>
          </p:cNvSpPr>
          <p:nvPr>
            <p:ph type="title"/>
          </p:nvPr>
        </p:nvSpPr>
        <p:spPr>
          <a:xfrm>
            <a:off x="1357951" y="1352277"/>
            <a:ext cx="4633416" cy="1020220"/>
          </a:xfrm>
        </p:spPr>
        <p:txBody>
          <a:bodyPr vert="horz" lIns="91440" tIns="45720" rIns="91440" bIns="45720" rtlCol="0">
            <a:normAutofit fontScale="90000"/>
          </a:bodyPr>
          <a:lstStyle/>
          <a:p>
            <a:r>
              <a:rPr lang="en-US" sz="4000" cap="all" spc="-100" dirty="0"/>
              <a:t>Research Approach</a:t>
            </a:r>
          </a:p>
        </p:txBody>
      </p:sp>
      <p:sp>
        <p:nvSpPr>
          <p:cNvPr id="3" name="Content Placeholder 2">
            <a:extLst>
              <a:ext uri="{FF2B5EF4-FFF2-40B4-BE49-F238E27FC236}">
                <a16:creationId xmlns:a16="http://schemas.microsoft.com/office/drawing/2014/main" id="{B7F2BF30-2CEF-01B5-6131-8D927EEBA913}"/>
              </a:ext>
            </a:extLst>
          </p:cNvPr>
          <p:cNvSpPr>
            <a:spLocks noGrp="1"/>
          </p:cNvSpPr>
          <p:nvPr>
            <p:ph idx="1"/>
          </p:nvPr>
        </p:nvSpPr>
        <p:spPr>
          <a:xfrm>
            <a:off x="1103272" y="2372497"/>
            <a:ext cx="5120640" cy="3379079"/>
          </a:xfrm>
        </p:spPr>
        <p:txBody>
          <a:bodyPr vert="horz" lIns="91440" tIns="45720" rIns="91440" bIns="45720" rtlCol="0">
            <a:normAutofit fontScale="55000" lnSpcReduction="20000"/>
          </a:bodyPr>
          <a:lstStyle/>
          <a:p>
            <a:pPr marL="0" indent="0" algn="ctr">
              <a:spcBef>
                <a:spcPts val="0"/>
              </a:spcBef>
              <a:spcAft>
                <a:spcPts val="600"/>
              </a:spcAft>
              <a:buNone/>
            </a:pPr>
            <a:r>
              <a:rPr lang="en-US" sz="6500" spc="80" dirty="0"/>
              <a:t>Philosophical Hermeneutics</a:t>
            </a:r>
          </a:p>
          <a:p>
            <a:pPr marL="0" indent="0">
              <a:spcBef>
                <a:spcPts val="0"/>
              </a:spcBef>
              <a:spcAft>
                <a:spcPts val="600"/>
              </a:spcAft>
              <a:buNone/>
            </a:pPr>
            <a:endParaRPr lang="en-US" sz="4600" spc="80" dirty="0"/>
          </a:p>
          <a:p>
            <a:pPr marL="0" indent="0">
              <a:spcBef>
                <a:spcPts val="0"/>
              </a:spcBef>
              <a:spcAft>
                <a:spcPts val="600"/>
              </a:spcAft>
              <a:buNone/>
            </a:pPr>
            <a:r>
              <a:rPr lang="en-US" sz="4500" spc="80" dirty="0"/>
              <a:t>-Re-enliven the topic</a:t>
            </a:r>
          </a:p>
          <a:p>
            <a:pPr marL="0" indent="0">
              <a:spcBef>
                <a:spcPts val="0"/>
              </a:spcBef>
              <a:spcAft>
                <a:spcPts val="600"/>
              </a:spcAft>
              <a:buNone/>
            </a:pPr>
            <a:r>
              <a:rPr lang="en-US" sz="4500" spc="80" dirty="0"/>
              <a:t>-Look at it differently</a:t>
            </a:r>
          </a:p>
          <a:p>
            <a:pPr marL="0" indent="0">
              <a:spcBef>
                <a:spcPts val="0"/>
              </a:spcBef>
              <a:spcAft>
                <a:spcPts val="600"/>
              </a:spcAft>
              <a:buNone/>
            </a:pPr>
            <a:r>
              <a:rPr lang="en-US" sz="4500" spc="80" dirty="0"/>
              <a:t>-Honor the individual instance</a:t>
            </a:r>
          </a:p>
          <a:p>
            <a:pPr marL="0" indent="0">
              <a:spcBef>
                <a:spcPts val="0"/>
              </a:spcBef>
              <a:spcAft>
                <a:spcPts val="600"/>
              </a:spcAft>
              <a:buNone/>
            </a:pPr>
            <a:r>
              <a:rPr lang="en-US" sz="4500" spc="80" dirty="0"/>
              <a:t>-Dialogue</a:t>
            </a:r>
          </a:p>
          <a:p>
            <a:pPr marL="0" indent="0">
              <a:spcBef>
                <a:spcPts val="0"/>
              </a:spcBef>
              <a:spcAft>
                <a:spcPts val="600"/>
              </a:spcAft>
              <a:buNone/>
            </a:pPr>
            <a:r>
              <a:rPr lang="en-US" spc="80" dirty="0"/>
              <a:t> </a:t>
            </a:r>
          </a:p>
        </p:txBody>
      </p:sp>
    </p:spTree>
    <p:extLst>
      <p:ext uri="{BB962C8B-B14F-4D97-AF65-F5344CB8AC3E}">
        <p14:creationId xmlns:p14="http://schemas.microsoft.com/office/powerpoint/2010/main" val="429693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88731"/>
    </mc:Choice>
    <mc:Fallback>
      <p:transition spd="slow" advTm="8873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ird perched on a branch&#10;&#10;Description automatically generated">
            <a:extLst>
              <a:ext uri="{FF2B5EF4-FFF2-40B4-BE49-F238E27FC236}">
                <a16:creationId xmlns:a16="http://schemas.microsoft.com/office/drawing/2014/main" id="{40A8DFEA-7C4F-9F3A-3DA1-1C6FA6320A7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889" r="25889" b="-1"/>
          <a:stretch/>
        </p:blipFill>
        <p:spPr>
          <a:xfrm>
            <a:off x="20" y="10"/>
            <a:ext cx="6392647" cy="6857990"/>
          </a:xfrm>
          <a:prstGeom prst="rect">
            <a:avLst/>
          </a:prstGeom>
        </p:spPr>
      </p:pic>
      <p:sp>
        <p:nvSpPr>
          <p:cNvPr id="14" name="Rectangle 1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C978C-9D3E-A2C0-F823-612DBF1D606A}"/>
              </a:ext>
            </a:extLst>
          </p:cNvPr>
          <p:cNvSpPr>
            <a:spLocks noGrp="1"/>
          </p:cNvSpPr>
          <p:nvPr>
            <p:ph type="title"/>
          </p:nvPr>
        </p:nvSpPr>
        <p:spPr>
          <a:xfrm>
            <a:off x="7064082" y="642594"/>
            <a:ext cx="4472921" cy="1371600"/>
          </a:xfrm>
        </p:spPr>
        <p:txBody>
          <a:bodyPr>
            <a:normAutofit/>
          </a:bodyPr>
          <a:lstStyle/>
          <a:p>
            <a:r>
              <a:rPr lang="en-JP" sz="4000"/>
              <a:t>The Aoki Family</a:t>
            </a:r>
          </a:p>
        </p:txBody>
      </p:sp>
      <p:sp>
        <p:nvSpPr>
          <p:cNvPr id="3" name="Content Placeholder 2">
            <a:extLst>
              <a:ext uri="{FF2B5EF4-FFF2-40B4-BE49-F238E27FC236}">
                <a16:creationId xmlns:a16="http://schemas.microsoft.com/office/drawing/2014/main" id="{AD0F0AFF-758F-10E6-01C2-642D0D4815D7}"/>
              </a:ext>
            </a:extLst>
          </p:cNvPr>
          <p:cNvSpPr>
            <a:spLocks noGrp="1"/>
          </p:cNvSpPr>
          <p:nvPr>
            <p:ph idx="1"/>
          </p:nvPr>
        </p:nvSpPr>
        <p:spPr>
          <a:xfrm>
            <a:off x="6769100" y="2103120"/>
            <a:ext cx="5018210" cy="3931920"/>
          </a:xfrm>
        </p:spPr>
        <p:txBody>
          <a:bodyPr>
            <a:normAutofit/>
          </a:bodyPr>
          <a:lstStyle/>
          <a:p>
            <a:r>
              <a:rPr lang="en-JP" sz="2800" b="1" dirty="0"/>
              <a:t>Mother (Henrietta) British, </a:t>
            </a:r>
          </a:p>
          <a:p>
            <a:r>
              <a:rPr lang="en-JP" dirty="0"/>
              <a:t>Father Japanese</a:t>
            </a:r>
          </a:p>
          <a:p>
            <a:r>
              <a:rPr lang="en-JP" sz="2800" b="1" dirty="0"/>
              <a:t>Liana (HS2)</a:t>
            </a:r>
          </a:p>
          <a:p>
            <a:r>
              <a:rPr lang="en-JP" sz="2800" dirty="0"/>
              <a:t>Jason (JHS2)</a:t>
            </a:r>
          </a:p>
          <a:p>
            <a:endParaRPr lang="en-JP" dirty="0"/>
          </a:p>
        </p:txBody>
      </p:sp>
    </p:spTree>
    <p:extLst>
      <p:ext uri="{BB962C8B-B14F-4D97-AF65-F5344CB8AC3E}">
        <p14:creationId xmlns:p14="http://schemas.microsoft.com/office/powerpoint/2010/main" val="3319611808"/>
      </p:ext>
    </p:extLst>
  </p:cSld>
  <p:clrMapOvr>
    <a:masterClrMapping/>
  </p:clrMapOvr>
  <mc:AlternateContent xmlns:mc="http://schemas.openxmlformats.org/markup-compatibility/2006">
    <mc:Choice xmlns:p14="http://schemas.microsoft.com/office/powerpoint/2010/main" Requires="p14">
      <p:transition spd="slow" p14:dur="2000" advTm="140193"/>
    </mc:Choice>
    <mc:Fallback>
      <p:transition spd="slow" advTm="14019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JP"/>
          </a:p>
        </p:txBody>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JP"/>
          </a:p>
        </p:txBody>
      </p:sp>
      <p:sp>
        <p:nvSpPr>
          <p:cNvPr id="16" name="Rectangle 15">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5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ird perched on a branch&#10;&#10;Description automatically generated">
            <a:extLst>
              <a:ext uri="{FF2B5EF4-FFF2-40B4-BE49-F238E27FC236}">
                <a16:creationId xmlns:a16="http://schemas.microsoft.com/office/drawing/2014/main" id="{5E3127D3-69BC-9884-5D11-2D86EC72EC42}"/>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11889" r="25889" b="-1"/>
          <a:stretch/>
        </p:blipFill>
        <p:spPr>
          <a:xfrm>
            <a:off x="6224350" y="803063"/>
            <a:ext cx="4895563" cy="5251874"/>
          </a:xfrm>
          <a:prstGeom prst="rect">
            <a:avLst/>
          </a:prstGeom>
        </p:spPr>
      </p:pic>
      <p:sp>
        <p:nvSpPr>
          <p:cNvPr id="6" name="TextBox 5">
            <a:extLst>
              <a:ext uri="{FF2B5EF4-FFF2-40B4-BE49-F238E27FC236}">
                <a16:creationId xmlns:a16="http://schemas.microsoft.com/office/drawing/2014/main" id="{26395F29-6ED0-BC69-F0B5-094396179055}"/>
              </a:ext>
            </a:extLst>
          </p:cNvPr>
          <p:cNvSpPr txBox="1"/>
          <p:nvPr/>
        </p:nvSpPr>
        <p:spPr>
          <a:xfrm>
            <a:off x="477011" y="565319"/>
            <a:ext cx="5152265" cy="3354765"/>
          </a:xfrm>
          <a:prstGeom prst="rect">
            <a:avLst/>
          </a:prstGeom>
          <a:noFill/>
        </p:spPr>
        <p:txBody>
          <a:bodyPr wrap="square" rtlCol="0">
            <a:spAutoFit/>
          </a:bodyPr>
          <a:lstStyle/>
          <a:p>
            <a:r>
              <a:rPr lang="en-US" sz="3600" b="0" i="0" u="none" strike="noStrike" dirty="0">
                <a:solidFill>
                  <a:srgbClr val="000000"/>
                </a:solidFill>
                <a:effectLst/>
                <a:latin typeface="Times New Roman" panose="02020603050405020304" pitchFamily="18" charset="0"/>
              </a:rPr>
              <a:t>“what is most important to me is that Liana gets out of bed, she gets out of her room, that she has a social life” </a:t>
            </a:r>
          </a:p>
          <a:p>
            <a:r>
              <a:rPr lang="en-US" sz="3200" b="0" i="0" u="none" strike="noStrike" dirty="0">
                <a:solidFill>
                  <a:srgbClr val="000000"/>
                </a:solidFill>
                <a:effectLst/>
                <a:latin typeface="Times New Roman" panose="02020603050405020304" pitchFamily="18" charset="0"/>
              </a:rPr>
              <a:t>(Henrietta, mother of Liana)</a:t>
            </a:r>
            <a:endParaRPr lang="en-JP" sz="3200" dirty="0"/>
          </a:p>
        </p:txBody>
      </p:sp>
    </p:spTree>
    <p:extLst>
      <p:ext uri="{BB962C8B-B14F-4D97-AF65-F5344CB8AC3E}">
        <p14:creationId xmlns:p14="http://schemas.microsoft.com/office/powerpoint/2010/main" val="2727792024"/>
      </p:ext>
    </p:extLst>
  </p:cSld>
  <p:clrMapOvr>
    <a:masterClrMapping/>
  </p:clrMapOvr>
  <mc:AlternateContent xmlns:mc="http://schemas.openxmlformats.org/markup-compatibility/2006">
    <mc:Choice xmlns:p14="http://schemas.microsoft.com/office/powerpoint/2010/main" Requires="p14">
      <p:transition spd="slow" p14:dur="2000" advTm="103275"/>
    </mc:Choice>
    <mc:Fallback>
      <p:transition spd="slow" advTm="10327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JP"/>
          </a:p>
        </p:txBody>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JP"/>
          </a:p>
        </p:txBody>
      </p:sp>
      <p:sp>
        <p:nvSpPr>
          <p:cNvPr id="15" name="Rectangle 14">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txBody>
          <a:bodyPr/>
          <a:lstStyle/>
          <a:p>
            <a:endParaRPr lang="en-JP"/>
          </a:p>
        </p:txBody>
      </p:sp>
      <p:pic>
        <p:nvPicPr>
          <p:cNvPr id="4" name="Content Placeholder 3" descr="A bird perched on a branch&#10;&#10;Description automatically generated">
            <a:extLst>
              <a:ext uri="{FF2B5EF4-FFF2-40B4-BE49-F238E27FC236}">
                <a16:creationId xmlns:a16="http://schemas.microsoft.com/office/drawing/2014/main" id="{BEB0E13B-FDC3-5DDF-CDCE-6CABBFBC8F30}"/>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11889" r="25889" b="-1"/>
          <a:stretch/>
        </p:blipFill>
        <p:spPr>
          <a:xfrm>
            <a:off x="3499450" y="643467"/>
            <a:ext cx="5193100" cy="5571066"/>
          </a:xfrm>
          <a:prstGeom prst="rect">
            <a:avLst/>
          </a:prstGeom>
        </p:spPr>
      </p:pic>
      <p:sp>
        <p:nvSpPr>
          <p:cNvPr id="19" name="Rectangle 18">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txBody>
          <a:bodyPr/>
          <a:lstStyle/>
          <a:p>
            <a:endParaRPr lang="en-JP"/>
          </a:p>
        </p:txBody>
      </p:sp>
      <p:sp>
        <p:nvSpPr>
          <p:cNvPr id="6" name="TextBox 5">
            <a:extLst>
              <a:ext uri="{FF2B5EF4-FFF2-40B4-BE49-F238E27FC236}">
                <a16:creationId xmlns:a16="http://schemas.microsoft.com/office/drawing/2014/main" id="{672F8D7A-EFE1-817E-7006-1378C2B80341}"/>
              </a:ext>
            </a:extLst>
          </p:cNvPr>
          <p:cNvSpPr txBox="1"/>
          <p:nvPr/>
        </p:nvSpPr>
        <p:spPr>
          <a:xfrm>
            <a:off x="9132986" y="3019270"/>
            <a:ext cx="2892898" cy="3600986"/>
          </a:xfrm>
          <a:prstGeom prst="rect">
            <a:avLst/>
          </a:prstGeom>
          <a:noFill/>
        </p:spPr>
        <p:txBody>
          <a:bodyPr wrap="square" rtlCol="0">
            <a:spAutoFit/>
          </a:bodyPr>
          <a:lstStyle/>
          <a:p>
            <a:pPr indent="457200" rtl="0">
              <a:spcBef>
                <a:spcPts val="0"/>
              </a:spcBef>
              <a:spcAft>
                <a:spcPts val="0"/>
              </a:spcAft>
            </a:pPr>
            <a:endParaRPr lang="en-US" sz="3200" b="0" i="0" u="none" strike="noStrike" dirty="0">
              <a:solidFill>
                <a:srgbClr val="00B0F0"/>
              </a:solidFill>
              <a:effectLst/>
              <a:latin typeface="Times New Roman" panose="02020603050405020304" pitchFamily="18" charset="0"/>
            </a:endParaRPr>
          </a:p>
          <a:p>
            <a:pPr indent="457200" rtl="0">
              <a:spcBef>
                <a:spcPts val="0"/>
              </a:spcBef>
              <a:spcAft>
                <a:spcPts val="0"/>
              </a:spcAft>
            </a:pPr>
            <a:endParaRPr lang="en-US" sz="3200" dirty="0">
              <a:solidFill>
                <a:srgbClr val="00B0F0"/>
              </a:solidFill>
              <a:latin typeface="Times New Roman" panose="02020603050405020304" pitchFamily="18" charset="0"/>
            </a:endParaRPr>
          </a:p>
          <a:p>
            <a:pPr indent="457200" rtl="0">
              <a:spcBef>
                <a:spcPts val="0"/>
              </a:spcBef>
              <a:spcAft>
                <a:spcPts val="0"/>
              </a:spcAft>
            </a:pPr>
            <a:r>
              <a:rPr lang="en-US" sz="3200" b="0" i="0" u="none" strike="noStrike" dirty="0">
                <a:solidFill>
                  <a:srgbClr val="FFFF00"/>
                </a:solidFill>
                <a:effectLst/>
                <a:latin typeface="Times New Roman" panose="02020603050405020304" pitchFamily="18" charset="0"/>
              </a:rPr>
              <a:t>“being here, is this really wrong for them?” </a:t>
            </a:r>
            <a:endParaRPr lang="en-US" sz="3200" b="0" dirty="0">
              <a:solidFill>
                <a:srgbClr val="FFFF00"/>
              </a:solidFill>
              <a:effectLst/>
            </a:endParaRPr>
          </a:p>
          <a:p>
            <a:br>
              <a:rPr lang="en-US" dirty="0">
                <a:solidFill>
                  <a:srgbClr val="00B0F0"/>
                </a:solidFill>
              </a:rPr>
            </a:br>
            <a:endParaRPr lang="en-JP" dirty="0">
              <a:solidFill>
                <a:srgbClr val="00B0F0"/>
              </a:solidFill>
            </a:endParaRPr>
          </a:p>
        </p:txBody>
      </p:sp>
      <p:sp>
        <p:nvSpPr>
          <p:cNvPr id="8" name="TextBox 7">
            <a:extLst>
              <a:ext uri="{FF2B5EF4-FFF2-40B4-BE49-F238E27FC236}">
                <a16:creationId xmlns:a16="http://schemas.microsoft.com/office/drawing/2014/main" id="{36B5A24C-4360-43E4-2E9F-C96CD279FC78}"/>
              </a:ext>
            </a:extLst>
          </p:cNvPr>
          <p:cNvSpPr txBox="1"/>
          <p:nvPr/>
        </p:nvSpPr>
        <p:spPr>
          <a:xfrm>
            <a:off x="390502" y="485864"/>
            <a:ext cx="3108948" cy="4401205"/>
          </a:xfrm>
          <a:prstGeom prst="rect">
            <a:avLst/>
          </a:prstGeom>
          <a:noFill/>
        </p:spPr>
        <p:txBody>
          <a:bodyPr wrap="square" rtlCol="0">
            <a:spAutoFit/>
          </a:bodyPr>
          <a:lstStyle/>
          <a:p>
            <a:r>
              <a:rPr lang="en-US" sz="2800" b="0" i="0" u="none" strike="noStrike" dirty="0">
                <a:solidFill>
                  <a:srgbClr val="00B0F0"/>
                </a:solidFill>
                <a:effectLst/>
                <a:latin typeface="Times New Roman" panose="02020603050405020304" pitchFamily="18" charset="0"/>
              </a:rPr>
              <a:t>“It’s like she’s definitely struggling to </a:t>
            </a:r>
            <a:r>
              <a:rPr lang="en-US" sz="2800" b="0" i="1" u="none" strike="noStrike" dirty="0">
                <a:solidFill>
                  <a:srgbClr val="00B0F0"/>
                </a:solidFill>
                <a:effectLst/>
                <a:latin typeface="Times New Roman" panose="02020603050405020304" pitchFamily="18" charset="0"/>
              </a:rPr>
              <a:t>be</a:t>
            </a:r>
            <a:r>
              <a:rPr lang="en-US" sz="2800" b="0" i="0" u="none" strike="noStrike" dirty="0">
                <a:solidFill>
                  <a:srgbClr val="00B0F0"/>
                </a:solidFill>
                <a:effectLst/>
                <a:latin typeface="Times New Roman" panose="02020603050405020304" pitchFamily="18" charset="0"/>
              </a:rPr>
              <a:t>, …, it is like she is really struggling to work out who she is, how to be her, and how to have the confidence to be her”</a:t>
            </a:r>
            <a:endParaRPr lang="en-JP" sz="2800" dirty="0"/>
          </a:p>
        </p:txBody>
      </p:sp>
    </p:spTree>
    <p:extLst>
      <p:ext uri="{BB962C8B-B14F-4D97-AF65-F5344CB8AC3E}">
        <p14:creationId xmlns:p14="http://schemas.microsoft.com/office/powerpoint/2010/main" val="1104622750"/>
      </p:ext>
    </p:extLst>
  </p:cSld>
  <p:clrMapOvr>
    <a:masterClrMapping/>
  </p:clrMapOvr>
  <mc:AlternateContent xmlns:mc="http://schemas.openxmlformats.org/markup-compatibility/2006">
    <mc:Choice xmlns:p14="http://schemas.microsoft.com/office/powerpoint/2010/main" Requires="p14">
      <p:transition spd="slow" p14:dur="2000" advTm="48163"/>
    </mc:Choice>
    <mc:Fallback>
      <p:transition spd="slow" advTm="4816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txBody>
          <a:bodyPr/>
          <a:lstStyle/>
          <a:p>
            <a:endParaRPr lang="en-JP"/>
          </a:p>
        </p:txBody>
      </p:sp>
      <p:pic>
        <p:nvPicPr>
          <p:cNvPr id="9" name="Content Placeholder 8" descr="A close up of a flower&#10;&#10;Description automatically generated">
            <a:extLst>
              <a:ext uri="{FF2B5EF4-FFF2-40B4-BE49-F238E27FC236}">
                <a16:creationId xmlns:a16="http://schemas.microsoft.com/office/drawing/2014/main" id="{5CA3BE5C-AFCB-F2E7-1250-5BAF3E1959A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630" r="4099" b="2"/>
          <a:stretch/>
        </p:blipFill>
        <p:spPr>
          <a:xfrm>
            <a:off x="424928" y="419292"/>
            <a:ext cx="5522976" cy="6053328"/>
          </a:xfrm>
          <a:prstGeom prst="rect">
            <a:avLst/>
          </a:prstGeom>
        </p:spPr>
      </p:pic>
      <p:sp>
        <p:nvSpPr>
          <p:cNvPr id="21"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0A1608-D0F8-5D2E-C87E-D885EC955A8C}"/>
              </a:ext>
            </a:extLst>
          </p:cNvPr>
          <p:cNvSpPr>
            <a:spLocks noGrp="1"/>
          </p:cNvSpPr>
          <p:nvPr>
            <p:ph type="title"/>
          </p:nvPr>
        </p:nvSpPr>
        <p:spPr>
          <a:xfrm>
            <a:off x="6846137" y="727626"/>
            <a:ext cx="4602152" cy="1718225"/>
          </a:xfrm>
        </p:spPr>
        <p:txBody>
          <a:bodyPr>
            <a:normAutofit/>
          </a:bodyPr>
          <a:lstStyle/>
          <a:p>
            <a:r>
              <a:rPr lang="en-JP" dirty="0"/>
              <a:t>The Baker Family</a:t>
            </a:r>
          </a:p>
        </p:txBody>
      </p:sp>
      <p:sp>
        <p:nvSpPr>
          <p:cNvPr id="14" name="Content Placeholder 13">
            <a:extLst>
              <a:ext uri="{FF2B5EF4-FFF2-40B4-BE49-F238E27FC236}">
                <a16:creationId xmlns:a16="http://schemas.microsoft.com/office/drawing/2014/main" id="{5A334049-19AB-FE80-C0DD-AE60C52023A7}"/>
              </a:ext>
            </a:extLst>
          </p:cNvPr>
          <p:cNvSpPr>
            <a:spLocks noGrp="1"/>
          </p:cNvSpPr>
          <p:nvPr>
            <p:ph idx="1"/>
          </p:nvPr>
        </p:nvSpPr>
        <p:spPr>
          <a:xfrm>
            <a:off x="6487542" y="2538919"/>
            <a:ext cx="4960747" cy="3557805"/>
          </a:xfrm>
        </p:spPr>
        <p:txBody>
          <a:bodyPr>
            <a:normAutofit/>
          </a:bodyPr>
          <a:lstStyle/>
          <a:p>
            <a:r>
              <a:rPr lang="en-US" sz="2000" b="1" dirty="0"/>
              <a:t>Mother (Gillian) Japanese/American</a:t>
            </a:r>
          </a:p>
          <a:p>
            <a:r>
              <a:rPr lang="en-US" dirty="0"/>
              <a:t>Father </a:t>
            </a:r>
          </a:p>
          <a:p>
            <a:r>
              <a:rPr lang="en-US" sz="2000" b="1" dirty="0"/>
              <a:t>Lisa (JHS3)</a:t>
            </a:r>
          </a:p>
          <a:p>
            <a:r>
              <a:rPr lang="en-US" dirty="0"/>
              <a:t>Older sister</a:t>
            </a:r>
          </a:p>
          <a:p>
            <a:r>
              <a:rPr lang="en-US" dirty="0"/>
              <a:t>Older brother</a:t>
            </a:r>
          </a:p>
        </p:txBody>
      </p:sp>
      <p:sp>
        <p:nvSpPr>
          <p:cNvPr id="10" name="TextBox 9">
            <a:extLst>
              <a:ext uri="{FF2B5EF4-FFF2-40B4-BE49-F238E27FC236}">
                <a16:creationId xmlns:a16="http://schemas.microsoft.com/office/drawing/2014/main" id="{3FE0F503-548A-8997-87C9-B37F466414F9}"/>
              </a:ext>
            </a:extLst>
          </p:cNvPr>
          <p:cNvSpPr txBox="1"/>
          <p:nvPr/>
        </p:nvSpPr>
        <p:spPr>
          <a:xfrm>
            <a:off x="3326674" y="6272565"/>
            <a:ext cx="2621230" cy="200055"/>
          </a:xfrm>
          <a:prstGeom prst="rect">
            <a:avLst/>
          </a:prstGeom>
          <a:solidFill>
            <a:srgbClr val="000000"/>
          </a:solidFill>
        </p:spPr>
        <p:txBody>
          <a:bodyPr wrap="none" rtlCol="0">
            <a:spAutoFit/>
          </a:bodyPr>
          <a:lstStyle/>
          <a:p>
            <a:pPr algn="r">
              <a:spcAft>
                <a:spcPts val="600"/>
              </a:spcAft>
            </a:pPr>
            <a:r>
              <a:rPr lang="en-JP" sz="700">
                <a:solidFill>
                  <a:srgbClr val="FFFFFF"/>
                </a:solidFill>
                <a:hlinkClick r:id="rId4" tooltip="https://www.flickr.com/photos/66109304@N00/487861485/">
                  <a:extLst>
                    <a:ext uri="{A12FA001-AC4F-418D-AE19-62706E023703}">
                      <ahyp:hlinkClr xmlns:ahyp="http://schemas.microsoft.com/office/drawing/2018/hyperlinkcolor" val="tx"/>
                    </a:ext>
                  </a:extLst>
                </a:hlinkClick>
              </a:rPr>
              <a:t>This Photo</a:t>
            </a:r>
            <a:r>
              <a:rPr lang="en-JP" sz="700">
                <a:solidFill>
                  <a:srgbClr val="FFFFFF"/>
                </a:solidFill>
              </a:rPr>
              <a:t> by Unknown Author is licensed under </a:t>
            </a:r>
            <a:r>
              <a:rPr lang="en-JP"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JP" sz="700">
              <a:solidFill>
                <a:srgbClr val="FFFFFF"/>
              </a:solidFill>
            </a:endParaRPr>
          </a:p>
        </p:txBody>
      </p:sp>
    </p:spTree>
    <p:extLst>
      <p:ext uri="{BB962C8B-B14F-4D97-AF65-F5344CB8AC3E}">
        <p14:creationId xmlns:p14="http://schemas.microsoft.com/office/powerpoint/2010/main" val="3010355434"/>
      </p:ext>
    </p:extLst>
  </p:cSld>
  <p:clrMapOvr>
    <a:masterClrMapping/>
  </p:clrMapOvr>
  <mc:AlternateContent xmlns:mc="http://schemas.openxmlformats.org/markup-compatibility/2006">
    <mc:Choice xmlns:p14="http://schemas.microsoft.com/office/powerpoint/2010/main" Requires="p14">
      <p:transition spd="slow" p14:dur="2000" advTm="99737"/>
    </mc:Choice>
    <mc:Fallback>
      <p:transition spd="slow" advTm="99737"/>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3319</Words>
  <Application>Microsoft Macintosh PowerPoint</Application>
  <PresentationFormat>Widescreen</PresentationFormat>
  <Paragraphs>176</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Garamond</vt:lpstr>
      <vt:lpstr>Gill Sans MT</vt:lpstr>
      <vt:lpstr>Menlo</vt:lpstr>
      <vt:lpstr>Times New Roman</vt:lpstr>
      <vt:lpstr>SavonVTI</vt:lpstr>
      <vt:lpstr>When kids refuse to go to school </vt:lpstr>
      <vt:lpstr>Presentation Overview</vt:lpstr>
      <vt:lpstr>Who I am…</vt:lpstr>
      <vt:lpstr>School refusal in Japan: FUTOKO</vt:lpstr>
      <vt:lpstr>Research Approach</vt:lpstr>
      <vt:lpstr>The Aoki Family</vt:lpstr>
      <vt:lpstr>PowerPoint Presentation</vt:lpstr>
      <vt:lpstr>PowerPoint Presentation</vt:lpstr>
      <vt:lpstr>The Baker Family</vt:lpstr>
      <vt:lpstr>PowerPoint Presentation</vt:lpstr>
      <vt:lpstr>PowerPoint Presentation</vt:lpstr>
      <vt:lpstr>The Kawaguchi Family</vt:lpstr>
      <vt:lpstr>PowerPoint Presentation</vt:lpstr>
      <vt:lpstr>“I prioritized my work. It kept me afloat. It gave me self-worth”</vt:lpstr>
      <vt:lpstr>So What?    </vt:lpstr>
      <vt:lpstr>What now?</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kids refuse to go to school </dc:title>
  <dc:creator>Catherine Takasugi</dc:creator>
  <cp:lastModifiedBy>Catherine Takasugi</cp:lastModifiedBy>
  <cp:revision>3</cp:revision>
  <dcterms:created xsi:type="dcterms:W3CDTF">2024-03-01T18:09:35Z</dcterms:created>
  <dcterms:modified xsi:type="dcterms:W3CDTF">2024-03-02T02:51:05Z</dcterms:modified>
</cp:coreProperties>
</file>