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00" r:id="rId2"/>
    <p:sldId id="256" r:id="rId3"/>
    <p:sldId id="257" r:id="rId4"/>
    <p:sldId id="258" r:id="rId5"/>
    <p:sldId id="260" r:id="rId6"/>
    <p:sldId id="259" r:id="rId7"/>
    <p:sldId id="304" r:id="rId8"/>
    <p:sldId id="302" r:id="rId9"/>
    <p:sldId id="276" r:id="rId10"/>
    <p:sldId id="301" r:id="rId11"/>
    <p:sldId id="305" r:id="rId12"/>
    <p:sldId id="268" r:id="rId13"/>
    <p:sldId id="265" r:id="rId14"/>
    <p:sldId id="297" r:id="rId15"/>
    <p:sldId id="267" r:id="rId16"/>
    <p:sldId id="273" r:id="rId17"/>
    <p:sldId id="275" r:id="rId18"/>
    <p:sldId id="279" r:id="rId19"/>
    <p:sldId id="280" r:id="rId20"/>
    <p:sldId id="281" r:id="rId21"/>
    <p:sldId id="282" r:id="rId22"/>
    <p:sldId id="278" r:id="rId23"/>
    <p:sldId id="288" r:id="rId24"/>
    <p:sldId id="284" r:id="rId25"/>
    <p:sldId id="283" r:id="rId26"/>
    <p:sldId id="293" r:id="rId27"/>
    <p:sldId id="307" r:id="rId28"/>
    <p:sldId id="272" r:id="rId29"/>
    <p:sldId id="287" r:id="rId30"/>
    <p:sldId id="285" r:id="rId31"/>
    <p:sldId id="306" r:id="rId32"/>
    <p:sldId id="269" r:id="rId33"/>
    <p:sldId id="270" r:id="rId34"/>
    <p:sldId id="274" r:id="rId35"/>
    <p:sldId id="289" r:id="rId36"/>
    <p:sldId id="290" r:id="rId37"/>
    <p:sldId id="291" r:id="rId38"/>
    <p:sldId id="292" r:id="rId39"/>
    <p:sldId id="296" r:id="rId40"/>
    <p:sldId id="298" r:id="rId41"/>
    <p:sldId id="308"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748"/>
  </p:normalViewPr>
  <p:slideViewPr>
    <p:cSldViewPr snapToGrid="0">
      <p:cViewPr varScale="1">
        <p:scale>
          <a:sx n="103" d="100"/>
          <a:sy n="103" d="100"/>
        </p:scale>
        <p:origin x="113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4A78C-BC96-2F46-8485-53001A0C8B0B}" type="datetimeFigureOut">
              <a:rPr lang="en-GB" smtClean="0"/>
              <a:t>18/05/2025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6DC19-779C-2743-A3EB-7564C1D42402}" type="slidenum">
              <a:rPr lang="en-GB" smtClean="0"/>
              <a:t>‹#›</a:t>
            </a:fld>
            <a:endParaRPr lang="en-GB"/>
          </a:p>
        </p:txBody>
      </p:sp>
    </p:spTree>
    <p:extLst>
      <p:ext uri="{BB962C8B-B14F-4D97-AF65-F5344CB8AC3E}">
        <p14:creationId xmlns:p14="http://schemas.microsoft.com/office/powerpoint/2010/main" val="378328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Grammar and Lexis focus, but not sociolinguistic</a:t>
            </a:r>
          </a:p>
        </p:txBody>
      </p:sp>
      <p:sp>
        <p:nvSpPr>
          <p:cNvPr id="4" name="Slide Number Placeholder 3"/>
          <p:cNvSpPr>
            <a:spLocks noGrp="1"/>
          </p:cNvSpPr>
          <p:nvPr>
            <p:ph type="sldNum" sz="quarter" idx="5"/>
          </p:nvPr>
        </p:nvSpPr>
        <p:spPr/>
        <p:txBody>
          <a:bodyPr/>
          <a:lstStyle/>
          <a:p>
            <a:fld id="{1D96DC19-779C-2743-A3EB-7564C1D42402}" type="slidenum">
              <a:rPr lang="en-GB" smtClean="0"/>
              <a:t>11</a:t>
            </a:fld>
            <a:endParaRPr lang="en-GB"/>
          </a:p>
        </p:txBody>
      </p:sp>
    </p:spTree>
    <p:extLst>
      <p:ext uri="{BB962C8B-B14F-4D97-AF65-F5344CB8AC3E}">
        <p14:creationId xmlns:p14="http://schemas.microsoft.com/office/powerpoint/2010/main" val="426266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saw earlier the grammar can be quite overwhelming; even more so when to delve deeper.</a:t>
            </a:r>
          </a:p>
          <a:p>
            <a:r>
              <a:rPr lang="en-GB" dirty="0"/>
              <a:t>90% of adjectives are ungradable</a:t>
            </a:r>
          </a:p>
          <a:p>
            <a:r>
              <a:rPr lang="en-GB" dirty="0"/>
              <a:t>All the teachers said they learnt lexically except the two Georgians who were focussing on teacher training. </a:t>
            </a:r>
          </a:p>
        </p:txBody>
      </p:sp>
      <p:sp>
        <p:nvSpPr>
          <p:cNvPr id="4" name="Slide Number Placeholder 3"/>
          <p:cNvSpPr>
            <a:spLocks noGrp="1"/>
          </p:cNvSpPr>
          <p:nvPr>
            <p:ph type="sldNum" sz="quarter" idx="5"/>
          </p:nvPr>
        </p:nvSpPr>
        <p:spPr/>
        <p:txBody>
          <a:bodyPr/>
          <a:lstStyle/>
          <a:p>
            <a:fld id="{1D96DC19-779C-2743-A3EB-7564C1D42402}" type="slidenum">
              <a:rPr lang="en-GB" smtClean="0"/>
              <a:t>12</a:t>
            </a:fld>
            <a:endParaRPr lang="en-GB"/>
          </a:p>
        </p:txBody>
      </p:sp>
    </p:spTree>
    <p:extLst>
      <p:ext uri="{BB962C8B-B14F-4D97-AF65-F5344CB8AC3E}">
        <p14:creationId xmlns:p14="http://schemas.microsoft.com/office/powerpoint/2010/main" val="60321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t>Pronunciation and sociolinguistic</a:t>
            </a:r>
          </a:p>
          <a:p>
            <a:pPr marL="228600" indent="-228600">
              <a:buAutoNum type="arabicParenR"/>
            </a:pPr>
            <a:r>
              <a:rPr lang="en-GB" dirty="0"/>
              <a:t>Grammar / Lexical (A lot of post modification in colloquial English)</a:t>
            </a:r>
          </a:p>
          <a:p>
            <a:pPr marL="228600" indent="-228600">
              <a:buAutoNum type="arabicParenR"/>
            </a:pPr>
            <a:r>
              <a:rPr lang="en-GB" dirty="0"/>
              <a:t>Prosody of Bitterly is negative and conflictual but doesn’t collocate. Lexical/Sociolinguistic (Scorching hot / Bitterly cold)</a:t>
            </a:r>
          </a:p>
          <a:p>
            <a:pPr marL="228600" indent="-228600">
              <a:buAutoNum type="arabicParenR"/>
            </a:pPr>
            <a:r>
              <a:rPr lang="en-GB" dirty="0"/>
              <a:t>Grammatical – just got to learn it – still need to learn grammar at some point.</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1D96DC19-779C-2743-A3EB-7564C1D42402}" type="slidenum">
              <a:rPr lang="en-GB" smtClean="0"/>
              <a:t>14</a:t>
            </a:fld>
            <a:endParaRPr lang="en-GB"/>
          </a:p>
        </p:txBody>
      </p:sp>
    </p:spTree>
    <p:extLst>
      <p:ext uri="{BB962C8B-B14F-4D97-AF65-F5344CB8AC3E}">
        <p14:creationId xmlns:p14="http://schemas.microsoft.com/office/powerpoint/2010/main" val="3115336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Delirious is not a positive adjective, but the adverb collocated with words like happy.</a:t>
            </a:r>
          </a:p>
        </p:txBody>
      </p:sp>
      <p:sp>
        <p:nvSpPr>
          <p:cNvPr id="4" name="Slide Number Placeholder 3"/>
          <p:cNvSpPr>
            <a:spLocks noGrp="1"/>
          </p:cNvSpPr>
          <p:nvPr>
            <p:ph type="sldNum" sz="quarter" idx="5"/>
          </p:nvPr>
        </p:nvSpPr>
        <p:spPr/>
        <p:txBody>
          <a:bodyPr/>
          <a:lstStyle/>
          <a:p>
            <a:fld id="{1D96DC19-779C-2743-A3EB-7564C1D42402}" type="slidenum">
              <a:rPr lang="en-GB" smtClean="0"/>
              <a:t>23</a:t>
            </a:fld>
            <a:endParaRPr lang="en-GB"/>
          </a:p>
        </p:txBody>
      </p:sp>
    </p:spTree>
    <p:extLst>
      <p:ext uri="{BB962C8B-B14F-4D97-AF65-F5344CB8AC3E}">
        <p14:creationId xmlns:p14="http://schemas.microsoft.com/office/powerpoint/2010/main" val="329908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Valley Girl Accent - For those who use it, it identifies that you are in their social group, and you are a good and cool person. Others look down on the accent as unserious. If men use this accent, it can be an identification that he is openly homosexual. This research is very important for translanguaging and code switching, and this is especially the case when it comes to legal and business.</a:t>
            </a:r>
          </a:p>
        </p:txBody>
      </p:sp>
      <p:sp>
        <p:nvSpPr>
          <p:cNvPr id="4" name="Slide Number Placeholder 3"/>
          <p:cNvSpPr>
            <a:spLocks noGrp="1"/>
          </p:cNvSpPr>
          <p:nvPr>
            <p:ph type="sldNum" sz="quarter" idx="5"/>
          </p:nvPr>
        </p:nvSpPr>
        <p:spPr/>
        <p:txBody>
          <a:bodyPr/>
          <a:lstStyle/>
          <a:p>
            <a:fld id="{1D96DC19-779C-2743-A3EB-7564C1D42402}" type="slidenum">
              <a:rPr lang="en-GB" smtClean="0"/>
              <a:t>33</a:t>
            </a:fld>
            <a:endParaRPr lang="en-GB"/>
          </a:p>
        </p:txBody>
      </p:sp>
    </p:spTree>
    <p:extLst>
      <p:ext uri="{BB962C8B-B14F-4D97-AF65-F5344CB8AC3E}">
        <p14:creationId xmlns:p14="http://schemas.microsoft.com/office/powerpoint/2010/main" val="2555852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Recording</a:t>
            </a:r>
          </a:p>
        </p:txBody>
      </p:sp>
      <p:sp>
        <p:nvSpPr>
          <p:cNvPr id="4" name="Slide Number Placeholder 3"/>
          <p:cNvSpPr>
            <a:spLocks noGrp="1"/>
          </p:cNvSpPr>
          <p:nvPr>
            <p:ph type="sldNum" sz="quarter" idx="5"/>
          </p:nvPr>
        </p:nvSpPr>
        <p:spPr/>
        <p:txBody>
          <a:bodyPr/>
          <a:lstStyle/>
          <a:p>
            <a:fld id="{1D96DC19-779C-2743-A3EB-7564C1D42402}" type="slidenum">
              <a:rPr lang="en-GB" smtClean="0"/>
              <a:t>35</a:t>
            </a:fld>
            <a:endParaRPr lang="en-GB"/>
          </a:p>
        </p:txBody>
      </p:sp>
    </p:spTree>
    <p:extLst>
      <p:ext uri="{BB962C8B-B14F-4D97-AF65-F5344CB8AC3E}">
        <p14:creationId xmlns:p14="http://schemas.microsoft.com/office/powerpoint/2010/main" val="3795185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Noticing Skills</a:t>
            </a:r>
          </a:p>
        </p:txBody>
      </p:sp>
      <p:sp>
        <p:nvSpPr>
          <p:cNvPr id="4" name="Slide Number Placeholder 3"/>
          <p:cNvSpPr>
            <a:spLocks noGrp="1"/>
          </p:cNvSpPr>
          <p:nvPr>
            <p:ph type="sldNum" sz="quarter" idx="5"/>
          </p:nvPr>
        </p:nvSpPr>
        <p:spPr/>
        <p:txBody>
          <a:bodyPr/>
          <a:lstStyle/>
          <a:p>
            <a:fld id="{1D96DC19-779C-2743-A3EB-7564C1D42402}" type="slidenum">
              <a:rPr lang="en-GB" smtClean="0"/>
              <a:t>36</a:t>
            </a:fld>
            <a:endParaRPr lang="en-GB"/>
          </a:p>
        </p:txBody>
      </p:sp>
    </p:spTree>
    <p:extLst>
      <p:ext uri="{BB962C8B-B14F-4D97-AF65-F5344CB8AC3E}">
        <p14:creationId xmlns:p14="http://schemas.microsoft.com/office/powerpoint/2010/main" val="255059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Code switching debate / authority  / Defiance</a:t>
            </a:r>
          </a:p>
          <a:p>
            <a:r>
              <a:rPr lang="en-GB" dirty="0"/>
              <a:t>ELF debate – Teachers who have lived in that community have a big advantage </a:t>
            </a:r>
          </a:p>
        </p:txBody>
      </p:sp>
      <p:sp>
        <p:nvSpPr>
          <p:cNvPr id="4" name="Slide Number Placeholder 3"/>
          <p:cNvSpPr>
            <a:spLocks noGrp="1"/>
          </p:cNvSpPr>
          <p:nvPr>
            <p:ph type="sldNum" sz="quarter" idx="5"/>
          </p:nvPr>
        </p:nvSpPr>
        <p:spPr/>
        <p:txBody>
          <a:bodyPr/>
          <a:lstStyle/>
          <a:p>
            <a:fld id="{1D96DC19-779C-2743-A3EB-7564C1D42402}" type="slidenum">
              <a:rPr lang="en-GB" smtClean="0"/>
              <a:t>37</a:t>
            </a:fld>
            <a:endParaRPr lang="en-GB"/>
          </a:p>
        </p:txBody>
      </p:sp>
    </p:spTree>
    <p:extLst>
      <p:ext uri="{BB962C8B-B14F-4D97-AF65-F5344CB8AC3E}">
        <p14:creationId xmlns:p14="http://schemas.microsoft.com/office/powerpoint/2010/main" val="394531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1C87-5743-DDFB-E559-A2944A3EA2C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0813D02-9835-D901-ABB0-CC0C06B5BD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1759281-0C10-B894-0DCA-66995207D5A1}"/>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5" name="Footer Placeholder 4">
            <a:extLst>
              <a:ext uri="{FF2B5EF4-FFF2-40B4-BE49-F238E27FC236}">
                <a16:creationId xmlns:a16="http://schemas.microsoft.com/office/drawing/2014/main" id="{D78D83AA-405A-9F46-D454-4F755500F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F2544-0762-AEFC-155C-BD6900408182}"/>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275939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4A31-D4FE-13C1-F41E-CC92CB2FD1D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BCBA8F9-0FFD-DAEF-4E18-DDF670AF6BD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AFA9F4-8A89-14F2-83CF-EBCE355DC3B8}"/>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5" name="Footer Placeholder 4">
            <a:extLst>
              <a:ext uri="{FF2B5EF4-FFF2-40B4-BE49-F238E27FC236}">
                <a16:creationId xmlns:a16="http://schemas.microsoft.com/office/drawing/2014/main" id="{5D554045-2A3D-51B3-5839-17765FB64E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8EA834-4198-DED7-FDE8-637BCD745BCB}"/>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21773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B2384-D365-4EA9-7D7B-A2A7EDE1FA8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5A6D102-1A7B-1A26-3F31-D89795ACDC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5D4E56-5451-64E8-228B-F101E71AD891}"/>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5" name="Footer Placeholder 4">
            <a:extLst>
              <a:ext uri="{FF2B5EF4-FFF2-40B4-BE49-F238E27FC236}">
                <a16:creationId xmlns:a16="http://schemas.microsoft.com/office/drawing/2014/main" id="{D27EBA8E-4171-DD06-72C9-14211438DB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190320-98A8-AEA0-62E1-C737A5FA503D}"/>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302220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3D96-0FD2-E69E-B81E-917DF65B23F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865F818-2ACA-2995-558C-7F18ADA86D6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87ABB4A-654B-3DE5-3D41-47A4330A9961}"/>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5" name="Footer Placeholder 4">
            <a:extLst>
              <a:ext uri="{FF2B5EF4-FFF2-40B4-BE49-F238E27FC236}">
                <a16:creationId xmlns:a16="http://schemas.microsoft.com/office/drawing/2014/main" id="{B830F32C-E654-6F34-DF3F-1F7BBFE5E2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ED9F4-39B1-4DA0-404E-4450BD96FB9B}"/>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405545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7EC7-A614-5708-0DBD-12BC0D3AFDA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ED876B2-0858-4B16-20D3-1986524666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E52709-36B6-A606-B4B6-D9100822D703}"/>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5" name="Footer Placeholder 4">
            <a:extLst>
              <a:ext uri="{FF2B5EF4-FFF2-40B4-BE49-F238E27FC236}">
                <a16:creationId xmlns:a16="http://schemas.microsoft.com/office/drawing/2014/main" id="{BC380C3D-31DF-C5B7-3AF5-0C6454DD33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236690-47F7-2B91-7208-9CD9D249AFA8}"/>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205963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3F9F-83E8-DE0C-993D-87D40C2D33F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57944B4-0B13-547E-AEAD-6307E47A2B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DCCA1CD-A627-27F5-701B-BFF51D7C1DC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98BB3A0-55D9-E92F-F91C-9294D75F39ED}"/>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6" name="Footer Placeholder 5">
            <a:extLst>
              <a:ext uri="{FF2B5EF4-FFF2-40B4-BE49-F238E27FC236}">
                <a16:creationId xmlns:a16="http://schemas.microsoft.com/office/drawing/2014/main" id="{E7C4A801-ECDE-F23A-CD69-A29636790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5C8F28-8BD4-41AD-97A3-45DB8BC49048}"/>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64139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D28C-0A0F-199D-D691-82896F910EB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0A6CCF6-64CB-F7FA-5CAD-C0379810DA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6A439F-0478-6465-D059-A4352807C3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D97CA11-87D9-CF42-BE01-BAF907C5AC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2F2B04-4FDE-98AC-8AFF-ECFABAE253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B19E336-658F-1A45-AA46-70EF3A5FBC2D}"/>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8" name="Footer Placeholder 7">
            <a:extLst>
              <a:ext uri="{FF2B5EF4-FFF2-40B4-BE49-F238E27FC236}">
                <a16:creationId xmlns:a16="http://schemas.microsoft.com/office/drawing/2014/main" id="{BAE36524-0B33-54F3-D769-0682606E16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EFF524-856C-0626-39C7-A7BA964F55E1}"/>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26549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82DA-1897-4C36-C7E4-8C83AD453F5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F340BA1-C38E-F2AC-461D-A81A972CF769}"/>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4" name="Footer Placeholder 3">
            <a:extLst>
              <a:ext uri="{FF2B5EF4-FFF2-40B4-BE49-F238E27FC236}">
                <a16:creationId xmlns:a16="http://schemas.microsoft.com/office/drawing/2014/main" id="{EDA84113-685F-D05B-5455-949A765C2DC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893209-4F2A-CF97-647A-E86431538671}"/>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288124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44D25-1877-748D-856F-9B40550BF6E4}"/>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3" name="Footer Placeholder 2">
            <a:extLst>
              <a:ext uri="{FF2B5EF4-FFF2-40B4-BE49-F238E27FC236}">
                <a16:creationId xmlns:a16="http://schemas.microsoft.com/office/drawing/2014/main" id="{76D9E2AE-58DD-025A-EC7A-A6982E2DAE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FCC08FA-2853-3A13-6B5D-FEA792D19F2E}"/>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195255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E6AB-6EDD-5091-FA6E-7D89FA15B0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29B3209-EB15-9A1D-D0A6-05700B942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ADD707A-A452-6AE6-5599-E3944567D6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02DABD-C07C-E11D-995A-FA3B22E34556}"/>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6" name="Footer Placeholder 5">
            <a:extLst>
              <a:ext uri="{FF2B5EF4-FFF2-40B4-BE49-F238E27FC236}">
                <a16:creationId xmlns:a16="http://schemas.microsoft.com/office/drawing/2014/main" id="{F4BA747B-7C83-440F-0316-EB8DE9CE37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03C3E3-1DE9-7A5C-C170-701BCB1EE437}"/>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49558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CFAE-F644-64AE-8C90-C245F4858E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A116066-DD04-803E-B073-EAB105D6F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3B0519-08A2-B5BD-4024-5411365E0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3C3F72-FEE3-C676-DF0E-2242033FA36C}"/>
              </a:ext>
            </a:extLst>
          </p:cNvPr>
          <p:cNvSpPr>
            <a:spLocks noGrp="1"/>
          </p:cNvSpPr>
          <p:nvPr>
            <p:ph type="dt" sz="half" idx="10"/>
          </p:nvPr>
        </p:nvSpPr>
        <p:spPr/>
        <p:txBody>
          <a:bodyPr/>
          <a:lstStyle/>
          <a:p>
            <a:fld id="{5C2BD3DC-48C4-0E4B-96B0-321C307B76C4}" type="datetimeFigureOut">
              <a:rPr lang="en-GB" smtClean="0"/>
              <a:t>18/05/2025</a:t>
            </a:fld>
            <a:endParaRPr lang="en-GB"/>
          </a:p>
        </p:txBody>
      </p:sp>
      <p:sp>
        <p:nvSpPr>
          <p:cNvPr id="6" name="Footer Placeholder 5">
            <a:extLst>
              <a:ext uri="{FF2B5EF4-FFF2-40B4-BE49-F238E27FC236}">
                <a16:creationId xmlns:a16="http://schemas.microsoft.com/office/drawing/2014/main" id="{2A409E23-47DB-64AF-4471-08908EBDAA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0C2CA4-FA1A-E33E-CBCE-0B65A87BE5F2}"/>
              </a:ext>
            </a:extLst>
          </p:cNvPr>
          <p:cNvSpPr>
            <a:spLocks noGrp="1"/>
          </p:cNvSpPr>
          <p:nvPr>
            <p:ph type="sldNum" sz="quarter" idx="12"/>
          </p:nvPr>
        </p:nvSpPr>
        <p:spPr/>
        <p:txBody>
          <a:bodyPr/>
          <a:lstStyle/>
          <a:p>
            <a:fld id="{AFEB4D3E-DC63-8D48-BF3C-6911C524EC8F}" type="slidenum">
              <a:rPr lang="en-GB" smtClean="0"/>
              <a:t>‹#›</a:t>
            </a:fld>
            <a:endParaRPr lang="en-GB"/>
          </a:p>
        </p:txBody>
      </p:sp>
    </p:spTree>
    <p:extLst>
      <p:ext uri="{BB962C8B-B14F-4D97-AF65-F5344CB8AC3E}">
        <p14:creationId xmlns:p14="http://schemas.microsoft.com/office/powerpoint/2010/main" val="297433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C06DA-D918-7056-A090-038B7BBE9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3CC1541-00E4-ADD3-AFEB-CA5D37C9D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4932019-5791-C829-E070-39974CA741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BD3DC-48C4-0E4B-96B0-321C307B76C4}" type="datetimeFigureOut">
              <a:rPr lang="en-GB" smtClean="0"/>
              <a:t>18/05/2025</a:t>
            </a:fld>
            <a:endParaRPr lang="en-GB"/>
          </a:p>
        </p:txBody>
      </p:sp>
      <p:sp>
        <p:nvSpPr>
          <p:cNvPr id="5" name="Footer Placeholder 4">
            <a:extLst>
              <a:ext uri="{FF2B5EF4-FFF2-40B4-BE49-F238E27FC236}">
                <a16:creationId xmlns:a16="http://schemas.microsoft.com/office/drawing/2014/main" id="{9E99E12D-4E85-9407-7AD6-6ECC39ED1E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45DAD6E-5EA4-1B11-D9C0-C90A3B0D9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EB4D3E-DC63-8D48-BF3C-6911C524EC8F}" type="slidenum">
              <a:rPr lang="en-GB" smtClean="0"/>
              <a:t>‹#›</a:t>
            </a:fld>
            <a:endParaRPr lang="en-GB"/>
          </a:p>
        </p:txBody>
      </p:sp>
    </p:spTree>
    <p:extLst>
      <p:ext uri="{BB962C8B-B14F-4D97-AF65-F5344CB8AC3E}">
        <p14:creationId xmlns:p14="http://schemas.microsoft.com/office/powerpoint/2010/main" val="8603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freepngimg.com/png/27554-business-people-free-downloa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de/satzzeichen-fragezeichen-problematik-1019729/"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fork-eat-metal-fork-dine-cutlery-554064/"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artinweisser.org/corpora_site/online_corpora.html"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skell.sketchengine.eu/#home?lang=en" TargetMode="Externa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quodb.com/"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jeepersmedia/16613371832/"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London_Big_Ben_clocks_01a.jpg"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asuraandtv.blogspot.com/2010/09/inbetweeners_16.html"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hyperlink" Target="https://freepngimg.com/png/35026-lawyer-clipart" TargetMode="External"/><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openpsychometrics.org/tests/characters/stats/BVS/3/" TargetMode="External"/><Relationship Id="rId10" Type="http://schemas.openxmlformats.org/officeDocument/2006/relationships/hyperlink" Target="https://www.pngall.com/lawyer-png/download/50959" TargetMode="External"/><Relationship Id="rId4" Type="http://schemas.openxmlformats.org/officeDocument/2006/relationships/image" Target="../media/image26.jp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2.m4a"/><Relationship Id="rId7"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10" Type="http://schemas.openxmlformats.org/officeDocument/2006/relationships/image" Target="../media/image31.png"/><Relationship Id="rId4" Type="http://schemas.openxmlformats.org/officeDocument/2006/relationships/audio" Target="../media/media2.m4a"/><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ssrn.com/abstract=1138084" TargetMode="External"/><Relationship Id="rId2" Type="http://schemas.openxmlformats.org/officeDocument/2006/relationships/hyperlink" Target="https://dictionary.cambridge.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ictionary.cambridge.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s://skell.sketchengine.eu/" TargetMode="External"/><Relationship Id="rId4" Type="http://schemas.openxmlformats.org/officeDocument/2006/relationships/hyperlink" Target="https://www.english-corpora.org/coca/"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quodb.com/"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allpaperflare.com/exam-studying-wallpaper-ustlg"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dlrc.org/spaces/3104"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014B-57E9-6C74-53AC-A95A32111C32}"/>
              </a:ext>
            </a:extLst>
          </p:cNvPr>
          <p:cNvSpPr>
            <a:spLocks noGrp="1"/>
          </p:cNvSpPr>
          <p:nvPr>
            <p:ph type="title"/>
          </p:nvPr>
        </p:nvSpPr>
        <p:spPr>
          <a:xfrm>
            <a:off x="526034" y="0"/>
            <a:ext cx="11072372" cy="1539177"/>
          </a:xfrm>
        </p:spPr>
        <p:txBody>
          <a:bodyPr>
            <a:normAutofit/>
          </a:bodyPr>
          <a:lstStyle/>
          <a:p>
            <a:pPr algn="ctr"/>
            <a:r>
              <a:rPr lang="en-GB" sz="3600" dirty="0"/>
              <a:t>Pre-Talk Discussion</a:t>
            </a:r>
          </a:p>
        </p:txBody>
      </p:sp>
      <p:sp>
        <p:nvSpPr>
          <p:cNvPr id="4" name="Content Placeholder 3">
            <a:extLst>
              <a:ext uri="{FF2B5EF4-FFF2-40B4-BE49-F238E27FC236}">
                <a16:creationId xmlns:a16="http://schemas.microsoft.com/office/drawing/2014/main" id="{0CBEE55D-E174-58AC-1028-01946F7A2430}"/>
              </a:ext>
            </a:extLst>
          </p:cNvPr>
          <p:cNvSpPr txBox="1">
            <a:spLocks noGrp="1"/>
          </p:cNvSpPr>
          <p:nvPr>
            <p:ph idx="1"/>
          </p:nvPr>
        </p:nvSpPr>
        <p:spPr>
          <a:xfrm>
            <a:off x="275029" y="1539177"/>
            <a:ext cx="10851292" cy="4809522"/>
          </a:xfrm>
          <a:prstGeom prst="rect">
            <a:avLst/>
          </a:prstGeom>
          <a:noFill/>
        </p:spPr>
        <p:txBody>
          <a:bodyPr wrap="square" rtlCol="0">
            <a:spAutoFit/>
          </a:bodyPr>
          <a:lstStyle/>
          <a:p>
            <a:pPr marL="0" indent="0" algn="ctr">
              <a:buNone/>
            </a:pP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Talk to your partners. Can you identify any possible learner issues with the following intensifier collocations?</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Tx/>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It’s very interesting, very fun and very cool.</a:t>
            </a:r>
          </a:p>
          <a:p>
            <a:pPr marL="342900" indent="-342900">
              <a:buFontTx/>
              <a:buAutoNum type="arabicParenR"/>
            </a:pPr>
            <a:r>
              <a:rPr lang="en-GB" sz="2000" dirty="0">
                <a:effectLst/>
                <a:latin typeface="Verdana" panose="020B0604030504040204" pitchFamily="34" charset="0"/>
                <a:ea typeface="Verdana" panose="020B0604030504040204" pitchFamily="34" charset="0"/>
                <a:cs typeface="Verdana" panose="020B0604030504040204" pitchFamily="34" charset="0"/>
              </a:rPr>
              <a:t>That journey was beautiful indeed.</a:t>
            </a:r>
          </a:p>
          <a:p>
            <a:pPr marL="342900" indent="-342900">
              <a:buFontTx/>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It is bitterly hot outside right now.</a:t>
            </a:r>
            <a:endParaRPr lang="en-GB" sz="2000" dirty="0">
              <a:effectLst/>
              <a:latin typeface="Verdana" panose="020B0604030504040204" pitchFamily="34" charset="0"/>
              <a:ea typeface="Verdana" panose="020B0604030504040204" pitchFamily="34" charset="0"/>
              <a:cs typeface="Verdana" panose="020B0604030504040204" pitchFamily="34" charset="0"/>
            </a:endParaRPr>
          </a:p>
          <a:p>
            <a:pPr marL="342900" indent="-342900">
              <a:buFontTx/>
              <a:buAutoNum type="arabicParenR"/>
            </a:pPr>
            <a:r>
              <a:rPr lang="en-GB" sz="2000" dirty="0">
                <a:effectLst/>
                <a:latin typeface="Verdana" panose="020B0604030504040204" pitchFamily="34" charset="0"/>
                <a:ea typeface="Verdana" panose="020B0604030504040204" pitchFamily="34" charset="0"/>
                <a:cs typeface="Verdana" panose="020B0604030504040204" pitchFamily="34" charset="0"/>
              </a:rPr>
              <a:t>I’m absolutely tired.</a:t>
            </a:r>
          </a:p>
          <a:p>
            <a:pPr marL="342900" indent="-342900">
              <a:buFont typeface="Arial" panose="020B0604020202020204" pitchFamily="34" charset="0"/>
              <a:buAutoNum type="arabicParenR"/>
            </a:pPr>
            <a:r>
              <a:rPr lang="en-GB" sz="2000" dirty="0">
                <a:effectLst/>
                <a:latin typeface="Verdana" panose="020B0604030504040204" pitchFamily="34" charset="0"/>
                <a:ea typeface="Verdana" panose="020B0604030504040204" pitchFamily="34" charset="0"/>
                <a:cs typeface="Verdana" panose="020B0604030504040204" pitchFamily="34" charset="0"/>
              </a:rPr>
              <a:t>It’s quite good.</a:t>
            </a:r>
          </a:p>
          <a:p>
            <a:pPr marL="342900" indent="-34290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The storm was terrific in its destruction.</a:t>
            </a:r>
          </a:p>
          <a:p>
            <a:pPr marL="342900" indent="-34290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The game last night was well good, wasn’t it?</a:t>
            </a:r>
          </a:p>
          <a:p>
            <a:pPr marL="342900" indent="-34290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He’s like totally innocent.</a:t>
            </a:r>
            <a:endParaRPr lang="en-GB" sz="2000" dirty="0">
              <a:effectLst/>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4" name="Oval 13">
            <a:extLst>
              <a:ext uri="{FF2B5EF4-FFF2-40B4-BE49-F238E27FC236}">
                <a16:creationId xmlns:a16="http://schemas.microsoft.com/office/drawing/2014/main" id="{2DAA2D8B-F787-A247-7594-7B8553F35C87}"/>
              </a:ext>
            </a:extLst>
          </p:cNvPr>
          <p:cNvSpPr/>
          <p:nvPr/>
        </p:nvSpPr>
        <p:spPr>
          <a:xfrm>
            <a:off x="7010400" y="2041684"/>
            <a:ext cx="5060091" cy="464332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dirty="0">
                <a:effectLst/>
                <a:latin typeface="Verdana" panose="020B0604030504040204" pitchFamily="34" charset="0"/>
                <a:ea typeface="Verdana" panose="020B0604030504040204" pitchFamily="34" charset="0"/>
                <a:cs typeface="Verdana" panose="020B0604030504040204" pitchFamily="34" charset="0"/>
              </a:rPr>
              <a:t>Teaching intensifying adverbs: The case for autonomy, and its limits</a:t>
            </a:r>
          </a:p>
          <a:p>
            <a:pPr algn="ctr"/>
            <a:endParaRPr lang="en-GB" dirty="0">
              <a:latin typeface="Verdana" panose="020B0604030504040204" pitchFamily="34" charset="0"/>
              <a:ea typeface="Verdana" panose="020B0604030504040204" pitchFamily="34" charset="0"/>
              <a:cs typeface="Verdana" panose="020B0604030504040204" pitchFamily="34" charset="0"/>
            </a:endParaRPr>
          </a:p>
          <a:p>
            <a:pPr algn="ctr"/>
            <a:endParaRPr lang="en-GB" dirty="0">
              <a:latin typeface="Verdana" panose="020B0604030504040204" pitchFamily="34" charset="0"/>
              <a:ea typeface="Verdana" panose="020B0604030504040204" pitchFamily="34" charset="0"/>
              <a:cs typeface="Verdana" panose="020B0604030504040204" pitchFamily="34" charset="0"/>
            </a:endParaRPr>
          </a:p>
          <a:p>
            <a:pPr algn="ctr"/>
            <a:r>
              <a:rPr lang="en-GB" dirty="0">
                <a:latin typeface="Verdana" panose="020B0604030504040204" pitchFamily="34" charset="0"/>
                <a:ea typeface="Verdana" panose="020B0604030504040204" pitchFamily="34" charset="0"/>
                <a:cs typeface="Verdana" panose="020B0604030504040204" pitchFamily="34" charset="0"/>
              </a:rPr>
              <a:t>John Shaw</a:t>
            </a:r>
          </a:p>
          <a:p>
            <a:pPr algn="ctr"/>
            <a:endParaRPr lang="en-GB" dirty="0">
              <a:latin typeface="Verdana" panose="020B0604030504040204" pitchFamily="34" charset="0"/>
              <a:ea typeface="Verdana" panose="020B0604030504040204" pitchFamily="34" charset="0"/>
              <a:cs typeface="Verdana" panose="020B0604030504040204" pitchFamily="34" charset="0"/>
            </a:endParaRPr>
          </a:p>
          <a:p>
            <a:pPr algn="ctr"/>
            <a:endParaRPr lang="en-GB" dirty="0">
              <a:latin typeface="Verdana" panose="020B0604030504040204" pitchFamily="34" charset="0"/>
              <a:ea typeface="Verdana" panose="020B0604030504040204" pitchFamily="34" charset="0"/>
              <a:cs typeface="Verdana" panose="020B0604030504040204" pitchFamily="34" charset="0"/>
            </a:endParaRPr>
          </a:p>
          <a:p>
            <a:pPr algn="ctr"/>
            <a:r>
              <a:rPr lang="en-GB" dirty="0">
                <a:latin typeface="Verdana" panose="020B0604030504040204" pitchFamily="34" charset="0"/>
                <a:ea typeface="Verdana" panose="020B0604030504040204" pitchFamily="34" charset="0"/>
                <a:cs typeface="Verdana" panose="020B0604030504040204" pitchFamily="34" charset="0"/>
              </a:rPr>
              <a:t>13:40 – 14:05</a:t>
            </a:r>
            <a:endParaRPr lang="en-GB" dirty="0"/>
          </a:p>
        </p:txBody>
      </p:sp>
    </p:spTree>
    <p:extLst>
      <p:ext uri="{BB962C8B-B14F-4D97-AF65-F5344CB8AC3E}">
        <p14:creationId xmlns:p14="http://schemas.microsoft.com/office/powerpoint/2010/main" val="4177183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B8A24F3D-6C2B-75C0-D005-4CAD3F4A15C1}"/>
              </a:ext>
            </a:extLst>
          </p:cNvPr>
          <p:cNvGraphicFramePr>
            <a:graphicFrameLocks noGrp="1"/>
          </p:cNvGraphicFramePr>
          <p:nvPr>
            <p:ph idx="1"/>
            <p:extLst>
              <p:ext uri="{D42A27DB-BD31-4B8C-83A1-F6EECF244321}">
                <p14:modId xmlns:p14="http://schemas.microsoft.com/office/powerpoint/2010/main" val="2711521809"/>
              </p:ext>
            </p:extLst>
          </p:nvPr>
        </p:nvGraphicFramePr>
        <p:xfrm>
          <a:off x="615778" y="1776197"/>
          <a:ext cx="11201399" cy="2220660"/>
        </p:xfrm>
        <a:graphic>
          <a:graphicData uri="http://schemas.openxmlformats.org/drawingml/2006/table">
            <a:tbl>
              <a:tblPr firstRow="1" bandRow="1">
                <a:tableStyleId>{5C22544A-7EE6-4342-B048-85BDC9FD1C3A}</a:tableStyleId>
              </a:tblPr>
              <a:tblGrid>
                <a:gridCol w="3287484">
                  <a:extLst>
                    <a:ext uri="{9D8B030D-6E8A-4147-A177-3AD203B41FA5}">
                      <a16:colId xmlns:a16="http://schemas.microsoft.com/office/drawing/2014/main" val="1230008791"/>
                    </a:ext>
                  </a:extLst>
                </a:gridCol>
                <a:gridCol w="3331029">
                  <a:extLst>
                    <a:ext uri="{9D8B030D-6E8A-4147-A177-3AD203B41FA5}">
                      <a16:colId xmlns:a16="http://schemas.microsoft.com/office/drawing/2014/main" val="935231075"/>
                    </a:ext>
                  </a:extLst>
                </a:gridCol>
                <a:gridCol w="4582886">
                  <a:extLst>
                    <a:ext uri="{9D8B030D-6E8A-4147-A177-3AD203B41FA5}">
                      <a16:colId xmlns:a16="http://schemas.microsoft.com/office/drawing/2014/main" val="2786530021"/>
                    </a:ext>
                  </a:extLst>
                </a:gridCol>
              </a:tblGrid>
              <a:tr h="370840">
                <a:tc>
                  <a:txBody>
                    <a:bodyPr/>
                    <a:lstStyle/>
                    <a:p>
                      <a:pPr algn="ctr" rtl="0" fontAlgn="base">
                        <a:lnSpc>
                          <a:spcPts val="1425"/>
                        </a:lnSpc>
                        <a:buNone/>
                      </a:pPr>
                      <a:r>
                        <a:rPr lang="en-GB" sz="1800" b="0" i="0">
                          <a:effectLst/>
                          <a:latin typeface="Aptos" panose="020B0004020202020204" pitchFamily="34" charset="0"/>
                        </a:rPr>
                        <a:t>Book </a:t>
                      </a:r>
                    </a:p>
                  </a:txBody>
                  <a:tcPr/>
                </a:tc>
                <a:tc>
                  <a:txBody>
                    <a:bodyPr/>
                    <a:lstStyle/>
                    <a:p>
                      <a:pPr algn="ctr" rtl="0" fontAlgn="base">
                        <a:lnSpc>
                          <a:spcPts val="1425"/>
                        </a:lnSpc>
                        <a:buNone/>
                      </a:pPr>
                      <a:r>
                        <a:rPr lang="en-GB" sz="1800" b="0" i="0">
                          <a:effectLst/>
                          <a:latin typeface="Aptos" panose="020B0004020202020204" pitchFamily="34" charset="0"/>
                        </a:rPr>
                        <a:t>Context </a:t>
                      </a:r>
                    </a:p>
                  </a:txBody>
                  <a:tcPr/>
                </a:tc>
                <a:tc>
                  <a:txBody>
                    <a:bodyPr/>
                    <a:lstStyle/>
                    <a:p>
                      <a:pPr algn="ctr" rtl="0" fontAlgn="base">
                        <a:lnSpc>
                          <a:spcPts val="1425"/>
                        </a:lnSpc>
                        <a:buNone/>
                      </a:pPr>
                      <a:r>
                        <a:rPr lang="en-GB" sz="1800" b="0" i="0">
                          <a:effectLst/>
                          <a:latin typeface="Aptos" panose="020B0004020202020204" pitchFamily="34" charset="0"/>
                        </a:rPr>
                        <a:t>Task </a:t>
                      </a:r>
                    </a:p>
                  </a:txBody>
                  <a:tcPr/>
                </a:tc>
                <a:extLst>
                  <a:ext uri="{0D108BD9-81ED-4DB2-BD59-A6C34878D82A}">
                    <a16:rowId xmlns:a16="http://schemas.microsoft.com/office/drawing/2014/main" val="3998733406"/>
                  </a:ext>
                </a:extLst>
              </a:tr>
              <a:tr h="370840">
                <a:tc>
                  <a:txBody>
                    <a:bodyPr/>
                    <a:lstStyle/>
                    <a:p>
                      <a:pPr algn="l" rtl="0" fontAlgn="base">
                        <a:lnSpc>
                          <a:spcPts val="1425"/>
                        </a:lnSpc>
                        <a:buNone/>
                      </a:pPr>
                      <a:r>
                        <a:rPr lang="en-GB" sz="1800" b="0" i="0" dirty="0">
                          <a:effectLst/>
                          <a:latin typeface="Aptos" panose="020B0004020202020204" pitchFamily="34" charset="0"/>
                        </a:rPr>
                        <a:t>Face to Face Advanced U2A </a:t>
                      </a:r>
                    </a:p>
                  </a:txBody>
                  <a:tcPr/>
                </a:tc>
                <a:tc>
                  <a:txBody>
                    <a:bodyPr/>
                    <a:lstStyle/>
                    <a:p>
                      <a:pPr algn="l" rtl="0" fontAlgn="base">
                        <a:lnSpc>
                          <a:spcPts val="1425"/>
                        </a:lnSpc>
                        <a:buNone/>
                      </a:pPr>
                      <a:r>
                        <a:rPr lang="en-GB" sz="1800" b="0" i="0" dirty="0">
                          <a:effectLst/>
                          <a:latin typeface="Aptos" panose="020B0004020202020204" pitchFamily="34" charset="0"/>
                        </a:rPr>
                        <a:t>Gradability - Decontextualised </a:t>
                      </a:r>
                    </a:p>
                  </a:txBody>
                  <a:tcPr/>
                </a:tc>
                <a:tc>
                  <a:txBody>
                    <a:bodyPr/>
                    <a:lstStyle/>
                    <a:p>
                      <a:pPr algn="l" rtl="0" fontAlgn="base">
                        <a:lnSpc>
                          <a:spcPts val="1425"/>
                        </a:lnSpc>
                        <a:buNone/>
                      </a:pPr>
                      <a:r>
                        <a:rPr lang="en-GB" sz="1800" b="0" i="0">
                          <a:effectLst/>
                          <a:latin typeface="Aptos" panose="020B0004020202020204" pitchFamily="34" charset="0"/>
                        </a:rPr>
                        <a:t>Ss need to cross out adverbs that do not collocate, check against a list and then make true statements about their life. </a:t>
                      </a:r>
                    </a:p>
                  </a:txBody>
                  <a:tcPr/>
                </a:tc>
                <a:extLst>
                  <a:ext uri="{0D108BD9-81ED-4DB2-BD59-A6C34878D82A}">
                    <a16:rowId xmlns:a16="http://schemas.microsoft.com/office/drawing/2014/main" val="2850203919"/>
                  </a:ext>
                </a:extLst>
              </a:tr>
              <a:tr h="370840">
                <a:tc>
                  <a:txBody>
                    <a:bodyPr/>
                    <a:lstStyle/>
                    <a:p>
                      <a:pPr algn="l" rtl="0" fontAlgn="base">
                        <a:lnSpc>
                          <a:spcPts val="1425"/>
                        </a:lnSpc>
                        <a:buNone/>
                      </a:pPr>
                      <a:r>
                        <a:rPr lang="en-GB" sz="1800" b="0" i="0" dirty="0">
                          <a:effectLst/>
                          <a:latin typeface="Aptos" panose="020B0004020202020204" pitchFamily="34" charset="0"/>
                        </a:rPr>
                        <a:t>Objective Proficiency U6.3 </a:t>
                      </a:r>
                    </a:p>
                  </a:txBody>
                  <a:tcPr/>
                </a:tc>
                <a:tc>
                  <a:txBody>
                    <a:bodyPr/>
                    <a:lstStyle/>
                    <a:p>
                      <a:pPr algn="l" rtl="0" fontAlgn="base">
                        <a:lnSpc>
                          <a:spcPts val="1425"/>
                        </a:lnSpc>
                        <a:buNone/>
                      </a:pPr>
                      <a:r>
                        <a:rPr lang="en-GB" sz="1800" b="0" i="0" dirty="0">
                          <a:effectLst/>
                          <a:latin typeface="Aptos" panose="020B0004020202020204" pitchFamily="34" charset="0"/>
                        </a:rPr>
                        <a:t>Listening Part 2 task about violins. </a:t>
                      </a:r>
                    </a:p>
                  </a:txBody>
                  <a:tcPr/>
                </a:tc>
                <a:tc>
                  <a:txBody>
                    <a:bodyPr/>
                    <a:lstStyle/>
                    <a:p>
                      <a:pPr algn="l" rtl="0" fontAlgn="base">
                        <a:lnSpc>
                          <a:spcPts val="1425"/>
                        </a:lnSpc>
                        <a:buNone/>
                      </a:pPr>
                      <a:r>
                        <a:rPr lang="en-GB" sz="1800" b="0" i="0">
                          <a:effectLst/>
                          <a:latin typeface="Aptos" panose="020B0004020202020204" pitchFamily="34" charset="0"/>
                        </a:rPr>
                        <a:t>A small box telling people that adverb-adjective collocations are frequent and Ss should remember them. </a:t>
                      </a:r>
                    </a:p>
                  </a:txBody>
                  <a:tcPr/>
                </a:tc>
                <a:extLst>
                  <a:ext uri="{0D108BD9-81ED-4DB2-BD59-A6C34878D82A}">
                    <a16:rowId xmlns:a16="http://schemas.microsoft.com/office/drawing/2014/main" val="1878884493"/>
                  </a:ext>
                </a:extLst>
              </a:tr>
              <a:tr h="370840">
                <a:tc>
                  <a:txBody>
                    <a:bodyPr/>
                    <a:lstStyle/>
                    <a:p>
                      <a:pPr fontAlgn="t">
                        <a:buNone/>
                      </a:pPr>
                      <a:endParaRPr lang="en-GB" sz="1800" dirty="0">
                        <a:effectLst/>
                        <a:latin typeface="Aptos" panose="020B0004020202020204" pitchFamily="34" charset="0"/>
                      </a:endParaRPr>
                    </a:p>
                    <a:p>
                      <a:pPr algn="l" rtl="0" fontAlgn="base">
                        <a:lnSpc>
                          <a:spcPts val="1425"/>
                        </a:lnSpc>
                        <a:buNone/>
                      </a:pPr>
                      <a:r>
                        <a:rPr lang="en-GB" sz="1800" b="0" i="0" dirty="0" err="1">
                          <a:effectLst/>
                          <a:latin typeface="Aptos" panose="020B0004020202020204" pitchFamily="34" charset="0"/>
                        </a:rPr>
                        <a:t>Speakout</a:t>
                      </a:r>
                      <a:r>
                        <a:rPr lang="en-GB" sz="1800" b="0" i="0" dirty="0">
                          <a:effectLst/>
                          <a:latin typeface="Aptos" panose="020B0004020202020204" pitchFamily="34" charset="0"/>
                        </a:rPr>
                        <a:t> Upper-Int U7.3 </a:t>
                      </a:r>
                    </a:p>
                  </a:txBody>
                  <a:tcPr/>
                </a:tc>
                <a:tc>
                  <a:txBody>
                    <a:bodyPr/>
                    <a:lstStyle/>
                    <a:p>
                      <a:pPr algn="l" rtl="0" fontAlgn="base">
                        <a:lnSpc>
                          <a:spcPts val="1425"/>
                        </a:lnSpc>
                        <a:buNone/>
                      </a:pPr>
                      <a:r>
                        <a:rPr lang="en-GB" sz="1800" b="0" i="0" dirty="0">
                          <a:effectLst/>
                          <a:latin typeface="Aptos" panose="020B0004020202020204" pitchFamily="34" charset="0"/>
                        </a:rPr>
                        <a:t>Taught as a part of the function of emphasis. </a:t>
                      </a:r>
                    </a:p>
                  </a:txBody>
                  <a:tcPr/>
                </a:tc>
                <a:tc>
                  <a:txBody>
                    <a:bodyPr/>
                    <a:lstStyle/>
                    <a:p>
                      <a:pPr algn="l" rtl="0" fontAlgn="base">
                        <a:lnSpc>
                          <a:spcPts val="1425"/>
                        </a:lnSpc>
                        <a:buNone/>
                      </a:pPr>
                      <a:r>
                        <a:rPr lang="en-GB" sz="1800" b="0" i="0" dirty="0">
                          <a:effectLst/>
                          <a:latin typeface="Aptos" panose="020B0004020202020204" pitchFamily="34" charset="0"/>
                        </a:rPr>
                        <a:t>Adding emphasis to newspaper stories. </a:t>
                      </a:r>
                    </a:p>
                  </a:txBody>
                  <a:tcPr/>
                </a:tc>
                <a:extLst>
                  <a:ext uri="{0D108BD9-81ED-4DB2-BD59-A6C34878D82A}">
                    <a16:rowId xmlns:a16="http://schemas.microsoft.com/office/drawing/2014/main" val="1861269357"/>
                  </a:ext>
                </a:extLst>
              </a:tr>
            </a:tbl>
          </a:graphicData>
        </a:graphic>
      </p:graphicFrame>
      <p:sp>
        <p:nvSpPr>
          <p:cNvPr id="8" name="Title 7">
            <a:extLst>
              <a:ext uri="{FF2B5EF4-FFF2-40B4-BE49-F238E27FC236}">
                <a16:creationId xmlns:a16="http://schemas.microsoft.com/office/drawing/2014/main" id="{3C49C3E4-120F-9794-576F-8B8F5132C220}"/>
              </a:ext>
            </a:extLst>
          </p:cNvPr>
          <p:cNvSpPr txBox="1">
            <a:spLocks noGrp="1"/>
          </p:cNvSpPr>
          <p:nvPr>
            <p:ph type="title"/>
          </p:nvPr>
        </p:nvSpPr>
        <p:spPr>
          <a:xfrm>
            <a:off x="838200" y="758698"/>
            <a:ext cx="10515600" cy="538417"/>
          </a:xfrm>
          <a:prstGeom prst="rect">
            <a:avLst/>
          </a:prstGeom>
          <a:noFill/>
        </p:spPr>
        <p:txBody>
          <a:bodyPr wrap="square" rtlCol="0">
            <a:spAutoFit/>
          </a:bodyPr>
          <a:lstStyle/>
          <a:p>
            <a:pPr algn="ctr"/>
            <a:r>
              <a:rPr lang="en-GB" sz="3200" dirty="0"/>
              <a:t>A study of coursebooks in the library </a:t>
            </a:r>
          </a:p>
        </p:txBody>
      </p:sp>
      <p:sp>
        <p:nvSpPr>
          <p:cNvPr id="9" name="TextBox 8">
            <a:extLst>
              <a:ext uri="{FF2B5EF4-FFF2-40B4-BE49-F238E27FC236}">
                <a16:creationId xmlns:a16="http://schemas.microsoft.com/office/drawing/2014/main" id="{A2B3B7B2-6DF1-3A92-896E-ACC08074345F}"/>
              </a:ext>
            </a:extLst>
          </p:cNvPr>
          <p:cNvSpPr txBox="1"/>
          <p:nvPr/>
        </p:nvSpPr>
        <p:spPr>
          <a:xfrm>
            <a:off x="9674605" y="3996857"/>
            <a:ext cx="1901617" cy="369332"/>
          </a:xfrm>
          <a:prstGeom prst="rect">
            <a:avLst/>
          </a:prstGeom>
          <a:noFill/>
        </p:spPr>
        <p:txBody>
          <a:bodyPr wrap="square" rtlCol="0">
            <a:spAutoFit/>
          </a:bodyPr>
          <a:lstStyle/>
          <a:p>
            <a:r>
              <a:rPr lang="en-GB" dirty="0"/>
              <a:t>John Shaw (2024)</a:t>
            </a:r>
          </a:p>
        </p:txBody>
      </p:sp>
    </p:spTree>
    <p:extLst>
      <p:ext uri="{BB962C8B-B14F-4D97-AF65-F5344CB8AC3E}">
        <p14:creationId xmlns:p14="http://schemas.microsoft.com/office/powerpoint/2010/main" val="93997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050E-FFD4-B6F0-D7D9-7114919704E7}"/>
              </a:ext>
            </a:extLst>
          </p:cNvPr>
          <p:cNvSpPr>
            <a:spLocks noGrp="1"/>
          </p:cNvSpPr>
          <p:nvPr>
            <p:ph type="title"/>
          </p:nvPr>
        </p:nvSpPr>
        <p:spPr/>
        <p:txBody>
          <a:bodyPr>
            <a:normAutofit/>
          </a:bodyPr>
          <a:lstStyle/>
          <a:p>
            <a:pPr algn="ctr"/>
            <a:r>
              <a:rPr lang="en-GB" sz="3200" dirty="0"/>
              <a:t>My Own Experience</a:t>
            </a:r>
          </a:p>
        </p:txBody>
      </p:sp>
      <p:sp>
        <p:nvSpPr>
          <p:cNvPr id="3" name="Content Placeholder 2">
            <a:extLst>
              <a:ext uri="{FF2B5EF4-FFF2-40B4-BE49-F238E27FC236}">
                <a16:creationId xmlns:a16="http://schemas.microsoft.com/office/drawing/2014/main" id="{159B4B42-6684-2FDD-8972-FBD2643C684B}"/>
              </a:ext>
            </a:extLst>
          </p:cNvPr>
          <p:cNvSpPr>
            <a:spLocks noGrp="1"/>
          </p:cNvSpPr>
          <p:nvPr>
            <p:ph idx="1"/>
          </p:nvPr>
        </p:nvSpPr>
        <p:spPr>
          <a:xfrm>
            <a:off x="838200" y="1825625"/>
            <a:ext cx="10515600" cy="4006764"/>
          </a:xfrm>
        </p:spPr>
        <p:txBody>
          <a:bodyPr/>
          <a:lstStyle/>
          <a:p>
            <a:r>
              <a:rPr lang="en-GB" sz="2000" dirty="0">
                <a:latin typeface="Verdana" panose="020B0604030504040204" pitchFamily="34" charset="0"/>
                <a:ea typeface="Verdana" panose="020B0604030504040204" pitchFamily="34" charset="0"/>
                <a:cs typeface="Verdana" panose="020B0604030504040204" pitchFamily="34" charset="0"/>
              </a:rPr>
              <a:t>Coursebooks and Supplementary books cover gradability and intensification.</a:t>
            </a:r>
          </a:p>
          <a:p>
            <a:endParaRPr lang="en-GB" sz="2000" dirty="0">
              <a:latin typeface="Verdana" panose="020B0604030504040204" pitchFamily="34" charset="0"/>
              <a:ea typeface="Verdana" panose="020B0604030504040204" pitchFamily="34" charset="0"/>
              <a:cs typeface="Verdana" panose="020B0604030504040204" pitchFamily="34" charset="0"/>
            </a:endParaRP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Exam coursebooks focus on collocations in speaking task practice. </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Sociolinguistic?</a:t>
            </a:r>
          </a:p>
          <a:p>
            <a:endParaRPr lang="en-GB" dirty="0"/>
          </a:p>
        </p:txBody>
      </p:sp>
    </p:spTree>
    <p:extLst>
      <p:ext uri="{BB962C8B-B14F-4D97-AF65-F5344CB8AC3E}">
        <p14:creationId xmlns:p14="http://schemas.microsoft.com/office/powerpoint/2010/main" val="1784959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quential Access Storage 4">
            <a:extLst>
              <a:ext uri="{FF2B5EF4-FFF2-40B4-BE49-F238E27FC236}">
                <a16:creationId xmlns:a16="http://schemas.microsoft.com/office/drawing/2014/main" id="{691C2582-58CB-94E1-3D04-E7A8B7FB8693}"/>
              </a:ext>
            </a:extLst>
          </p:cNvPr>
          <p:cNvSpPr/>
          <p:nvPr/>
        </p:nvSpPr>
        <p:spPr>
          <a:xfrm>
            <a:off x="304800" y="1426028"/>
            <a:ext cx="9525000" cy="3668487"/>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latin typeface="Verdana" panose="020B0604030504040204" pitchFamily="34" charset="0"/>
                <a:ea typeface="Verdana" panose="020B0604030504040204" pitchFamily="34" charset="0"/>
                <a:cs typeface="Verdana" panose="020B0604030504040204" pitchFamily="34" charset="0"/>
              </a:rPr>
              <a:t>T</a:t>
            </a:r>
            <a:r>
              <a:rPr lang="en-GB" sz="1800" dirty="0">
                <a:effectLst/>
                <a:latin typeface="Verdana" panose="020B0604030504040204" pitchFamily="34" charset="0"/>
                <a:ea typeface="Verdana" panose="020B0604030504040204" pitchFamily="34" charset="0"/>
                <a:cs typeface="Verdana" panose="020B0604030504040204" pitchFamily="34" charset="0"/>
              </a:rPr>
              <a:t>he long history of intensifiers has resulted in many complicated layers where older intensifying adverbs co-exist with newer ones, while others drop out of fashion, or are completely transposed. </a:t>
            </a:r>
            <a:endParaRPr lang="en-GB" dirty="0"/>
          </a:p>
        </p:txBody>
      </p:sp>
      <p:sp>
        <p:nvSpPr>
          <p:cNvPr id="7" name="TextBox 6">
            <a:extLst>
              <a:ext uri="{FF2B5EF4-FFF2-40B4-BE49-F238E27FC236}">
                <a16:creationId xmlns:a16="http://schemas.microsoft.com/office/drawing/2014/main" id="{5C8F4475-50A6-54D5-6BD0-8BCFC9DB80D6}"/>
              </a:ext>
            </a:extLst>
          </p:cNvPr>
          <p:cNvSpPr txBox="1"/>
          <p:nvPr/>
        </p:nvSpPr>
        <p:spPr>
          <a:xfrm>
            <a:off x="8693425" y="5595690"/>
            <a:ext cx="3843131" cy="370196"/>
          </a:xfrm>
          <a:prstGeom prst="rect">
            <a:avLst/>
          </a:prstGeom>
          <a:noFill/>
        </p:spPr>
        <p:txBody>
          <a:bodyPr wrap="square">
            <a:spAutoFit/>
          </a:bodyPr>
          <a:lstStyle/>
          <a:p>
            <a:pPr algn="ctr"/>
            <a:r>
              <a:rPr lang="en-GB" sz="1800" dirty="0">
                <a:effectLst/>
                <a:latin typeface="Calibri" panose="020F0502020204030204" pitchFamily="34" charset="0"/>
                <a:ea typeface="MS Mincho" panose="02020609040205080304" pitchFamily="49" charset="-128"/>
                <a:cs typeface="Times New Roman" panose="02020603050405020304" pitchFamily="18" charset="0"/>
              </a:rPr>
              <a:t>Hopper and Traugott (2003) </a:t>
            </a:r>
            <a:endParaRPr lang="en-GB" sz="1800" dirty="0"/>
          </a:p>
        </p:txBody>
      </p:sp>
      <p:pic>
        <p:nvPicPr>
          <p:cNvPr id="9" name="Picture 8" descr="A person and person in suits walking&#10;&#10;Description automatically generated">
            <a:extLst>
              <a:ext uri="{FF2B5EF4-FFF2-40B4-BE49-F238E27FC236}">
                <a16:creationId xmlns:a16="http://schemas.microsoft.com/office/drawing/2014/main" id="{CAD7DCDE-888B-3DCF-E296-61D8F134DA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087113" y="4325690"/>
            <a:ext cx="1270000" cy="1270000"/>
          </a:xfrm>
          <a:prstGeom prst="rect">
            <a:avLst/>
          </a:prstGeom>
        </p:spPr>
      </p:pic>
    </p:spTree>
    <p:extLst>
      <p:ext uri="{BB962C8B-B14F-4D97-AF65-F5344CB8AC3E}">
        <p14:creationId xmlns:p14="http://schemas.microsoft.com/office/powerpoint/2010/main" val="3941955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3CDA-6495-AA58-2B72-F9EC38E5A088}"/>
              </a:ext>
            </a:extLst>
          </p:cNvPr>
          <p:cNvSpPr>
            <a:spLocks noGrp="1"/>
          </p:cNvSpPr>
          <p:nvPr>
            <p:ph type="title"/>
          </p:nvPr>
        </p:nvSpPr>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Common Learner Issues</a:t>
            </a:r>
          </a:p>
        </p:txBody>
      </p:sp>
      <p:sp>
        <p:nvSpPr>
          <p:cNvPr id="3" name="Content Placeholder 2">
            <a:extLst>
              <a:ext uri="{FF2B5EF4-FFF2-40B4-BE49-F238E27FC236}">
                <a16:creationId xmlns:a16="http://schemas.microsoft.com/office/drawing/2014/main" id="{8431B87E-DBC4-3ED4-376A-4A81E8CC7C8A}"/>
              </a:ext>
            </a:extLst>
          </p:cNvPr>
          <p:cNvSpPr>
            <a:spLocks noGrp="1"/>
          </p:cNvSpPr>
          <p:nvPr>
            <p:ph idx="1"/>
          </p:nvPr>
        </p:nvSpPr>
        <p:spPr/>
        <p:txBody>
          <a:bodyPr>
            <a:normAutofit/>
          </a:bodyPr>
          <a:lstStyle/>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1) Grammar (Gradability)</a:t>
            </a:r>
          </a:p>
          <a:p>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2) Lack of lexis (Collocations)</a:t>
            </a:r>
          </a:p>
          <a:p>
            <a:pPr marL="0" indent="0">
              <a:buNone/>
            </a:pPr>
            <a:endParaRPr lang="en-GB" sz="20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3) Sociolinguistic (Age, Nationality, Gender...)</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4) Pronunciation (Intonation and Stress)</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A white cartoon character with a question mark&#10;&#10;Description automatically generated">
            <a:extLst>
              <a:ext uri="{FF2B5EF4-FFF2-40B4-BE49-F238E27FC236}">
                <a16:creationId xmlns:a16="http://schemas.microsoft.com/office/drawing/2014/main" id="{B9432CBB-A350-4CD5-32D0-4A1891DAD65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94712" y="3829878"/>
            <a:ext cx="2802835" cy="2802835"/>
          </a:xfrm>
          <a:prstGeom prst="rect">
            <a:avLst/>
          </a:prstGeom>
        </p:spPr>
      </p:pic>
    </p:spTree>
    <p:extLst>
      <p:ext uri="{BB962C8B-B14F-4D97-AF65-F5344CB8AC3E}">
        <p14:creationId xmlns:p14="http://schemas.microsoft.com/office/powerpoint/2010/main" val="2108204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8F2D9A-3F05-03D9-01C1-C6ABE01BA68E}"/>
              </a:ext>
            </a:extLst>
          </p:cNvPr>
          <p:cNvSpPr>
            <a:spLocks noGrp="1"/>
          </p:cNvSpPr>
          <p:nvPr>
            <p:ph idx="1"/>
          </p:nvPr>
        </p:nvSpPr>
        <p:spPr>
          <a:xfrm>
            <a:off x="838200" y="404598"/>
            <a:ext cx="10515600" cy="621013"/>
          </a:xfrm>
        </p:spPr>
        <p:txBody>
          <a:bodyPr>
            <a:normAutofit/>
          </a:bodyPr>
          <a:lstStyle/>
          <a:p>
            <a:pPr marL="0" indent="0" algn="ctr">
              <a:buNone/>
            </a:pPr>
            <a:r>
              <a:rPr lang="en-GB" sz="3000" dirty="0">
                <a:latin typeface="Verdana" panose="020B0604030504040204" pitchFamily="34" charset="0"/>
                <a:ea typeface="Verdana" panose="020B0604030504040204" pitchFamily="34" charset="0"/>
                <a:cs typeface="Verdana" panose="020B0604030504040204" pitchFamily="34" charset="0"/>
              </a:rPr>
              <a:t>Learner issues – Part 1</a:t>
            </a:r>
          </a:p>
        </p:txBody>
      </p:sp>
      <p:sp>
        <p:nvSpPr>
          <p:cNvPr id="5" name="Content Placeholder 2">
            <a:extLst>
              <a:ext uri="{FF2B5EF4-FFF2-40B4-BE49-F238E27FC236}">
                <a16:creationId xmlns:a16="http://schemas.microsoft.com/office/drawing/2014/main" id="{C9ACFBE7-3ED3-F65B-C346-0B5D1D0035CD}"/>
              </a:ext>
            </a:extLst>
          </p:cNvPr>
          <p:cNvSpPr txBox="1">
            <a:spLocks/>
          </p:cNvSpPr>
          <p:nvPr/>
        </p:nvSpPr>
        <p:spPr>
          <a:xfrm>
            <a:off x="65903" y="1594022"/>
            <a:ext cx="12060194" cy="3311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1</a:t>
            </a:r>
            <a:r>
              <a:rPr lang="en-GB" sz="2000" dirty="0">
                <a:effectLst/>
                <a:latin typeface="Verdana" panose="020B0604030504040204" pitchFamily="34" charset="0"/>
                <a:ea typeface="Verdana" panose="020B0604030504040204" pitchFamily="34" charset="0"/>
                <a:cs typeface="Verdana" panose="020B0604030504040204" pitchFamily="34" charset="0"/>
              </a:rPr>
              <a:t>) </a:t>
            </a:r>
            <a:r>
              <a:rPr lang="en-GB" sz="2000" dirty="0">
                <a:latin typeface="Verdana" panose="020B0604030504040204" pitchFamily="34" charset="0"/>
                <a:ea typeface="Verdana" panose="020B0604030504040204" pitchFamily="34" charset="0"/>
                <a:cs typeface="Verdana" panose="020B0604030504040204" pitchFamily="34" charset="0"/>
              </a:rPr>
              <a:t>It’s very interesting, very fun and very cool.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(Overuse)</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effectLst/>
                <a:latin typeface="Verdana" panose="020B0604030504040204" pitchFamily="34" charset="0"/>
                <a:ea typeface="Verdana" panose="020B0604030504040204" pitchFamily="34" charset="0"/>
                <a:cs typeface="Verdana" panose="020B0604030504040204" pitchFamily="34" charset="0"/>
              </a:rPr>
              <a:t>2) That journey was beautiful indeed. </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(Flexible form)</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3) It is bitterly hot outside right now.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(Wrong Collocation)</a:t>
            </a:r>
          </a:p>
          <a:p>
            <a:pPr marL="0" indent="0">
              <a:buNone/>
            </a:pPr>
            <a:endPar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effectLst/>
                <a:latin typeface="Verdana" panose="020B0604030504040204" pitchFamily="34" charset="0"/>
                <a:ea typeface="Verdana" panose="020B0604030504040204" pitchFamily="34" charset="0"/>
                <a:cs typeface="Verdana" panose="020B0604030504040204" pitchFamily="34" charset="0"/>
              </a:rPr>
              <a:t>4) I’m absolutely tired. </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(Gradability) </a:t>
            </a:r>
          </a:p>
          <a:p>
            <a:pPr marL="0" indent="0">
              <a:buNone/>
            </a:pPr>
            <a:endParaRPr lang="en-GB"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4987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2EBF-8B57-0501-EFCD-578EC09A66EE}"/>
              </a:ext>
            </a:extLst>
          </p:cNvPr>
          <p:cNvSpPr>
            <a:spLocks noGrp="1"/>
          </p:cNvSpPr>
          <p:nvPr>
            <p:ph type="title"/>
          </p:nvPr>
        </p:nvSpPr>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Grammar/Lexis</a:t>
            </a:r>
          </a:p>
        </p:txBody>
      </p:sp>
      <p:sp>
        <p:nvSpPr>
          <p:cNvPr id="3" name="Content Placeholder 2">
            <a:extLst>
              <a:ext uri="{FF2B5EF4-FFF2-40B4-BE49-F238E27FC236}">
                <a16:creationId xmlns:a16="http://schemas.microsoft.com/office/drawing/2014/main" id="{5F799F02-E2FA-ECE3-DF62-B5BABF1D34BE}"/>
              </a:ext>
            </a:extLst>
          </p:cNvPr>
          <p:cNvSpPr>
            <a:spLocks noGrp="1"/>
          </p:cNvSpPr>
          <p:nvPr>
            <p:ph idx="1"/>
          </p:nvPr>
        </p:nvSpPr>
        <p:spPr>
          <a:xfrm>
            <a:off x="838200" y="1825625"/>
            <a:ext cx="10515600" cy="4531632"/>
          </a:xfrm>
        </p:spPr>
        <p:txBody>
          <a:bodyPr>
            <a:norm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In Turkish, the structure for very, more and too is the same. </a:t>
            </a:r>
            <a:r>
              <a:rPr lang="en-GB" sz="1200" dirty="0">
                <a:effectLst/>
                <a:latin typeface="Verdana" panose="020B0604030504040204" pitchFamily="34" charset="0"/>
                <a:ea typeface="Verdana" panose="020B0604030504040204" pitchFamily="34" charset="0"/>
                <a:cs typeface="Verdana" panose="020B0604030504040204" pitchFamily="34" charset="0"/>
              </a:rPr>
              <a:t>Swan (2005:224,239) </a:t>
            </a:r>
            <a:endParaRPr lang="en-GB" sz="1200" dirty="0">
              <a:latin typeface="Verdana" panose="020B0604030504040204" pitchFamily="34" charset="0"/>
              <a:ea typeface="Verdana" panose="020B0604030504040204" pitchFamily="34" charset="0"/>
              <a:cs typeface="Verdana" panose="020B0604030504040204" pitchFamily="34" charset="0"/>
            </a:endParaRPr>
          </a:p>
          <a:p>
            <a:endParaRPr lang="en-GB" sz="2000" dirty="0">
              <a:latin typeface="Verdana" panose="020B0604030504040204" pitchFamily="34" charset="0"/>
              <a:ea typeface="Verdana" panose="020B0604030504040204" pitchFamily="34" charset="0"/>
              <a:cs typeface="Verdana" panose="020B0604030504040204" pitchFamily="34" charset="0"/>
            </a:endParaRP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Many speakers including L1 speakers overuse overgeneralise ‘very’.</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Exam textbooks teach adverb-adjective collocations, but it is a ‘drop in the ocean’ compared to the possibilities that exist.</a:t>
            </a:r>
          </a:p>
        </p:txBody>
      </p:sp>
      <p:sp>
        <p:nvSpPr>
          <p:cNvPr id="4" name="TextBox 3">
            <a:extLst>
              <a:ext uri="{FF2B5EF4-FFF2-40B4-BE49-F238E27FC236}">
                <a16:creationId xmlns:a16="http://schemas.microsoft.com/office/drawing/2014/main" id="{C25168C4-A875-6242-04AC-341701024A08}"/>
              </a:ext>
            </a:extLst>
          </p:cNvPr>
          <p:cNvSpPr txBox="1"/>
          <p:nvPr/>
        </p:nvSpPr>
        <p:spPr>
          <a:xfrm>
            <a:off x="7408169" y="6387871"/>
            <a:ext cx="4783831" cy="470129"/>
          </a:xfrm>
          <a:prstGeom prst="rect">
            <a:avLst/>
          </a:prstGeom>
          <a:noFill/>
        </p:spPr>
        <p:txBody>
          <a:bodyPr wrap="square">
            <a:spAutoFit/>
          </a:bodyPr>
          <a:lstStyle/>
          <a:p>
            <a:pPr>
              <a:lnSpc>
                <a:spcPct val="107000"/>
              </a:lnSpc>
              <a:spcAft>
                <a:spcPts val="800"/>
              </a:spcAft>
            </a:pPr>
            <a:r>
              <a:rPr lang="en-GB" sz="1200" dirty="0">
                <a:effectLst/>
                <a:latin typeface="Verdana" panose="020B0604030504040204" pitchFamily="34" charset="0"/>
                <a:ea typeface="Verdana" panose="020B0604030504040204" pitchFamily="34" charset="0"/>
                <a:cs typeface="Verdana" panose="020B0604030504040204" pitchFamily="34" charset="0"/>
              </a:rPr>
              <a:t>Foley, M and Hall, D. (2012: 76-79 and 389)</a:t>
            </a:r>
            <a:r>
              <a:rPr lang="en-GB" sz="1200" i="1" dirty="0">
                <a:effectLst/>
                <a:latin typeface="Verdana" panose="020B0604030504040204" pitchFamily="34" charset="0"/>
                <a:ea typeface="Verdana" panose="020B0604030504040204" pitchFamily="34" charset="0"/>
                <a:cs typeface="Verdana" panose="020B0604030504040204" pitchFamily="34" charset="0"/>
              </a:rPr>
              <a:t>. My Grammar Lab C1 and C2.</a:t>
            </a:r>
            <a:r>
              <a:rPr lang="en-GB" sz="1200" dirty="0">
                <a:effectLst/>
                <a:latin typeface="Verdana" panose="020B0604030504040204" pitchFamily="34" charset="0"/>
                <a:ea typeface="Verdana" panose="020B0604030504040204" pitchFamily="34" charset="0"/>
                <a:cs typeface="Verdana" panose="020B0604030504040204" pitchFamily="34" charset="0"/>
              </a:rPr>
              <a:t> Harlow: Pearson Education Limited.</a:t>
            </a:r>
          </a:p>
        </p:txBody>
      </p:sp>
      <p:pic>
        <p:nvPicPr>
          <p:cNvPr id="6" name="Picture 5">
            <a:extLst>
              <a:ext uri="{FF2B5EF4-FFF2-40B4-BE49-F238E27FC236}">
                <a16:creationId xmlns:a16="http://schemas.microsoft.com/office/drawing/2014/main" id="{4BEB8CCD-D7E6-020C-855B-C2945110107F}"/>
              </a:ext>
            </a:extLst>
          </p:cNvPr>
          <p:cNvPicPr>
            <a:picLocks noChangeAspect="1"/>
          </p:cNvPicPr>
          <p:nvPr/>
        </p:nvPicPr>
        <p:blipFill>
          <a:blip r:embed="rId2"/>
          <a:stretch>
            <a:fillRect/>
          </a:stretch>
        </p:blipFill>
        <p:spPr>
          <a:xfrm>
            <a:off x="7684653" y="4776009"/>
            <a:ext cx="4230861" cy="1287653"/>
          </a:xfrm>
          <a:prstGeom prst="rect">
            <a:avLst/>
          </a:prstGeom>
        </p:spPr>
      </p:pic>
    </p:spTree>
    <p:extLst>
      <p:ext uri="{BB962C8B-B14F-4D97-AF65-F5344CB8AC3E}">
        <p14:creationId xmlns:p14="http://schemas.microsoft.com/office/powerpoint/2010/main" val="11229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CE5A-4426-2C58-96FD-8D5B71F5B42E}"/>
              </a:ext>
            </a:extLst>
          </p:cNvPr>
          <p:cNvSpPr>
            <a:spLocks noGrp="1"/>
          </p:cNvSpPr>
          <p:nvPr>
            <p:ph type="title"/>
          </p:nvPr>
        </p:nvSpPr>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Activity One: Corpus Task</a:t>
            </a:r>
          </a:p>
        </p:txBody>
      </p:sp>
      <p:sp>
        <p:nvSpPr>
          <p:cNvPr id="3" name="Content Placeholder 2">
            <a:extLst>
              <a:ext uri="{FF2B5EF4-FFF2-40B4-BE49-F238E27FC236}">
                <a16:creationId xmlns:a16="http://schemas.microsoft.com/office/drawing/2014/main" id="{2E761AED-8277-19C6-11EE-DF6317720EEC}"/>
              </a:ext>
            </a:extLst>
          </p:cNvPr>
          <p:cNvSpPr>
            <a:spLocks noGrp="1"/>
          </p:cNvSpPr>
          <p:nvPr>
            <p:ph idx="1"/>
          </p:nvPr>
        </p:nvSpPr>
        <p:spPr>
          <a:xfrm>
            <a:off x="838199" y="1825625"/>
            <a:ext cx="10624457" cy="4351338"/>
          </a:xfrm>
        </p:spPr>
        <p:txBody>
          <a:bodyPr/>
          <a:lstStyle/>
          <a:p>
            <a:r>
              <a:rPr lang="en-GB" sz="2000" dirty="0">
                <a:latin typeface="Verdana" panose="020B0604030504040204" pitchFamily="34" charset="0"/>
                <a:ea typeface="Verdana" panose="020B0604030504040204" pitchFamily="34" charset="0"/>
                <a:cs typeface="Verdana" panose="020B0604030504040204" pitchFamily="34" charset="0"/>
              </a:rPr>
              <a:t>Adapted from Leo </a:t>
            </a:r>
            <a:r>
              <a:rPr lang="en-GB" sz="2000" dirty="0" err="1">
                <a:latin typeface="Verdana" panose="020B0604030504040204" pitchFamily="34" charset="0"/>
                <a:ea typeface="Verdana" panose="020B0604030504040204" pitchFamily="34" charset="0"/>
                <a:cs typeface="Verdana" panose="020B0604030504040204" pitchFamily="34" charset="0"/>
              </a:rPr>
              <a:t>Selivan’s</a:t>
            </a:r>
            <a:r>
              <a:rPr lang="en-GB" sz="2000" dirty="0">
                <a:latin typeface="Verdana" panose="020B0604030504040204" pitchFamily="34" charset="0"/>
                <a:ea typeface="Verdana" panose="020B0604030504040204" pitchFamily="34" charset="0"/>
                <a:cs typeface="Verdana" panose="020B0604030504040204" pitchFamily="34" charset="0"/>
              </a:rPr>
              <a:t> task about memorable movie quotes.</a:t>
            </a: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Involves teaching students how to use corpora and creating their own scripts.</a:t>
            </a:r>
          </a:p>
          <a:p>
            <a:endParaRPr lang="en-GB" dirty="0"/>
          </a:p>
          <a:p>
            <a:endParaRPr lang="en-GB" dirty="0"/>
          </a:p>
        </p:txBody>
      </p:sp>
      <p:pic>
        <p:nvPicPr>
          <p:cNvPr id="4" name="Picture 3">
            <a:extLst>
              <a:ext uri="{FF2B5EF4-FFF2-40B4-BE49-F238E27FC236}">
                <a16:creationId xmlns:a16="http://schemas.microsoft.com/office/drawing/2014/main" id="{01D78821-71E9-7D71-3717-BB845860E10E}"/>
              </a:ext>
            </a:extLst>
          </p:cNvPr>
          <p:cNvPicPr>
            <a:picLocks noChangeAspect="1"/>
          </p:cNvPicPr>
          <p:nvPr/>
        </p:nvPicPr>
        <p:blipFill>
          <a:blip r:embed="rId2"/>
          <a:stretch>
            <a:fillRect/>
          </a:stretch>
        </p:blipFill>
        <p:spPr>
          <a:xfrm>
            <a:off x="1590940" y="4077730"/>
            <a:ext cx="9510557" cy="2099233"/>
          </a:xfrm>
          <a:prstGeom prst="rect">
            <a:avLst/>
          </a:prstGeom>
        </p:spPr>
      </p:pic>
      <p:sp>
        <p:nvSpPr>
          <p:cNvPr id="6" name="TextBox 5">
            <a:extLst>
              <a:ext uri="{FF2B5EF4-FFF2-40B4-BE49-F238E27FC236}">
                <a16:creationId xmlns:a16="http://schemas.microsoft.com/office/drawing/2014/main" id="{8B25C508-EFE2-3BDC-0A8B-3CCA5A739651}"/>
              </a:ext>
            </a:extLst>
          </p:cNvPr>
          <p:cNvSpPr txBox="1"/>
          <p:nvPr/>
        </p:nvSpPr>
        <p:spPr>
          <a:xfrm>
            <a:off x="5057952" y="6173400"/>
            <a:ext cx="6096000" cy="276999"/>
          </a:xfrm>
          <a:prstGeom prst="rect">
            <a:avLst/>
          </a:prstGeom>
          <a:noFill/>
        </p:spPr>
        <p:txBody>
          <a:bodyPr wrap="square">
            <a:spAutoFit/>
          </a:bodyPr>
          <a:lstStyle/>
          <a:p>
            <a:r>
              <a:rPr lang="en-GB" sz="1200" dirty="0" err="1">
                <a:effectLst/>
                <a:latin typeface="Verdana" panose="020B0604030504040204" pitchFamily="34" charset="0"/>
                <a:ea typeface="Verdana" panose="020B0604030504040204" pitchFamily="34" charset="0"/>
                <a:cs typeface="Verdana" panose="020B0604030504040204" pitchFamily="34" charset="0"/>
              </a:rPr>
              <a:t>Selivan</a:t>
            </a:r>
            <a:r>
              <a:rPr lang="en-GB" sz="1200" dirty="0">
                <a:effectLst/>
                <a:latin typeface="Verdana" panose="020B0604030504040204" pitchFamily="34" charset="0"/>
                <a:ea typeface="Verdana" panose="020B0604030504040204" pitchFamily="34" charset="0"/>
                <a:cs typeface="Verdana" panose="020B0604030504040204" pitchFamily="34" charset="0"/>
              </a:rPr>
              <a:t>, L. (2018:214-215). </a:t>
            </a:r>
            <a:endParaRPr lang="en-GB"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855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D840C-D170-51D1-9A41-3B4413DDB69E}"/>
              </a:ext>
            </a:extLst>
          </p:cNvPr>
          <p:cNvSpPr>
            <a:spLocks noGrp="1"/>
          </p:cNvSpPr>
          <p:nvPr>
            <p:ph type="title"/>
          </p:nvPr>
        </p:nvSpPr>
        <p:spPr/>
        <p:txBody>
          <a:bodyPr/>
          <a:lstStyle/>
          <a:p>
            <a:pPr algn="ctr"/>
            <a:r>
              <a:rPr lang="en-GB" dirty="0"/>
              <a:t>Procedure</a:t>
            </a:r>
          </a:p>
        </p:txBody>
      </p:sp>
      <p:sp>
        <p:nvSpPr>
          <p:cNvPr id="3" name="Content Placeholder 2">
            <a:extLst>
              <a:ext uri="{FF2B5EF4-FFF2-40B4-BE49-F238E27FC236}">
                <a16:creationId xmlns:a16="http://schemas.microsoft.com/office/drawing/2014/main" id="{671C2814-B3FF-02F3-17FD-09139DCA87C3}"/>
              </a:ext>
            </a:extLst>
          </p:cNvPr>
          <p:cNvSpPr>
            <a:spLocks noGrp="1"/>
          </p:cNvSpPr>
          <p:nvPr>
            <p:ph idx="1"/>
          </p:nvPr>
        </p:nvSpPr>
        <p:spPr/>
        <p:txBody>
          <a:bodyPr/>
          <a:lstStyle/>
          <a:p>
            <a:pPr marL="514350" indent="-514350">
              <a:buAutoNum type="arabicParenR"/>
            </a:pPr>
            <a:r>
              <a:rPr lang="en-GB" b="1" dirty="0"/>
              <a:t>Lead-in to introduce the topic</a:t>
            </a:r>
          </a:p>
        </p:txBody>
      </p:sp>
    </p:spTree>
    <p:extLst>
      <p:ext uri="{BB962C8B-B14F-4D97-AF65-F5344CB8AC3E}">
        <p14:creationId xmlns:p14="http://schemas.microsoft.com/office/powerpoint/2010/main" val="1801912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6E4BA-58BB-02B8-070D-9566F186B14E}"/>
              </a:ext>
            </a:extLst>
          </p:cNvPr>
          <p:cNvSpPr>
            <a:spLocks noGrp="1"/>
          </p:cNvSpPr>
          <p:nvPr>
            <p:ph type="title"/>
          </p:nvPr>
        </p:nvSpPr>
        <p:spPr>
          <a:xfrm>
            <a:off x="1533758" y="354161"/>
            <a:ext cx="10659110" cy="810254"/>
          </a:xfrm>
        </p:spPr>
        <p:txBody>
          <a:bodyPr>
            <a:noAutofit/>
          </a:bodyPr>
          <a:lstStyle/>
          <a:p>
            <a:r>
              <a:rPr lang="en-US" sz="3000" dirty="0">
                <a:latin typeface="Verdana" panose="020B0604030504040204" pitchFamily="34" charset="0"/>
                <a:ea typeface="Verdana" panose="020B0604030504040204" pitchFamily="34" charset="0"/>
                <a:cs typeface="Verdana" panose="020B0604030504040204" pitchFamily="34" charset="0"/>
              </a:rPr>
              <a:t>What are these films?</a:t>
            </a: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dirty="0">
                <a:latin typeface="Verdana" panose="020B0604030504040204" pitchFamily="34" charset="0"/>
                <a:ea typeface="Verdana" panose="020B0604030504040204" pitchFamily="34" charset="0"/>
                <a:cs typeface="Verdana" panose="020B0604030504040204" pitchFamily="34" charset="0"/>
              </a:rPr>
              <a:t>What do you think the context is?</a:t>
            </a:r>
          </a:p>
        </p:txBody>
      </p:sp>
      <p:pic>
        <p:nvPicPr>
          <p:cNvPr id="4" name="Picture 3" descr="Jurassic World Evolution 2 – hry pro PS4 a PS5 | PlayStation (Česká  republika)">
            <a:extLst>
              <a:ext uri="{FF2B5EF4-FFF2-40B4-BE49-F238E27FC236}">
                <a16:creationId xmlns:a16="http://schemas.microsoft.com/office/drawing/2014/main" id="{E13BE5B7-5E0D-590B-F1C7-5AB79FF1E36A}"/>
              </a:ext>
            </a:extLst>
          </p:cNvPr>
          <p:cNvPicPr>
            <a:picLocks noChangeAspect="1"/>
          </p:cNvPicPr>
          <p:nvPr/>
        </p:nvPicPr>
        <p:blipFill>
          <a:blip r:embed="rId2">
            <a:alphaModFix amt="7000"/>
          </a:blip>
          <a:stretch>
            <a:fillRect/>
          </a:stretch>
        </p:blipFill>
        <p:spPr>
          <a:xfrm>
            <a:off x="1530978" y="1529021"/>
            <a:ext cx="2508727" cy="1899979"/>
          </a:xfrm>
          <a:prstGeom prst="rect">
            <a:avLst/>
          </a:prstGeom>
        </p:spPr>
      </p:pic>
      <p:sp>
        <p:nvSpPr>
          <p:cNvPr id="11" name="Content Placeholder 2">
            <a:extLst>
              <a:ext uri="{FF2B5EF4-FFF2-40B4-BE49-F238E27FC236}">
                <a16:creationId xmlns:a16="http://schemas.microsoft.com/office/drawing/2014/main" id="{FF8D4778-FAAF-DA4B-3CAD-BAFB49F9EB05}"/>
              </a:ext>
            </a:extLst>
          </p:cNvPr>
          <p:cNvSpPr txBox="1">
            <a:spLocks/>
          </p:cNvSpPr>
          <p:nvPr/>
        </p:nvSpPr>
        <p:spPr>
          <a:xfrm>
            <a:off x="838200" y="3518699"/>
            <a:ext cx="4053943" cy="26327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B1005E"/>
              </a:buClr>
              <a:buFont typeface="Arial" panose="020B0604020202020204" pitchFamily="34" charset="0"/>
              <a:buNone/>
            </a:pPr>
            <a:r>
              <a:rPr lang="en-US" sz="2400" dirty="0">
                <a:solidFill>
                  <a:srgbClr val="333333"/>
                </a:solidFill>
                <a:ea typeface="+mn-lt"/>
                <a:cs typeface="+mn-lt"/>
              </a:rPr>
              <a:t> </a:t>
            </a:r>
            <a:r>
              <a:rPr lang="en-US" dirty="0">
                <a:solidFill>
                  <a:srgbClr val="333333"/>
                </a:solidFill>
                <a:latin typeface="Verdana" panose="020B0604030504040204" pitchFamily="34" charset="0"/>
                <a:ea typeface="Verdana" panose="020B0604030504040204" pitchFamily="34" charset="0"/>
                <a:cs typeface="Verdana" panose="020B0604030504040204" pitchFamily="34" charset="0"/>
              </a:rPr>
              <a:t>Hold on. We are talking about an animal here.</a:t>
            </a: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Clr>
                <a:srgbClr val="B1005E"/>
              </a:buClr>
              <a:buFont typeface="Arial" panose="020B0604020202020204" pitchFamily="34" charset="0"/>
              <a:buNone/>
            </a:pPr>
            <a:r>
              <a:rPr lang="en-US" b="1" dirty="0">
                <a:solidFill>
                  <a:srgbClr val="333333"/>
                </a:solidFill>
                <a:latin typeface="Verdana" panose="020B0604030504040204" pitchFamily="34" charset="0"/>
                <a:ea typeface="Verdana" panose="020B0604030504040204" pitchFamily="34" charset="0"/>
                <a:cs typeface="Verdana" panose="020B0604030504040204" pitchFamily="34" charset="0"/>
              </a:rPr>
              <a:t>____highly intelligent________________.</a:t>
            </a:r>
          </a:p>
          <a:p>
            <a:pPr marL="0" indent="0">
              <a:buClr>
                <a:srgbClr val="B1005E"/>
              </a:buClr>
              <a:buFont typeface="Arial" panose="020B0604020202020204" pitchFamily="34" charset="0"/>
              <a:buNone/>
            </a:pPr>
            <a:r>
              <a:rPr lang="en-US" dirty="0">
                <a:solidFill>
                  <a:srgbClr val="333333"/>
                </a:solidFill>
                <a:latin typeface="Verdana" panose="020B0604030504040204" pitchFamily="34" charset="0"/>
                <a:ea typeface="Verdana" panose="020B0604030504040204" pitchFamily="34" charset="0"/>
                <a:cs typeface="Verdana" panose="020B0604030504040204" pitchFamily="34" charset="0"/>
              </a:rPr>
              <a:t> You're going after her with non-</a:t>
            </a:r>
            <a:r>
              <a:rPr lang="en-US" dirty="0" err="1">
                <a:solidFill>
                  <a:srgbClr val="333333"/>
                </a:solidFill>
                <a:latin typeface="Verdana" panose="020B0604030504040204" pitchFamily="34" charset="0"/>
                <a:ea typeface="Verdana" panose="020B0604030504040204" pitchFamily="34" charset="0"/>
                <a:cs typeface="Verdana" panose="020B0604030504040204" pitchFamily="34" charset="0"/>
              </a:rPr>
              <a:t>lethals</a:t>
            </a:r>
            <a:r>
              <a:rPr lang="en-US" dirty="0">
                <a:solidFill>
                  <a:srgbClr val="333333"/>
                </a:solidFill>
                <a:latin typeface="Verdana" panose="020B0604030504040204" pitchFamily="34" charset="0"/>
                <a:ea typeface="Verdana" panose="020B0604030504040204" pitchFamily="34" charset="0"/>
                <a:cs typeface="Verdana" panose="020B0604030504040204" pitchFamily="34" charset="0"/>
              </a:rPr>
              <a:t>.</a:t>
            </a:r>
            <a:endParaRPr lang="en-US" dirty="0">
              <a:solidFill>
                <a:srgbClr val="420023"/>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en-US" dirty="0">
                <a:solidFill>
                  <a:srgbClr val="333333"/>
                </a:solidFill>
                <a:latin typeface="Verdana" panose="020B0604030504040204" pitchFamily="34" charset="0"/>
                <a:ea typeface="Verdana" panose="020B0604030504040204" pitchFamily="34" charset="0"/>
                <a:cs typeface="Verdana" panose="020B0604030504040204" pitchFamily="34" charset="0"/>
              </a:rPr>
              <a:t>We have $26 million invested in that asset. We can't just kill it.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Content Placeholder 2">
            <a:extLst>
              <a:ext uri="{FF2B5EF4-FFF2-40B4-BE49-F238E27FC236}">
                <a16:creationId xmlns:a16="http://schemas.microsoft.com/office/drawing/2014/main" id="{D4A899F3-E952-6E4B-F15E-3265EE43AED3}"/>
              </a:ext>
            </a:extLst>
          </p:cNvPr>
          <p:cNvSpPr txBox="1">
            <a:spLocks/>
          </p:cNvSpPr>
          <p:nvPr/>
        </p:nvSpPr>
        <p:spPr>
          <a:xfrm>
            <a:off x="6096000" y="3765484"/>
            <a:ext cx="5912723" cy="26327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 Dark Lord isn't resting.</a:t>
            </a:r>
          </a:p>
          <a:p>
            <a:pPr marL="0" indent="0">
              <a:buClr>
                <a:srgbClr val="B1005E"/>
              </a:buClr>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You and Black, you're two of a kind.</a:t>
            </a:r>
          </a:p>
          <a:p>
            <a:pPr marL="0" indent="0">
              <a:buClr>
                <a:srgbClr val="B1005E"/>
              </a:buClr>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Sentimental children ____________ bitterly unfair ________________.</a:t>
            </a:r>
          </a:p>
          <a:p>
            <a:pPr marL="0" indent="0">
              <a:buClr>
                <a:srgbClr val="B1005E"/>
              </a:buClr>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Well, it may have escaped your notice, but life isn't fair.</a:t>
            </a:r>
          </a:p>
          <a:p>
            <a:pPr marL="0" indent="0">
              <a:buClr>
                <a:srgbClr val="B1005E"/>
              </a:buClr>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Your blessed father knew that. In fact, he frequently saw to it.</a:t>
            </a:r>
          </a:p>
        </p:txBody>
      </p:sp>
      <p:pic>
        <p:nvPicPr>
          <p:cNvPr id="15" name="Picture 14" descr="Zarámovaný plakát Harry Potter - Order Of The Phoenix">
            <a:extLst>
              <a:ext uri="{FF2B5EF4-FFF2-40B4-BE49-F238E27FC236}">
                <a16:creationId xmlns:a16="http://schemas.microsoft.com/office/drawing/2014/main" id="{B4302453-7D09-FA14-04F2-AE8C766626DA}"/>
              </a:ext>
            </a:extLst>
          </p:cNvPr>
          <p:cNvPicPr>
            <a:picLocks noChangeAspect="1"/>
          </p:cNvPicPr>
          <p:nvPr/>
        </p:nvPicPr>
        <p:blipFill>
          <a:blip r:embed="rId3">
            <a:alphaModFix amt="6000"/>
          </a:blip>
          <a:stretch>
            <a:fillRect/>
          </a:stretch>
        </p:blipFill>
        <p:spPr>
          <a:xfrm>
            <a:off x="7227746" y="1502785"/>
            <a:ext cx="1475776" cy="1924329"/>
          </a:xfrm>
          <a:prstGeom prst="rect">
            <a:avLst/>
          </a:prstGeom>
        </p:spPr>
      </p:pic>
    </p:spTree>
    <p:extLst>
      <p:ext uri="{BB962C8B-B14F-4D97-AF65-F5344CB8AC3E}">
        <p14:creationId xmlns:p14="http://schemas.microsoft.com/office/powerpoint/2010/main" val="381755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6E4BA-58BB-02B8-070D-9566F186B14E}"/>
              </a:ext>
            </a:extLst>
          </p:cNvPr>
          <p:cNvSpPr>
            <a:spLocks noGrp="1"/>
          </p:cNvSpPr>
          <p:nvPr>
            <p:ph type="title"/>
          </p:nvPr>
        </p:nvSpPr>
        <p:spPr/>
        <p:txBody>
          <a:bodyPr>
            <a:norm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What do you think the context is?</a:t>
            </a:r>
          </a:p>
        </p:txBody>
      </p:sp>
      <p:sp>
        <p:nvSpPr>
          <p:cNvPr id="3" name="Content Placeholder 2">
            <a:extLst>
              <a:ext uri="{FF2B5EF4-FFF2-40B4-BE49-F238E27FC236}">
                <a16:creationId xmlns:a16="http://schemas.microsoft.com/office/drawing/2014/main" id="{A8E71B0D-D13B-4FB8-6A24-B24047AC2487}"/>
              </a:ext>
            </a:extLst>
          </p:cNvPr>
          <p:cNvSpPr>
            <a:spLocks noGrp="1"/>
          </p:cNvSpPr>
          <p:nvPr>
            <p:ph idx="1"/>
          </p:nvPr>
        </p:nvSpPr>
        <p:spPr>
          <a:xfrm>
            <a:off x="777240" y="3564712"/>
            <a:ext cx="4278189" cy="3089329"/>
          </a:xfrm>
        </p:spPr>
        <p:txBody>
          <a:bodyPr vert="horz" lIns="91440" tIns="45720" rIns="91440" bIns="45720" rtlCol="0" anchor="t">
            <a:noAutofit/>
          </a:bodyPr>
          <a:lstStyle/>
          <a:p>
            <a:pPr marL="0" indent="0">
              <a:buClr>
                <a:srgbClr val="B1005E"/>
              </a:buClr>
              <a:buNone/>
            </a:pPr>
            <a:r>
              <a:rPr lang="en-US" sz="2000" dirty="0">
                <a:solidFill>
                  <a:srgbClr val="333333"/>
                </a:solidFill>
                <a:latin typeface="Verdana" panose="020B0604030504040204" pitchFamily="34" charset="0"/>
                <a:ea typeface="Verdana" panose="020B0604030504040204" pitchFamily="34" charset="0"/>
                <a:cs typeface="Verdana" panose="020B0604030504040204" pitchFamily="34" charset="0"/>
              </a:rPr>
              <a:t>Hold on. We are talking about an animal here.</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B1005E"/>
              </a:buClr>
              <a:buNone/>
            </a:pPr>
            <a:r>
              <a:rPr lang="en-US" sz="2000" b="1" dirty="0">
                <a:solidFill>
                  <a:srgbClr val="333333"/>
                </a:solidFill>
                <a:latin typeface="Verdana" panose="020B0604030504040204" pitchFamily="34" charset="0"/>
                <a:ea typeface="Verdana" panose="020B0604030504040204" pitchFamily="34" charset="0"/>
                <a:cs typeface="Verdana" panose="020B0604030504040204" pitchFamily="34" charset="0"/>
              </a:rPr>
              <a:t>A </a:t>
            </a:r>
            <a:r>
              <a:rPr lang="en-US" sz="2000" b="1" u="sng" dirty="0">
                <a:solidFill>
                  <a:srgbClr val="333333"/>
                </a:solidFill>
                <a:latin typeface="Verdana" panose="020B0604030504040204" pitchFamily="34" charset="0"/>
                <a:ea typeface="Verdana" panose="020B0604030504040204" pitchFamily="34" charset="0"/>
                <a:cs typeface="Verdana" panose="020B0604030504040204" pitchFamily="34" charset="0"/>
              </a:rPr>
              <a:t>highly intelligent</a:t>
            </a:r>
            <a:r>
              <a:rPr lang="en-US" sz="2000" b="1" dirty="0">
                <a:solidFill>
                  <a:srgbClr val="333333"/>
                </a:solidFill>
                <a:latin typeface="Verdana" panose="020B0604030504040204" pitchFamily="34" charset="0"/>
                <a:ea typeface="Verdana" panose="020B0604030504040204" pitchFamily="34" charset="0"/>
                <a:cs typeface="Verdana" panose="020B0604030504040204" pitchFamily="34" charset="0"/>
              </a:rPr>
              <a:t> animal. 400 meters to the beacon.</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B1005E"/>
              </a:buClr>
              <a:buNone/>
            </a:pPr>
            <a:r>
              <a:rPr lang="en-US" sz="2000" dirty="0">
                <a:solidFill>
                  <a:srgbClr val="333333"/>
                </a:solidFill>
                <a:latin typeface="Verdana" panose="020B0604030504040204" pitchFamily="34" charset="0"/>
                <a:ea typeface="Verdana" panose="020B0604030504040204" pitchFamily="34" charset="0"/>
                <a:cs typeface="Verdana" panose="020B0604030504040204" pitchFamily="34" charset="0"/>
              </a:rPr>
              <a:t>You're going after her with non-</a:t>
            </a:r>
            <a:r>
              <a:rPr lang="en-US" sz="2000" dirty="0" err="1">
                <a:solidFill>
                  <a:srgbClr val="333333"/>
                </a:solidFill>
                <a:latin typeface="Verdana" panose="020B0604030504040204" pitchFamily="34" charset="0"/>
                <a:ea typeface="Verdana" panose="020B0604030504040204" pitchFamily="34" charset="0"/>
                <a:cs typeface="Verdana" panose="020B0604030504040204" pitchFamily="34" charset="0"/>
              </a:rPr>
              <a:t>lethals</a:t>
            </a:r>
            <a:r>
              <a:rPr lang="en-US" sz="2000" dirty="0">
                <a:solidFill>
                  <a:srgbClr val="333333"/>
                </a:solidFill>
                <a:latin typeface="Verdana" panose="020B0604030504040204" pitchFamily="34" charset="0"/>
                <a:ea typeface="Verdana" panose="020B0604030504040204" pitchFamily="34" charset="0"/>
                <a:cs typeface="Verdana" panose="020B0604030504040204" pitchFamily="34" charset="0"/>
              </a:rPr>
              <a:t>.</a:t>
            </a:r>
            <a:endParaRPr lang="en-US" sz="2000" dirty="0">
              <a:solidFill>
                <a:srgbClr val="420023"/>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dirty="0">
                <a:solidFill>
                  <a:srgbClr val="333333"/>
                </a:solidFill>
                <a:latin typeface="Verdana" panose="020B0604030504040204" pitchFamily="34" charset="0"/>
                <a:ea typeface="Verdana" panose="020B0604030504040204" pitchFamily="34" charset="0"/>
                <a:cs typeface="Verdana" panose="020B0604030504040204" pitchFamily="34" charset="0"/>
              </a:rPr>
              <a:t>We have $26 million invested in that asset. We can't just kill it.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Jurassic World Evolution 2 – hry pro PS4 a PS5 | PlayStation (Česká  republika)">
            <a:extLst>
              <a:ext uri="{FF2B5EF4-FFF2-40B4-BE49-F238E27FC236}">
                <a16:creationId xmlns:a16="http://schemas.microsoft.com/office/drawing/2014/main" id="{E13BE5B7-5E0D-590B-F1C7-5AB79FF1E36A}"/>
              </a:ext>
            </a:extLst>
          </p:cNvPr>
          <p:cNvPicPr>
            <a:picLocks noChangeAspect="1"/>
          </p:cNvPicPr>
          <p:nvPr/>
        </p:nvPicPr>
        <p:blipFill>
          <a:blip r:embed="rId2"/>
          <a:stretch>
            <a:fillRect/>
          </a:stretch>
        </p:blipFill>
        <p:spPr>
          <a:xfrm>
            <a:off x="1640660" y="1690658"/>
            <a:ext cx="2243181" cy="1738343"/>
          </a:xfrm>
          <a:prstGeom prst="rect">
            <a:avLst/>
          </a:prstGeom>
        </p:spPr>
      </p:pic>
      <p:sp>
        <p:nvSpPr>
          <p:cNvPr id="7" name="Content Placeholder 2">
            <a:extLst>
              <a:ext uri="{FF2B5EF4-FFF2-40B4-BE49-F238E27FC236}">
                <a16:creationId xmlns:a16="http://schemas.microsoft.com/office/drawing/2014/main" id="{AB56DE09-FB6F-4C17-13E0-715E41BA5AD2}"/>
              </a:ext>
            </a:extLst>
          </p:cNvPr>
          <p:cNvSpPr txBox="1">
            <a:spLocks/>
          </p:cNvSpPr>
          <p:nvPr/>
        </p:nvSpPr>
        <p:spPr>
          <a:xfrm>
            <a:off x="5873718" y="3574725"/>
            <a:ext cx="5976223" cy="27308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 Dark Lord isn't resting.</a:t>
            </a:r>
          </a:p>
          <a:p>
            <a:pPr marL="0" indent="0">
              <a:buClr>
                <a:srgbClr val="B1005E"/>
              </a:buClr>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You and Black, you're two of a kind.</a:t>
            </a:r>
          </a:p>
          <a:p>
            <a:pPr marL="0" indent="0">
              <a:buClr>
                <a:srgbClr val="B1005E"/>
              </a:buClr>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Sentimental children forever whining about how </a:t>
            </a:r>
            <a:r>
              <a:rPr lang="en-US" b="1" u="sng" dirty="0">
                <a:solidFill>
                  <a:schemeClr val="tx1"/>
                </a:solidFill>
                <a:latin typeface="Verdana" panose="020B0604030504040204" pitchFamily="34" charset="0"/>
                <a:ea typeface="Verdana" panose="020B0604030504040204" pitchFamily="34" charset="0"/>
                <a:cs typeface="Verdana" panose="020B0604030504040204" pitchFamily="34" charset="0"/>
              </a:rPr>
              <a:t>bitterly unfair</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 your lives have been.</a:t>
            </a:r>
          </a:p>
          <a:p>
            <a:pPr marL="0" indent="0">
              <a:buClr>
                <a:srgbClr val="B1005E"/>
              </a:buClr>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Well, it may have escaped your notice, but life isn't fair.</a:t>
            </a:r>
          </a:p>
          <a:p>
            <a:pPr marL="0" indent="0">
              <a:buClr>
                <a:srgbClr val="B1005E"/>
              </a:buClr>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Your blessed father knew that. In fact, he frequently saw to it.</a:t>
            </a:r>
          </a:p>
        </p:txBody>
      </p:sp>
      <p:pic>
        <p:nvPicPr>
          <p:cNvPr id="6" name="Picture 5" descr="Zarámovaný plakát Harry Potter - Order Of The Phoenix">
            <a:extLst>
              <a:ext uri="{FF2B5EF4-FFF2-40B4-BE49-F238E27FC236}">
                <a16:creationId xmlns:a16="http://schemas.microsoft.com/office/drawing/2014/main" id="{422FA076-ACFB-98AB-E1BE-2B9484D5A198}"/>
              </a:ext>
            </a:extLst>
          </p:cNvPr>
          <p:cNvPicPr>
            <a:picLocks noChangeAspect="1"/>
          </p:cNvPicPr>
          <p:nvPr/>
        </p:nvPicPr>
        <p:blipFill>
          <a:blip r:embed="rId3"/>
          <a:stretch>
            <a:fillRect/>
          </a:stretch>
        </p:blipFill>
        <p:spPr>
          <a:xfrm>
            <a:off x="7733983" y="1538631"/>
            <a:ext cx="1389185" cy="1889692"/>
          </a:xfrm>
          <a:prstGeom prst="rect">
            <a:avLst/>
          </a:prstGeom>
        </p:spPr>
      </p:pic>
    </p:spTree>
    <p:extLst>
      <p:ext uri="{BB962C8B-B14F-4D97-AF65-F5344CB8AC3E}">
        <p14:creationId xmlns:p14="http://schemas.microsoft.com/office/powerpoint/2010/main" val="2489330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A7A73E-4239-86E8-F764-5523014467CE}"/>
              </a:ext>
            </a:extLst>
          </p:cNvPr>
          <p:cNvSpPr>
            <a:spLocks noGrp="1"/>
          </p:cNvSpPr>
          <p:nvPr>
            <p:ph type="ctrTitle"/>
          </p:nvPr>
        </p:nvSpPr>
        <p:spPr>
          <a:xfrm>
            <a:off x="42624" y="2152224"/>
            <a:ext cx="12103703" cy="3655452"/>
          </a:xfrm>
        </p:spPr>
        <p:txBody>
          <a:bodyPr>
            <a:normAutofit fontScale="90000"/>
          </a:bodyPr>
          <a:lstStyle/>
          <a:p>
            <a:r>
              <a:rPr lang="en-GB" sz="4000" b="0" i="0" dirty="0">
                <a:effectLst/>
                <a:latin typeface="Verdana" panose="020B0604030504040204" pitchFamily="34" charset="0"/>
                <a:ea typeface="Verdana" panose="020B0604030504040204" pitchFamily="34" charset="0"/>
                <a:cs typeface="Verdana" panose="020B0604030504040204" pitchFamily="34" charset="0"/>
              </a:rPr>
              <a:t>Teaching intensifying adverbs: The case for autonomy, and its limits</a:t>
            </a: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r>
              <a:rPr lang="en-GB" sz="2100" b="0" i="0" dirty="0" err="1">
                <a:effectLst/>
                <a:latin typeface="Verdana" panose="020B0604030504040204" pitchFamily="34" charset="0"/>
                <a:ea typeface="Verdana" panose="020B0604030504040204" pitchFamily="34" charset="0"/>
                <a:cs typeface="Verdana" panose="020B0604030504040204" pitchFamily="34" charset="0"/>
              </a:rPr>
              <a:t>PanSig</a:t>
            </a:r>
            <a:r>
              <a:rPr lang="en-GB" sz="2100" b="0" i="0" dirty="0">
                <a:effectLst/>
                <a:latin typeface="Verdana" panose="020B0604030504040204" pitchFamily="34" charset="0"/>
                <a:ea typeface="Verdana" panose="020B0604030504040204" pitchFamily="34" charset="0"/>
                <a:cs typeface="Verdana" panose="020B0604030504040204" pitchFamily="34" charset="0"/>
              </a:rPr>
              <a:t> 2025</a:t>
            </a: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r>
              <a:rPr lang="en-GB" sz="2100" dirty="0">
                <a:latin typeface="Verdana" panose="020B0604030504040204" pitchFamily="34" charset="0"/>
                <a:ea typeface="Verdana" panose="020B0604030504040204" pitchFamily="34" charset="0"/>
                <a:cs typeface="Verdana" panose="020B0604030504040204" pitchFamily="34" charset="0"/>
              </a:rPr>
              <a:t>Sunday 18</a:t>
            </a:r>
            <a:r>
              <a:rPr lang="en-GB" sz="2100" baseline="30000" dirty="0">
                <a:latin typeface="Verdana" panose="020B0604030504040204" pitchFamily="34" charset="0"/>
                <a:ea typeface="Verdana" panose="020B0604030504040204" pitchFamily="34" charset="0"/>
                <a:cs typeface="Verdana" panose="020B0604030504040204" pitchFamily="34" charset="0"/>
              </a:rPr>
              <a:t>th</a:t>
            </a:r>
            <a:r>
              <a:rPr lang="en-GB" sz="2100" dirty="0">
                <a:latin typeface="Verdana" panose="020B0604030504040204" pitchFamily="34" charset="0"/>
                <a:ea typeface="Verdana" panose="020B0604030504040204" pitchFamily="34" charset="0"/>
                <a:cs typeface="Verdana" panose="020B0604030504040204" pitchFamily="34" charset="0"/>
              </a:rPr>
              <a:t> May 2025</a:t>
            </a: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r>
              <a:rPr lang="en-GB" sz="2100" b="0" i="0" dirty="0">
                <a:effectLst/>
                <a:latin typeface="Verdana" panose="020B0604030504040204" pitchFamily="34" charset="0"/>
                <a:ea typeface="Verdana" panose="020B0604030504040204" pitchFamily="34" charset="0"/>
                <a:cs typeface="Verdana" panose="020B0604030504040204" pitchFamily="34" charset="0"/>
              </a:rPr>
              <a:t>John Shaw</a:t>
            </a: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br>
              <a:rPr lang="en-GB" sz="2100" b="0" i="0" dirty="0">
                <a:effectLst/>
                <a:latin typeface="Verdana" panose="020B0604030504040204" pitchFamily="34" charset="0"/>
                <a:ea typeface="Verdana" panose="020B0604030504040204" pitchFamily="34" charset="0"/>
                <a:cs typeface="Verdana" panose="020B0604030504040204" pitchFamily="34" charset="0"/>
              </a:rPr>
            </a:br>
            <a:r>
              <a:rPr lang="en-GB" sz="2100" b="0" i="0" dirty="0">
                <a:effectLst/>
                <a:latin typeface="Verdana" panose="020B0604030504040204" pitchFamily="34" charset="0"/>
                <a:ea typeface="Verdana" panose="020B0604030504040204" pitchFamily="34" charset="0"/>
                <a:cs typeface="Verdana" panose="020B0604030504040204" pitchFamily="34" charset="0"/>
              </a:rPr>
              <a:t>John.Shaw380@gmail.com</a:t>
            </a:r>
            <a:br>
              <a:rPr lang="en-GB" sz="2100" dirty="0">
                <a:latin typeface="Verdana" panose="020B0604030504040204" pitchFamily="34" charset="0"/>
                <a:ea typeface="Verdana" panose="020B0604030504040204" pitchFamily="34" charset="0"/>
                <a:cs typeface="Verdana" panose="020B0604030504040204" pitchFamily="34" charset="0"/>
              </a:rPr>
            </a:br>
            <a:endParaRPr lang="en-GB" sz="2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2782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3D3E-A796-D375-718B-38321FA88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8D040-141D-27F2-7036-78CD25455805}"/>
              </a:ext>
            </a:extLst>
          </p:cNvPr>
          <p:cNvSpPr>
            <a:spLocks noGrp="1"/>
          </p:cNvSpPr>
          <p:nvPr>
            <p:ph type="title"/>
          </p:nvPr>
        </p:nvSpPr>
        <p:spPr/>
        <p:txBody>
          <a:bodyPr/>
          <a:lstStyle/>
          <a:p>
            <a:pPr algn="ctr"/>
            <a:r>
              <a:rPr lang="en-GB" dirty="0"/>
              <a:t>Procedure</a:t>
            </a:r>
          </a:p>
        </p:txBody>
      </p:sp>
      <p:sp>
        <p:nvSpPr>
          <p:cNvPr id="3" name="Content Placeholder 2">
            <a:extLst>
              <a:ext uri="{FF2B5EF4-FFF2-40B4-BE49-F238E27FC236}">
                <a16:creationId xmlns:a16="http://schemas.microsoft.com/office/drawing/2014/main" id="{40764F30-86C5-888D-AE3D-64E2899E223D}"/>
              </a:ext>
            </a:extLst>
          </p:cNvPr>
          <p:cNvSpPr>
            <a:spLocks noGrp="1"/>
          </p:cNvSpPr>
          <p:nvPr>
            <p:ph idx="1"/>
          </p:nvPr>
        </p:nvSpPr>
        <p:spPr>
          <a:xfrm>
            <a:off x="838200" y="1825625"/>
            <a:ext cx="11114314" cy="4351338"/>
          </a:xfrm>
        </p:spPr>
        <p:txBody>
          <a:bodyPr/>
          <a:lstStyle/>
          <a:p>
            <a:pPr marL="514350" indent="-514350">
              <a:buAutoNum type="arabicParenR"/>
            </a:pPr>
            <a:r>
              <a:rPr lang="en-GB" dirty="0"/>
              <a:t>Lead-in to introduce the topic</a:t>
            </a:r>
          </a:p>
          <a:p>
            <a:pPr marL="514350" indent="-514350">
              <a:buAutoNum type="arabicParenR"/>
            </a:pPr>
            <a:r>
              <a:rPr lang="en-GB" b="1" dirty="0"/>
              <a:t>TTT (Test-Teach-Test) – students brainstorm word forks</a:t>
            </a:r>
          </a:p>
        </p:txBody>
      </p:sp>
      <p:pic>
        <p:nvPicPr>
          <p:cNvPr id="5" name="Picture 4">
            <a:extLst>
              <a:ext uri="{FF2B5EF4-FFF2-40B4-BE49-F238E27FC236}">
                <a16:creationId xmlns:a16="http://schemas.microsoft.com/office/drawing/2014/main" id="{4711499B-4ED6-2985-7758-F01334DDC67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12974" y="2806700"/>
            <a:ext cx="6096000" cy="4051300"/>
          </a:xfrm>
          <a:prstGeom prst="rect">
            <a:avLst/>
          </a:prstGeom>
        </p:spPr>
      </p:pic>
    </p:spTree>
    <p:extLst>
      <p:ext uri="{BB962C8B-B14F-4D97-AF65-F5344CB8AC3E}">
        <p14:creationId xmlns:p14="http://schemas.microsoft.com/office/powerpoint/2010/main" val="2179922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C356-0CF8-2F3F-0101-D141AC4E90F3}"/>
              </a:ext>
            </a:extLst>
          </p:cNvPr>
          <p:cNvSpPr>
            <a:spLocks noGrp="1"/>
          </p:cNvSpPr>
          <p:nvPr>
            <p:ph type="title"/>
          </p:nvPr>
        </p:nvSpPr>
        <p:spPr/>
        <p:txBody>
          <a:bodyPr>
            <a:norm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Word Forks</a:t>
            </a:r>
          </a:p>
        </p:txBody>
      </p:sp>
      <p:graphicFrame>
        <p:nvGraphicFramePr>
          <p:cNvPr id="4" name="Table 3">
            <a:extLst>
              <a:ext uri="{FF2B5EF4-FFF2-40B4-BE49-F238E27FC236}">
                <a16:creationId xmlns:a16="http://schemas.microsoft.com/office/drawing/2014/main" id="{9E15C26B-1FAB-18B8-AF2A-B3CA81740D7D}"/>
              </a:ext>
            </a:extLst>
          </p:cNvPr>
          <p:cNvGraphicFramePr>
            <a:graphicFrameLocks noGrp="1"/>
          </p:cNvGraphicFramePr>
          <p:nvPr>
            <p:extLst>
              <p:ext uri="{D42A27DB-BD31-4B8C-83A1-F6EECF244321}">
                <p14:modId xmlns:p14="http://schemas.microsoft.com/office/powerpoint/2010/main" val="4233337550"/>
              </p:ext>
            </p:extLst>
          </p:nvPr>
        </p:nvGraphicFramePr>
        <p:xfrm>
          <a:off x="2757453" y="2269553"/>
          <a:ext cx="6452642" cy="2771372"/>
        </p:xfrm>
        <a:graphic>
          <a:graphicData uri="http://schemas.openxmlformats.org/drawingml/2006/table">
            <a:tbl>
              <a:tblPr firstRow="1" bandRow="1">
                <a:tableStyleId>{5C22544A-7EE6-4342-B048-85BDC9FD1C3A}</a:tableStyleId>
              </a:tblPr>
              <a:tblGrid>
                <a:gridCol w="2443835">
                  <a:extLst>
                    <a:ext uri="{9D8B030D-6E8A-4147-A177-3AD203B41FA5}">
                      <a16:colId xmlns:a16="http://schemas.microsoft.com/office/drawing/2014/main" val="4255985695"/>
                    </a:ext>
                  </a:extLst>
                </a:gridCol>
                <a:gridCol w="4008807">
                  <a:extLst>
                    <a:ext uri="{9D8B030D-6E8A-4147-A177-3AD203B41FA5}">
                      <a16:colId xmlns:a16="http://schemas.microsoft.com/office/drawing/2014/main" val="1896201846"/>
                    </a:ext>
                  </a:extLst>
                </a:gridCol>
              </a:tblGrid>
              <a:tr h="692843">
                <a:tc rowSpan="4">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p>
                      <a:pPr lvl="0">
                        <a:buNone/>
                      </a:pPr>
                      <a:endParaRPr lang="en-US" dirty="0">
                        <a:latin typeface="Verdana" panose="020B0604030504040204" pitchFamily="34" charset="0"/>
                        <a:ea typeface="Verdana" panose="020B0604030504040204" pitchFamily="34" charset="0"/>
                        <a:cs typeface="Verdana" panose="020B0604030504040204" pitchFamily="34" charset="0"/>
                      </a:endParaRPr>
                    </a:p>
                    <a:p>
                      <a:pPr lvl="0">
                        <a:buNone/>
                      </a:pPr>
                      <a:endParaRPr lang="en-US" sz="3600" dirty="0">
                        <a:latin typeface="Verdana" panose="020B0604030504040204" pitchFamily="34" charset="0"/>
                        <a:ea typeface="Verdana" panose="020B0604030504040204" pitchFamily="34" charset="0"/>
                        <a:cs typeface="Verdana" panose="020B0604030504040204" pitchFamily="34" charset="0"/>
                      </a:endParaRPr>
                    </a:p>
                    <a:p>
                      <a:pPr lvl="0">
                        <a:buNone/>
                      </a:pPr>
                      <a:r>
                        <a:rPr lang="en-US" sz="3000" dirty="0">
                          <a:latin typeface="Verdana" panose="020B0604030504040204" pitchFamily="34" charset="0"/>
                          <a:ea typeface="Verdana" panose="020B0604030504040204" pitchFamily="34" charset="0"/>
                          <a:cs typeface="Verdana" panose="020B0604030504040204" pitchFamily="34" charset="0"/>
                        </a:rPr>
                        <a:t>Perfectly</a:t>
                      </a:r>
                    </a:p>
                  </a:txBody>
                  <a:tcPr/>
                </a:tc>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clear</a:t>
                      </a:r>
                    </a:p>
                  </a:txBody>
                  <a:tcPr/>
                </a:tc>
                <a:extLst>
                  <a:ext uri="{0D108BD9-81ED-4DB2-BD59-A6C34878D82A}">
                    <a16:rowId xmlns:a16="http://schemas.microsoft.com/office/drawing/2014/main" val="3497698376"/>
                  </a:ext>
                </a:extLst>
              </a:tr>
              <a:tr h="692843">
                <a:tc vMerge="1">
                  <a:txBody>
                    <a:bodyPr/>
                    <a:lstStyle/>
                    <a:p>
                      <a:endParaRPr lang="en-US"/>
                    </a:p>
                  </a:txBody>
                  <a:tcPr/>
                </a:tc>
                <a:tc>
                  <a:txBody>
                    <a:bodyPr/>
                    <a:lstStyle/>
                    <a:p>
                      <a:pPr lvl="0">
                        <a:buNone/>
                      </a:pPr>
                      <a:r>
                        <a:rPr lang="en-US" sz="2800" dirty="0">
                          <a:latin typeface="Verdana" panose="020B0604030504040204" pitchFamily="34" charset="0"/>
                          <a:ea typeface="Verdana" panose="020B0604030504040204" pitchFamily="34" charset="0"/>
                          <a:cs typeface="Verdana" panose="020B0604030504040204" pitchFamily="34" charset="0"/>
                        </a:rPr>
                        <a:t>legal</a:t>
                      </a:r>
                    </a:p>
                  </a:txBody>
                  <a:tcPr/>
                </a:tc>
                <a:extLst>
                  <a:ext uri="{0D108BD9-81ED-4DB2-BD59-A6C34878D82A}">
                    <a16:rowId xmlns:a16="http://schemas.microsoft.com/office/drawing/2014/main" val="3844527813"/>
                  </a:ext>
                </a:extLst>
              </a:tr>
              <a:tr h="692843">
                <a:tc vMerge="1">
                  <a:txBody>
                    <a:bodyPr/>
                    <a:lstStyle/>
                    <a:p>
                      <a:endParaRPr lang="en-US"/>
                    </a:p>
                  </a:txBody>
                  <a:tcPr/>
                </a:tc>
                <a:tc>
                  <a:txBody>
                    <a:bodyPr/>
                    <a:lstStyle/>
                    <a:p>
                      <a:pPr lvl="0">
                        <a:buNone/>
                      </a:pPr>
                      <a:r>
                        <a:rPr lang="en-US" sz="2800" dirty="0">
                          <a:latin typeface="Verdana" panose="020B0604030504040204" pitchFamily="34" charset="0"/>
                          <a:ea typeface="Verdana" panose="020B0604030504040204" pitchFamily="34" charset="0"/>
                          <a:cs typeface="Verdana" panose="020B0604030504040204" pitchFamily="34" charset="0"/>
                        </a:rPr>
                        <a:t>good</a:t>
                      </a:r>
                    </a:p>
                  </a:txBody>
                  <a:tcPr/>
                </a:tc>
                <a:extLst>
                  <a:ext uri="{0D108BD9-81ED-4DB2-BD59-A6C34878D82A}">
                    <a16:rowId xmlns:a16="http://schemas.microsoft.com/office/drawing/2014/main" val="2066538632"/>
                  </a:ext>
                </a:extLst>
              </a:tr>
              <a:tr h="692843">
                <a:tc vMerge="1">
                  <a:txBody>
                    <a:bodyPr/>
                    <a:lstStyle/>
                    <a:p>
                      <a:endParaRPr lang="en-US"/>
                    </a:p>
                  </a:txBody>
                  <a:tcPr/>
                </a:tc>
                <a:tc>
                  <a:txBody>
                    <a:bodyPr/>
                    <a:lstStyle/>
                    <a:p>
                      <a:pPr lvl="0">
                        <a:buNone/>
                      </a:pPr>
                      <a:r>
                        <a:rPr lang="en-US" sz="2800" dirty="0">
                          <a:latin typeface="Verdana" panose="020B0604030504040204" pitchFamily="34" charset="0"/>
                          <a:ea typeface="Verdana" panose="020B0604030504040204" pitchFamily="34" charset="0"/>
                          <a:cs typeface="Verdana" panose="020B0604030504040204" pitchFamily="34" charset="0"/>
                        </a:rPr>
                        <a:t>safe</a:t>
                      </a:r>
                    </a:p>
                  </a:txBody>
                  <a:tcPr/>
                </a:tc>
                <a:extLst>
                  <a:ext uri="{0D108BD9-81ED-4DB2-BD59-A6C34878D82A}">
                    <a16:rowId xmlns:a16="http://schemas.microsoft.com/office/drawing/2014/main" val="621490938"/>
                  </a:ext>
                </a:extLst>
              </a:tr>
            </a:tbl>
          </a:graphicData>
        </a:graphic>
      </p:graphicFrame>
    </p:spTree>
    <p:extLst>
      <p:ext uri="{BB962C8B-B14F-4D97-AF65-F5344CB8AC3E}">
        <p14:creationId xmlns:p14="http://schemas.microsoft.com/office/powerpoint/2010/main" val="547397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397DAA-E275-E0F3-CD6D-1C9A36BDFE62}"/>
              </a:ext>
            </a:extLst>
          </p:cNvPr>
          <p:cNvPicPr>
            <a:picLocks noGrp="1" noChangeAspect="1"/>
          </p:cNvPicPr>
          <p:nvPr>
            <p:ph idx="1"/>
          </p:nvPr>
        </p:nvPicPr>
        <p:blipFill>
          <a:blip r:embed="rId2"/>
          <a:stretch>
            <a:fillRect/>
          </a:stretch>
        </p:blipFill>
        <p:spPr>
          <a:xfrm>
            <a:off x="2800350" y="2063750"/>
            <a:ext cx="6591300" cy="2730500"/>
          </a:xfrm>
          <a:prstGeom prst="rect">
            <a:avLst/>
          </a:prstGeom>
        </p:spPr>
      </p:pic>
    </p:spTree>
    <p:extLst>
      <p:ext uri="{BB962C8B-B14F-4D97-AF65-F5344CB8AC3E}">
        <p14:creationId xmlns:p14="http://schemas.microsoft.com/office/powerpoint/2010/main" val="228048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AA7E-E543-6666-9975-815D3D9A9E47}"/>
              </a:ext>
            </a:extLst>
          </p:cNvPr>
          <p:cNvSpPr>
            <a:spLocks noGrp="1"/>
          </p:cNvSpPr>
          <p:nvPr>
            <p:ph type="title"/>
          </p:nvPr>
        </p:nvSpPr>
        <p:spPr/>
        <p:txBody>
          <a:bodyPr/>
          <a:lstStyle/>
          <a:p>
            <a:pPr algn="ctr"/>
            <a:r>
              <a:rPr lang="en-US" dirty="0"/>
              <a:t>Adverb-adjective Intensifiers</a:t>
            </a:r>
            <a:endParaRPr lang="en-US"/>
          </a:p>
        </p:txBody>
      </p:sp>
      <p:pic>
        <p:nvPicPr>
          <p:cNvPr id="5" name="Picture 4" descr="A close-up of a form&#10;&#10;Description automatically generated">
            <a:extLst>
              <a:ext uri="{FF2B5EF4-FFF2-40B4-BE49-F238E27FC236}">
                <a16:creationId xmlns:a16="http://schemas.microsoft.com/office/drawing/2014/main" id="{74E27695-C7AE-9BD7-8D04-A9C112366299}"/>
              </a:ext>
            </a:extLst>
          </p:cNvPr>
          <p:cNvPicPr>
            <a:picLocks noChangeAspect="1"/>
          </p:cNvPicPr>
          <p:nvPr/>
        </p:nvPicPr>
        <p:blipFill>
          <a:blip r:embed="rId3"/>
          <a:stretch>
            <a:fillRect/>
          </a:stretch>
        </p:blipFill>
        <p:spPr>
          <a:xfrm>
            <a:off x="0" y="1653153"/>
            <a:ext cx="12192000" cy="3551695"/>
          </a:xfrm>
          <a:prstGeom prst="rect">
            <a:avLst/>
          </a:prstGeom>
        </p:spPr>
      </p:pic>
      <p:sp>
        <p:nvSpPr>
          <p:cNvPr id="4" name="TextBox 3">
            <a:extLst>
              <a:ext uri="{FF2B5EF4-FFF2-40B4-BE49-F238E27FC236}">
                <a16:creationId xmlns:a16="http://schemas.microsoft.com/office/drawing/2014/main" id="{FBFD4263-3DAF-B7A2-7A37-0A5A064D4842}"/>
              </a:ext>
            </a:extLst>
          </p:cNvPr>
          <p:cNvSpPr txBox="1"/>
          <p:nvPr/>
        </p:nvSpPr>
        <p:spPr>
          <a:xfrm>
            <a:off x="210065" y="5473182"/>
            <a:ext cx="11751276" cy="1323439"/>
          </a:xfrm>
          <a:prstGeom prst="rect">
            <a:avLst/>
          </a:prstGeom>
          <a:noFill/>
        </p:spPr>
        <p:txBody>
          <a:bodyPr wrap="square">
            <a:spAutoFit/>
          </a:bodyPr>
          <a:lstStyle/>
          <a:p>
            <a:pPr marL="342900" indent="-342900">
              <a:buFont typeface="Arial" panose="020B0604020202020204" pitchFamily="34" charset="0"/>
              <a:buChar char="•"/>
            </a:pPr>
            <a:r>
              <a:rPr lang="en-GB" sz="2000" dirty="0">
                <a:latin typeface="Verdana" panose="020B0604030504040204" pitchFamily="34" charset="0"/>
                <a:ea typeface="Verdana" panose="020B0604030504040204" pitchFamily="34" charset="0"/>
                <a:cs typeface="Verdana" panose="020B0604030504040204" pitchFamily="34" charset="0"/>
              </a:rPr>
              <a:t>Extra stage to aid noticing.</a:t>
            </a:r>
          </a:p>
          <a:p>
            <a:pPr marL="514350" indent="-514350">
              <a:buAutoNum type="arabicParenR"/>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2000" dirty="0">
                <a:latin typeface="Verdana" panose="020B0604030504040204" pitchFamily="34" charset="0"/>
                <a:ea typeface="Verdana" panose="020B0604030504040204" pitchFamily="34" charset="0"/>
                <a:cs typeface="Verdana" panose="020B0604030504040204" pitchFamily="34" charset="0"/>
              </a:rPr>
              <a:t>Adverbs have semantic prosody, e.g. “bitterly” collocates with some kind of conflict or suffering.</a:t>
            </a:r>
          </a:p>
        </p:txBody>
      </p:sp>
    </p:spTree>
    <p:extLst>
      <p:ext uri="{BB962C8B-B14F-4D97-AF65-F5344CB8AC3E}">
        <p14:creationId xmlns:p14="http://schemas.microsoft.com/office/powerpoint/2010/main" val="1486815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1E957-A74F-5B6A-6B62-C1CF673381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BA4E2-3438-FD3F-BA40-795BC22C822C}"/>
              </a:ext>
            </a:extLst>
          </p:cNvPr>
          <p:cNvSpPr>
            <a:spLocks noGrp="1"/>
          </p:cNvSpPr>
          <p:nvPr>
            <p:ph type="title"/>
          </p:nvPr>
        </p:nvSpPr>
        <p:spPr/>
        <p:txBody>
          <a:bodyPr/>
          <a:lstStyle/>
          <a:p>
            <a:pPr algn="ctr"/>
            <a:r>
              <a:rPr lang="en-GB" dirty="0"/>
              <a:t>Procedure</a:t>
            </a:r>
          </a:p>
        </p:txBody>
      </p:sp>
      <p:sp>
        <p:nvSpPr>
          <p:cNvPr id="3" name="Content Placeholder 2">
            <a:extLst>
              <a:ext uri="{FF2B5EF4-FFF2-40B4-BE49-F238E27FC236}">
                <a16:creationId xmlns:a16="http://schemas.microsoft.com/office/drawing/2014/main" id="{1B2DFDF3-7E64-6BA8-1E68-9F982088F772}"/>
              </a:ext>
            </a:extLst>
          </p:cNvPr>
          <p:cNvSpPr>
            <a:spLocks noGrp="1"/>
          </p:cNvSpPr>
          <p:nvPr>
            <p:ph idx="1"/>
          </p:nvPr>
        </p:nvSpPr>
        <p:spPr>
          <a:xfrm>
            <a:off x="838200" y="1825625"/>
            <a:ext cx="11114314" cy="4351338"/>
          </a:xfrm>
        </p:spPr>
        <p:txBody>
          <a:bodyPr/>
          <a:lstStyle/>
          <a:p>
            <a:pPr marL="514350" indent="-514350">
              <a:buAutoNum type="arabicParenR"/>
            </a:pPr>
            <a:r>
              <a:rPr lang="en-GB" dirty="0"/>
              <a:t>Lead-in to introduce the topic</a:t>
            </a:r>
          </a:p>
          <a:p>
            <a:pPr marL="514350" indent="-514350">
              <a:buAutoNum type="arabicParenR"/>
            </a:pPr>
            <a:r>
              <a:rPr lang="en-GB" dirty="0"/>
              <a:t>TTT (Test-Teach-Test) approach – students brainstorm word forks</a:t>
            </a:r>
          </a:p>
          <a:p>
            <a:pPr marL="514350" indent="-514350">
              <a:buAutoNum type="arabicParenR"/>
            </a:pPr>
            <a:r>
              <a:rPr lang="en-GB" b="1" dirty="0"/>
              <a:t>Students use different corpora to check and find new examples</a:t>
            </a:r>
          </a:p>
        </p:txBody>
      </p:sp>
    </p:spTree>
    <p:extLst>
      <p:ext uri="{BB962C8B-B14F-4D97-AF65-F5344CB8AC3E}">
        <p14:creationId xmlns:p14="http://schemas.microsoft.com/office/powerpoint/2010/main" val="2768999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FF7D-286A-7170-8097-15874F5667F7}"/>
              </a:ext>
            </a:extLst>
          </p:cNvPr>
          <p:cNvSpPr>
            <a:spLocks noGrp="1"/>
          </p:cNvSpPr>
          <p:nvPr>
            <p:ph type="title"/>
          </p:nvPr>
        </p:nvSpPr>
        <p:spPr/>
        <p:txBody>
          <a:bodyPr/>
          <a:lstStyle/>
          <a:p>
            <a:pPr algn="ctr"/>
            <a:r>
              <a:rPr lang="en-US"/>
              <a:t>Corpus Data</a:t>
            </a:r>
          </a:p>
        </p:txBody>
      </p:sp>
      <p:pic>
        <p:nvPicPr>
          <p:cNvPr id="8" name="Picture 7">
            <a:extLst>
              <a:ext uri="{FF2B5EF4-FFF2-40B4-BE49-F238E27FC236}">
                <a16:creationId xmlns:a16="http://schemas.microsoft.com/office/drawing/2014/main" id="{D09A4969-4AD1-955C-83B0-6676AF21776F}"/>
              </a:ext>
            </a:extLst>
          </p:cNvPr>
          <p:cNvPicPr>
            <a:picLocks noChangeAspect="1"/>
          </p:cNvPicPr>
          <p:nvPr/>
        </p:nvPicPr>
        <p:blipFill>
          <a:blip r:embed="rId2"/>
          <a:stretch>
            <a:fillRect/>
          </a:stretch>
        </p:blipFill>
        <p:spPr>
          <a:xfrm>
            <a:off x="414532" y="2240806"/>
            <a:ext cx="4372467" cy="2544965"/>
          </a:xfrm>
          <a:prstGeom prst="rect">
            <a:avLst/>
          </a:prstGeom>
        </p:spPr>
      </p:pic>
      <p:sp>
        <p:nvSpPr>
          <p:cNvPr id="13" name="TextBox 12">
            <a:extLst>
              <a:ext uri="{FF2B5EF4-FFF2-40B4-BE49-F238E27FC236}">
                <a16:creationId xmlns:a16="http://schemas.microsoft.com/office/drawing/2014/main" id="{F8384B6D-1675-3D3C-4739-AEF6F8EEC213}"/>
              </a:ext>
            </a:extLst>
          </p:cNvPr>
          <p:cNvSpPr txBox="1"/>
          <p:nvPr/>
        </p:nvSpPr>
        <p:spPr>
          <a:xfrm>
            <a:off x="92765" y="4963122"/>
            <a:ext cx="4786999" cy="276999"/>
          </a:xfrm>
          <a:prstGeom prst="rect">
            <a:avLst/>
          </a:prstGeom>
          <a:noFill/>
        </p:spPr>
        <p:txBody>
          <a:bodyPr wrap="square">
            <a:spAutoFit/>
          </a:bodyPr>
          <a:lstStyle/>
          <a:p>
            <a:r>
              <a:rPr lang="en-GB" sz="1200" dirty="0">
                <a:latin typeface="Verdana" panose="020B0604030504040204" pitchFamily="34" charset="0"/>
                <a:ea typeface="Verdana" panose="020B0604030504040204" pitchFamily="34" charset="0"/>
                <a:cs typeface="Verdana" panose="020B0604030504040204" pitchFamily="34" charset="0"/>
                <a:hlinkClick r:id="rId3"/>
              </a:rPr>
              <a:t>https://martinweisser.org/corpora_site/online_corpora.html</a:t>
            </a:r>
            <a:endParaRPr lang="en-GB" sz="1200" dirty="0">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344509A4-280F-A5C5-20A4-E9B0F77D2AA1}"/>
              </a:ext>
            </a:extLst>
          </p:cNvPr>
          <p:cNvPicPr>
            <a:picLocks noChangeAspect="1"/>
          </p:cNvPicPr>
          <p:nvPr/>
        </p:nvPicPr>
        <p:blipFill>
          <a:blip r:embed="rId4"/>
          <a:stretch>
            <a:fillRect/>
          </a:stretch>
        </p:blipFill>
        <p:spPr>
          <a:xfrm>
            <a:off x="5967667" y="2117122"/>
            <a:ext cx="5254113" cy="2792335"/>
          </a:xfrm>
          <a:prstGeom prst="rect">
            <a:avLst/>
          </a:prstGeom>
        </p:spPr>
      </p:pic>
      <p:sp>
        <p:nvSpPr>
          <p:cNvPr id="4" name="TextBox 3">
            <a:extLst>
              <a:ext uri="{FF2B5EF4-FFF2-40B4-BE49-F238E27FC236}">
                <a16:creationId xmlns:a16="http://schemas.microsoft.com/office/drawing/2014/main" id="{86812EDA-7C8E-329C-0A1F-D4B845466A61}"/>
              </a:ext>
            </a:extLst>
          </p:cNvPr>
          <p:cNvSpPr txBox="1"/>
          <p:nvPr/>
        </p:nvSpPr>
        <p:spPr>
          <a:xfrm>
            <a:off x="6612835" y="4785771"/>
            <a:ext cx="6102626" cy="276999"/>
          </a:xfrm>
          <a:prstGeom prst="rect">
            <a:avLst/>
          </a:prstGeom>
          <a:noFill/>
        </p:spPr>
        <p:txBody>
          <a:bodyPr wrap="square">
            <a:spAutoFit/>
          </a:bodyPr>
          <a:lstStyle/>
          <a:p>
            <a:r>
              <a:rPr lang="en-GB" sz="1200" dirty="0">
                <a:latin typeface="Verdana" panose="020B0604030504040204" pitchFamily="34" charset="0"/>
                <a:ea typeface="Verdana" panose="020B0604030504040204" pitchFamily="34" charset="0"/>
                <a:cs typeface="Verdana" panose="020B0604030504040204" pitchFamily="34" charset="0"/>
                <a:hlinkClick r:id="rId5"/>
              </a:rPr>
              <a:t>https://skell.sketchengine.eu/#home?lang=en</a:t>
            </a:r>
            <a:r>
              <a:rPr lang="en-GB" sz="12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794123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CAFB-A27A-3313-3058-CBAD013A0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39521-65ED-83C0-0D28-766D3C45ADE6}"/>
              </a:ext>
            </a:extLst>
          </p:cNvPr>
          <p:cNvSpPr>
            <a:spLocks noGrp="1"/>
          </p:cNvSpPr>
          <p:nvPr>
            <p:ph type="title"/>
          </p:nvPr>
        </p:nvSpPr>
        <p:spPr/>
        <p:txBody>
          <a:bodyPr/>
          <a:lstStyle/>
          <a:p>
            <a:pPr algn="ctr"/>
            <a:r>
              <a:rPr lang="en-GB" dirty="0"/>
              <a:t>Procedure</a:t>
            </a:r>
          </a:p>
        </p:txBody>
      </p:sp>
      <p:sp>
        <p:nvSpPr>
          <p:cNvPr id="3" name="Content Placeholder 2">
            <a:extLst>
              <a:ext uri="{FF2B5EF4-FFF2-40B4-BE49-F238E27FC236}">
                <a16:creationId xmlns:a16="http://schemas.microsoft.com/office/drawing/2014/main" id="{F2651EA8-A7CE-34C8-B73E-9EDA592AD4A6}"/>
              </a:ext>
            </a:extLst>
          </p:cNvPr>
          <p:cNvSpPr>
            <a:spLocks noGrp="1"/>
          </p:cNvSpPr>
          <p:nvPr>
            <p:ph idx="1"/>
          </p:nvPr>
        </p:nvSpPr>
        <p:spPr>
          <a:xfrm>
            <a:off x="838200" y="1825625"/>
            <a:ext cx="11114314" cy="4351338"/>
          </a:xfrm>
        </p:spPr>
        <p:txBody>
          <a:bodyPr/>
          <a:lstStyle/>
          <a:p>
            <a:pPr marL="514350" indent="-514350">
              <a:buAutoNum type="arabicParenR"/>
            </a:pPr>
            <a:r>
              <a:rPr lang="en-GB" dirty="0"/>
              <a:t>Lead-in to introduce the topic</a:t>
            </a:r>
          </a:p>
          <a:p>
            <a:pPr marL="514350" indent="-514350">
              <a:buAutoNum type="arabicParenR"/>
            </a:pPr>
            <a:r>
              <a:rPr lang="en-GB" dirty="0"/>
              <a:t>TTT (Test-Teach-Test) approach – students brainstorm word forks</a:t>
            </a:r>
          </a:p>
          <a:p>
            <a:pPr marL="514350" indent="-514350">
              <a:buAutoNum type="arabicParenR"/>
            </a:pPr>
            <a:r>
              <a:rPr lang="en-GB" dirty="0"/>
              <a:t>Students use different corpora to check and find new examples</a:t>
            </a:r>
          </a:p>
          <a:p>
            <a:pPr marL="514350" indent="-514350">
              <a:buAutoNum type="arabicParenR"/>
            </a:pPr>
            <a:r>
              <a:rPr lang="en-GB" b="1" dirty="0"/>
              <a:t>Students find movie quotes from a database and do controlled practice with phonological features.</a:t>
            </a:r>
          </a:p>
          <a:p>
            <a:pPr marL="514350" indent="-514350">
              <a:buAutoNum type="arabicParenR"/>
            </a:pPr>
            <a:r>
              <a:rPr lang="en-GB" b="1" dirty="0"/>
              <a:t>Students make their own scripts using adverb-adjective collocations they’ve learnt.</a:t>
            </a:r>
          </a:p>
        </p:txBody>
      </p:sp>
    </p:spTree>
    <p:extLst>
      <p:ext uri="{BB962C8B-B14F-4D97-AF65-F5344CB8AC3E}">
        <p14:creationId xmlns:p14="http://schemas.microsoft.com/office/powerpoint/2010/main" val="237679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3499-E8EA-9DFF-2951-BD55D4E05F05}"/>
              </a:ext>
            </a:extLst>
          </p:cNvPr>
          <p:cNvSpPr>
            <a:spLocks noGrp="1"/>
          </p:cNvSpPr>
          <p:nvPr>
            <p:ph type="title"/>
          </p:nvPr>
        </p:nvSpPr>
        <p:spPr/>
        <p:txBody>
          <a:bodyPr/>
          <a:lstStyle/>
          <a:p>
            <a:pPr algn="ctr"/>
            <a:r>
              <a:rPr lang="en-GB" dirty="0" err="1"/>
              <a:t>Quodb</a:t>
            </a:r>
            <a:endParaRPr lang="en-GB" dirty="0"/>
          </a:p>
        </p:txBody>
      </p:sp>
      <p:pic>
        <p:nvPicPr>
          <p:cNvPr id="4" name="Content Placeholder 3">
            <a:extLst>
              <a:ext uri="{FF2B5EF4-FFF2-40B4-BE49-F238E27FC236}">
                <a16:creationId xmlns:a16="http://schemas.microsoft.com/office/drawing/2014/main" id="{91EB1559-FBFB-B699-0B8B-CE6766A76451}"/>
              </a:ext>
            </a:extLst>
          </p:cNvPr>
          <p:cNvPicPr>
            <a:picLocks noGrp="1" noChangeAspect="1"/>
          </p:cNvPicPr>
          <p:nvPr>
            <p:ph idx="1"/>
          </p:nvPr>
        </p:nvPicPr>
        <p:blipFill>
          <a:blip r:embed="rId2"/>
          <a:stretch>
            <a:fillRect/>
          </a:stretch>
        </p:blipFill>
        <p:spPr>
          <a:xfrm>
            <a:off x="268585" y="1435516"/>
            <a:ext cx="4994537" cy="3699163"/>
          </a:xfrm>
          <a:prstGeom prst="rect">
            <a:avLst/>
          </a:prstGeom>
        </p:spPr>
      </p:pic>
      <p:sp>
        <p:nvSpPr>
          <p:cNvPr id="6" name="TextBox 5">
            <a:extLst>
              <a:ext uri="{FF2B5EF4-FFF2-40B4-BE49-F238E27FC236}">
                <a16:creationId xmlns:a16="http://schemas.microsoft.com/office/drawing/2014/main" id="{31ABE199-478E-5641-11AB-7332C1467C6A}"/>
              </a:ext>
            </a:extLst>
          </p:cNvPr>
          <p:cNvSpPr txBox="1"/>
          <p:nvPr/>
        </p:nvSpPr>
        <p:spPr>
          <a:xfrm>
            <a:off x="1207873" y="5901037"/>
            <a:ext cx="6098058" cy="369332"/>
          </a:xfrm>
          <a:prstGeom prst="rect">
            <a:avLst/>
          </a:prstGeom>
          <a:noFill/>
        </p:spPr>
        <p:txBody>
          <a:bodyPr wrap="square">
            <a:spAutoFit/>
          </a:bodyPr>
          <a:lstStyle/>
          <a:p>
            <a:r>
              <a:rPr lang="en-GB" dirty="0">
                <a:hlinkClick r:id="rId3"/>
              </a:rPr>
              <a:t>https://www.quodb.com/</a:t>
            </a:r>
            <a:r>
              <a:rPr lang="en-GB" dirty="0"/>
              <a:t> </a:t>
            </a:r>
          </a:p>
        </p:txBody>
      </p:sp>
      <p:pic>
        <p:nvPicPr>
          <p:cNvPr id="7" name="Picture 6">
            <a:extLst>
              <a:ext uri="{FF2B5EF4-FFF2-40B4-BE49-F238E27FC236}">
                <a16:creationId xmlns:a16="http://schemas.microsoft.com/office/drawing/2014/main" id="{D8A31F7B-3FF3-1C1B-EAE7-9695446D6C04}"/>
              </a:ext>
            </a:extLst>
          </p:cNvPr>
          <p:cNvPicPr>
            <a:picLocks noChangeAspect="1"/>
          </p:cNvPicPr>
          <p:nvPr/>
        </p:nvPicPr>
        <p:blipFill>
          <a:blip r:embed="rId4"/>
          <a:stretch>
            <a:fillRect/>
          </a:stretch>
        </p:blipFill>
        <p:spPr>
          <a:xfrm>
            <a:off x="5115508" y="1578979"/>
            <a:ext cx="6807907" cy="3102799"/>
          </a:xfrm>
          <a:prstGeom prst="rect">
            <a:avLst/>
          </a:prstGeom>
        </p:spPr>
      </p:pic>
    </p:spTree>
    <p:extLst>
      <p:ext uri="{BB962C8B-B14F-4D97-AF65-F5344CB8AC3E}">
        <p14:creationId xmlns:p14="http://schemas.microsoft.com/office/powerpoint/2010/main" val="133202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42B084-FC09-C7D5-C018-A25AE27C38DA}"/>
              </a:ext>
            </a:extLst>
          </p:cNvPr>
          <p:cNvSpPr>
            <a:spLocks noGrp="1"/>
          </p:cNvSpPr>
          <p:nvPr>
            <p:ph idx="1"/>
          </p:nvPr>
        </p:nvSpPr>
        <p:spPr/>
        <p:txBody>
          <a:bodyPr>
            <a:norm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Changing the tone or the stress can make an intensifier strong or even sarcastic. </a:t>
            </a:r>
          </a:p>
          <a:p>
            <a:endParaRPr lang="en-GB" sz="2000" dirty="0">
              <a:latin typeface="Verdana" panose="020B0604030504040204" pitchFamily="34" charset="0"/>
              <a:ea typeface="Verdana" panose="020B0604030504040204" pitchFamily="34" charset="0"/>
              <a:cs typeface="Verdana" panose="020B0604030504040204" pitchFamily="34" charset="0"/>
            </a:endParaRP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Learners need compensatory paralinguistic features.</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Suprasegmental features like connected speech.</a:t>
            </a:r>
          </a:p>
          <a:p>
            <a:endParaRPr lang="en-GB" sz="2000" dirty="0">
              <a:latin typeface="Verdana" panose="020B0604030504040204" pitchFamily="34" charset="0"/>
              <a:ea typeface="Verdana" panose="020B0604030504040204" pitchFamily="34" charset="0"/>
              <a:cs typeface="Verdana" panose="020B0604030504040204" pitchFamily="34" charset="0"/>
            </a:endParaRPr>
          </a:p>
          <a:p>
            <a:endParaRPr lang="en-GB"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tle 1">
            <a:extLst>
              <a:ext uri="{FF2B5EF4-FFF2-40B4-BE49-F238E27FC236}">
                <a16:creationId xmlns:a16="http://schemas.microsoft.com/office/drawing/2014/main" id="{4F3C3303-43A0-5CB9-76F5-C017C7D5E2EB}"/>
              </a:ext>
            </a:extLst>
          </p:cNvPr>
          <p:cNvSpPr>
            <a:spLocks noGrp="1"/>
          </p:cNvSpPr>
          <p:nvPr>
            <p:ph type="title"/>
          </p:nvPr>
        </p:nvSpPr>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Pronunciation</a:t>
            </a:r>
          </a:p>
        </p:txBody>
      </p:sp>
      <p:pic>
        <p:nvPicPr>
          <p:cNvPr id="5" name="Picture 4" descr="A pink t-shirt with white text&#10;&#10;Description automatically generated">
            <a:extLst>
              <a:ext uri="{FF2B5EF4-FFF2-40B4-BE49-F238E27FC236}">
                <a16:creationId xmlns:a16="http://schemas.microsoft.com/office/drawing/2014/main" id="{5A749ADC-0D81-7DD2-3C90-444829D903A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27166" y="2401335"/>
            <a:ext cx="3131930" cy="2055329"/>
          </a:xfrm>
          <a:prstGeom prst="rect">
            <a:avLst/>
          </a:prstGeom>
        </p:spPr>
      </p:pic>
    </p:spTree>
    <p:extLst>
      <p:ext uri="{BB962C8B-B14F-4D97-AF65-F5344CB8AC3E}">
        <p14:creationId xmlns:p14="http://schemas.microsoft.com/office/powerpoint/2010/main" val="36435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A479-5198-2E1D-2542-967F58E34668}"/>
              </a:ext>
            </a:extLst>
          </p:cNvPr>
          <p:cNvSpPr>
            <a:spLocks noGrp="1"/>
          </p:cNvSpPr>
          <p:nvPr>
            <p:ph type="title"/>
          </p:nvPr>
        </p:nvSpPr>
        <p:spPr/>
        <p:txBody>
          <a:bodyPr/>
          <a:lstStyle/>
          <a:p>
            <a:pPr algn="ctr"/>
            <a:r>
              <a:rPr lang="en-GB" dirty="0"/>
              <a:t>Lower-levels</a:t>
            </a:r>
          </a:p>
        </p:txBody>
      </p:sp>
      <p:sp>
        <p:nvSpPr>
          <p:cNvPr id="3" name="Content Placeholder 2">
            <a:extLst>
              <a:ext uri="{FF2B5EF4-FFF2-40B4-BE49-F238E27FC236}">
                <a16:creationId xmlns:a16="http://schemas.microsoft.com/office/drawing/2014/main" id="{89078C1D-18B1-F0FC-64F3-088A57ABA3C4}"/>
              </a:ext>
            </a:extLst>
          </p:cNvPr>
          <p:cNvSpPr>
            <a:spLocks noGrp="1"/>
          </p:cNvSpPr>
          <p:nvPr>
            <p:ph idx="1"/>
          </p:nvPr>
        </p:nvSpPr>
        <p:spPr>
          <a:xfrm>
            <a:off x="296564" y="1970874"/>
            <a:ext cx="9068682" cy="555105"/>
          </a:xfrm>
        </p:spPr>
        <p:txBody>
          <a:bodyPr/>
          <a:lstStyle/>
          <a:p>
            <a:r>
              <a:rPr lang="en-GB" dirty="0"/>
              <a:t>Task: To describe their ideal role model.</a:t>
            </a:r>
          </a:p>
          <a:p>
            <a:endParaRPr lang="en-GB" dirty="0"/>
          </a:p>
          <a:p>
            <a:pPr marL="0" indent="0">
              <a:buNone/>
            </a:pPr>
            <a:endParaRPr lang="en-GB" dirty="0"/>
          </a:p>
        </p:txBody>
      </p:sp>
      <p:pic>
        <p:nvPicPr>
          <p:cNvPr id="8" name="Picture 7">
            <a:extLst>
              <a:ext uri="{FF2B5EF4-FFF2-40B4-BE49-F238E27FC236}">
                <a16:creationId xmlns:a16="http://schemas.microsoft.com/office/drawing/2014/main" id="{49FBC37C-EAFE-3AA7-D6DB-75BA182128A6}"/>
              </a:ext>
            </a:extLst>
          </p:cNvPr>
          <p:cNvPicPr>
            <a:picLocks noChangeAspect="1"/>
          </p:cNvPicPr>
          <p:nvPr/>
        </p:nvPicPr>
        <p:blipFill>
          <a:blip r:embed="rId2"/>
          <a:stretch>
            <a:fillRect/>
          </a:stretch>
        </p:blipFill>
        <p:spPr>
          <a:xfrm>
            <a:off x="0" y="2806166"/>
            <a:ext cx="6401194" cy="2198835"/>
          </a:xfrm>
          <a:prstGeom prst="rect">
            <a:avLst/>
          </a:prstGeom>
        </p:spPr>
      </p:pic>
      <p:pic>
        <p:nvPicPr>
          <p:cNvPr id="9" name="Picture 8">
            <a:extLst>
              <a:ext uri="{FF2B5EF4-FFF2-40B4-BE49-F238E27FC236}">
                <a16:creationId xmlns:a16="http://schemas.microsoft.com/office/drawing/2014/main" id="{491A535A-5FC1-CDA1-744D-FF06F31972CB}"/>
              </a:ext>
            </a:extLst>
          </p:cNvPr>
          <p:cNvPicPr>
            <a:picLocks noChangeAspect="1"/>
          </p:cNvPicPr>
          <p:nvPr/>
        </p:nvPicPr>
        <p:blipFill>
          <a:blip r:embed="rId3"/>
          <a:stretch>
            <a:fillRect/>
          </a:stretch>
        </p:blipFill>
        <p:spPr>
          <a:xfrm>
            <a:off x="6745357" y="2806166"/>
            <a:ext cx="4787348" cy="3623152"/>
          </a:xfrm>
          <a:prstGeom prst="rect">
            <a:avLst/>
          </a:prstGeom>
        </p:spPr>
      </p:pic>
      <p:sp>
        <p:nvSpPr>
          <p:cNvPr id="10" name="TextBox 9">
            <a:extLst>
              <a:ext uri="{FF2B5EF4-FFF2-40B4-BE49-F238E27FC236}">
                <a16:creationId xmlns:a16="http://schemas.microsoft.com/office/drawing/2014/main" id="{A35D4F3C-2101-00EB-171F-AFC539389716}"/>
              </a:ext>
            </a:extLst>
          </p:cNvPr>
          <p:cNvSpPr txBox="1"/>
          <p:nvPr/>
        </p:nvSpPr>
        <p:spPr>
          <a:xfrm>
            <a:off x="1272209" y="5114363"/>
            <a:ext cx="4002156" cy="369332"/>
          </a:xfrm>
          <a:prstGeom prst="rect">
            <a:avLst/>
          </a:prstGeom>
          <a:noFill/>
        </p:spPr>
        <p:txBody>
          <a:bodyPr wrap="square" rtlCol="0">
            <a:spAutoFit/>
          </a:bodyPr>
          <a:lstStyle/>
          <a:p>
            <a:pPr algn="ctr"/>
            <a:r>
              <a:rPr lang="en-GB" dirty="0"/>
              <a:t>Oxford Collocation Dictionary</a:t>
            </a:r>
          </a:p>
        </p:txBody>
      </p:sp>
      <p:sp>
        <p:nvSpPr>
          <p:cNvPr id="11" name="TextBox 10">
            <a:extLst>
              <a:ext uri="{FF2B5EF4-FFF2-40B4-BE49-F238E27FC236}">
                <a16:creationId xmlns:a16="http://schemas.microsoft.com/office/drawing/2014/main" id="{17549CC1-0F56-4C8D-ECCA-E7E743A422B1}"/>
              </a:ext>
            </a:extLst>
          </p:cNvPr>
          <p:cNvSpPr txBox="1"/>
          <p:nvPr/>
        </p:nvSpPr>
        <p:spPr>
          <a:xfrm>
            <a:off x="7137953" y="6445378"/>
            <a:ext cx="4002156" cy="369332"/>
          </a:xfrm>
          <a:prstGeom prst="rect">
            <a:avLst/>
          </a:prstGeom>
          <a:noFill/>
        </p:spPr>
        <p:txBody>
          <a:bodyPr wrap="square" rtlCol="0">
            <a:spAutoFit/>
          </a:bodyPr>
          <a:lstStyle/>
          <a:p>
            <a:pPr algn="ctr"/>
            <a:r>
              <a:rPr lang="en-GB" dirty="0" err="1"/>
              <a:t>Youglish</a:t>
            </a:r>
            <a:endParaRPr lang="en-GB" dirty="0"/>
          </a:p>
        </p:txBody>
      </p:sp>
    </p:spTree>
    <p:extLst>
      <p:ext uri="{BB962C8B-B14F-4D97-AF65-F5344CB8AC3E}">
        <p14:creationId xmlns:p14="http://schemas.microsoft.com/office/powerpoint/2010/main" val="415886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833BF-D656-3CAC-5F0A-43A2EAD78D9D}"/>
              </a:ext>
            </a:extLst>
          </p:cNvPr>
          <p:cNvSpPr>
            <a:spLocks noGrp="1"/>
          </p:cNvSpPr>
          <p:nvPr>
            <p:ph type="title"/>
          </p:nvPr>
        </p:nvSpPr>
        <p:spPr>
          <a:xfrm>
            <a:off x="838201" y="365125"/>
            <a:ext cx="5251316" cy="1807305"/>
          </a:xfrm>
        </p:spPr>
        <p:txBody>
          <a:bodyPr>
            <a:normAutofit/>
          </a:bodyPr>
          <a:lstStyle/>
          <a:p>
            <a:r>
              <a:rPr lang="en-GB">
                <a:latin typeface="Verdana" panose="020B0604030504040204" pitchFamily="34" charset="0"/>
                <a:ea typeface="Verdana" panose="020B0604030504040204" pitchFamily="34" charset="0"/>
                <a:cs typeface="Verdana" panose="020B0604030504040204" pitchFamily="34" charset="0"/>
              </a:rPr>
              <a:t>Presentation</a:t>
            </a:r>
          </a:p>
        </p:txBody>
      </p:sp>
      <p:sp>
        <p:nvSpPr>
          <p:cNvPr id="3" name="Content Placeholder 2">
            <a:extLst>
              <a:ext uri="{FF2B5EF4-FFF2-40B4-BE49-F238E27FC236}">
                <a16:creationId xmlns:a16="http://schemas.microsoft.com/office/drawing/2014/main" id="{8FC9EA50-A134-8D1E-3C24-E16F30336FB8}"/>
              </a:ext>
            </a:extLst>
          </p:cNvPr>
          <p:cNvSpPr>
            <a:spLocks noGrp="1"/>
          </p:cNvSpPr>
          <p:nvPr>
            <p:ph idx="1"/>
          </p:nvPr>
        </p:nvSpPr>
        <p:spPr>
          <a:xfrm>
            <a:off x="838200" y="2333297"/>
            <a:ext cx="5587314" cy="3843666"/>
          </a:xfrm>
        </p:spPr>
        <p:txBody>
          <a:bodyPr>
            <a:normAutofit/>
          </a:bodyPr>
          <a:lstStyle/>
          <a:p>
            <a:pPr marL="514350" indent="-51435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What are intensifiers, why and how to teach them?</a:t>
            </a:r>
          </a:p>
          <a:p>
            <a:pPr marL="514350" indent="-51435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Learner Issues: The Answers – Part 1</a:t>
            </a:r>
          </a:p>
          <a:p>
            <a:pPr marL="514350" indent="-51435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Activity 1: Encouraging the use of corpus data</a:t>
            </a:r>
          </a:p>
          <a:p>
            <a:pPr marL="514350" indent="-514350">
              <a:buFont typeface="Arial" panose="020B0604020202020204" pitchFamily="34" charset="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Learner Issues: The Answers – Part 2</a:t>
            </a:r>
          </a:p>
          <a:p>
            <a:pPr marL="514350" indent="-51435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Activity 2: Noticing register and sociolinguistic discussion</a:t>
            </a:r>
          </a:p>
          <a:p>
            <a:pPr marL="514350" indent="-51435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Conclusions</a:t>
            </a:r>
          </a:p>
          <a:p>
            <a:pPr marL="514350" indent="-514350">
              <a:buAutoNum type="arabicParenR"/>
            </a:pPr>
            <a:r>
              <a:rPr lang="en-GB" sz="2000" dirty="0">
                <a:latin typeface="Verdana" panose="020B0604030504040204" pitchFamily="34" charset="0"/>
                <a:ea typeface="Verdana" panose="020B0604030504040204" pitchFamily="34" charset="0"/>
                <a:cs typeface="Verdana" panose="020B0604030504040204" pitchFamily="34" charset="0"/>
              </a:rPr>
              <a:t>Questions and Answers</a:t>
            </a:r>
          </a:p>
        </p:txBody>
      </p:sp>
      <p:pic>
        <p:nvPicPr>
          <p:cNvPr id="5" name="Picture 4" descr="A clock on Big Ben&#10;&#10;Description automatically generated">
            <a:extLst>
              <a:ext uri="{FF2B5EF4-FFF2-40B4-BE49-F238E27FC236}">
                <a16:creationId xmlns:a16="http://schemas.microsoft.com/office/drawing/2014/main" id="{7EC110B8-A2AB-4332-2CB1-27F880CC7F3E}"/>
              </a:ext>
            </a:extLst>
          </p:cNvPr>
          <p:cNvPicPr>
            <a:picLocks noChangeAspect="1"/>
          </p:cNvPicPr>
          <p:nvPr/>
        </p:nvPicPr>
        <p:blipFill>
          <a:blip r:embed="rId2">
            <a:extLst>
              <a:ext uri="{837473B0-CC2E-450A-ABE3-18F120FF3D39}">
                <a1611:picAttrSrcUrl xmlns:a1611="http://schemas.microsoft.com/office/drawing/2016/11/main" r:id="rId3"/>
              </a:ext>
            </a:extLst>
          </a:blip>
          <a:srcRect l="18770" r="2319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875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62E4-0334-F788-4C1F-4E7E710DAAC5}"/>
              </a:ext>
            </a:extLst>
          </p:cNvPr>
          <p:cNvSpPr>
            <a:spLocks noGrp="1"/>
          </p:cNvSpPr>
          <p:nvPr>
            <p:ph type="title"/>
          </p:nvPr>
        </p:nvSpPr>
        <p:spPr/>
        <p:txBody>
          <a:bodyPr/>
          <a:lstStyle/>
          <a:p>
            <a:pPr algn="ctr"/>
            <a:r>
              <a:rPr lang="en-GB" dirty="0"/>
              <a:t>Summary</a:t>
            </a:r>
          </a:p>
        </p:txBody>
      </p:sp>
      <p:sp>
        <p:nvSpPr>
          <p:cNvPr id="3" name="Content Placeholder 2">
            <a:extLst>
              <a:ext uri="{FF2B5EF4-FFF2-40B4-BE49-F238E27FC236}">
                <a16:creationId xmlns:a16="http://schemas.microsoft.com/office/drawing/2014/main" id="{D1753B4D-DE26-314A-771E-303E4D62066F}"/>
              </a:ext>
            </a:extLst>
          </p:cNvPr>
          <p:cNvSpPr>
            <a:spLocks noGrp="1"/>
          </p:cNvSpPr>
          <p:nvPr>
            <p:ph idx="1"/>
          </p:nvPr>
        </p:nvSpPr>
        <p:spPr/>
        <p:txBody>
          <a:bodyPr/>
          <a:lstStyle/>
          <a:p>
            <a:r>
              <a:rPr lang="en-GB" dirty="0"/>
              <a:t>TTT approach helped students understand that there was a gap in their knowledge.</a:t>
            </a:r>
          </a:p>
          <a:p>
            <a:endParaRPr lang="en-GB" dirty="0"/>
          </a:p>
          <a:p>
            <a:r>
              <a:rPr lang="en-GB" dirty="0"/>
              <a:t>Students felt confident that they could use these tools in independent study.</a:t>
            </a:r>
          </a:p>
          <a:p>
            <a:endParaRPr lang="en-GB" dirty="0"/>
          </a:p>
          <a:p>
            <a:r>
              <a:rPr lang="en-GB" dirty="0"/>
              <a:t>Are there any dangers?</a:t>
            </a:r>
          </a:p>
        </p:txBody>
      </p:sp>
    </p:spTree>
    <p:extLst>
      <p:ext uri="{BB962C8B-B14F-4D97-AF65-F5344CB8AC3E}">
        <p14:creationId xmlns:p14="http://schemas.microsoft.com/office/powerpoint/2010/main" val="384384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039AFD-97B0-CBBB-270B-D71AC44911DE}"/>
              </a:ext>
            </a:extLst>
          </p:cNvPr>
          <p:cNvSpPr>
            <a:spLocks noGrp="1"/>
          </p:cNvSpPr>
          <p:nvPr>
            <p:ph idx="1"/>
          </p:nvPr>
        </p:nvSpPr>
        <p:spPr/>
        <p:txBody>
          <a:bodyPr/>
          <a:lstStyle/>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5) It’s quite good.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(Quite can be an amplifier and downtowner in British English; pronunciation and paralinguistic features are important)</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6) The storm was terrific in its destruction.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(Transposed meaning)</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7) The game last night was well good, wasn’t it?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(Sociolinguistic)</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8) He’s like totally innocent.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(Sociolinguistic)</a:t>
            </a:r>
            <a:endParaRPr lang="en-GB" sz="2000" dirty="0">
              <a:effectLst/>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Content Placeholder 3">
            <a:extLst>
              <a:ext uri="{FF2B5EF4-FFF2-40B4-BE49-F238E27FC236}">
                <a16:creationId xmlns:a16="http://schemas.microsoft.com/office/drawing/2014/main" id="{DACABDA3-AC5B-83DC-EFF8-1822E4F0D687}"/>
              </a:ext>
            </a:extLst>
          </p:cNvPr>
          <p:cNvSpPr>
            <a:spLocks noGrp="1"/>
          </p:cNvSpPr>
          <p:nvPr>
            <p:ph type="title"/>
          </p:nvPr>
        </p:nvSpPr>
        <p:spPr/>
        <p:txBody>
          <a:bodyPr>
            <a:normAutofit/>
          </a:bodyPr>
          <a:lstStyle/>
          <a:p>
            <a:pPr marL="0" indent="0" algn="ctr">
              <a:buNone/>
            </a:pPr>
            <a:r>
              <a:rPr lang="en-GB" sz="3000" dirty="0">
                <a:latin typeface="Verdana" panose="020B0604030504040204" pitchFamily="34" charset="0"/>
                <a:ea typeface="Verdana" panose="020B0604030504040204" pitchFamily="34" charset="0"/>
                <a:cs typeface="Verdana" panose="020B0604030504040204" pitchFamily="34" charset="0"/>
              </a:rPr>
              <a:t>Learner issues – Part 2</a:t>
            </a:r>
          </a:p>
        </p:txBody>
      </p:sp>
    </p:spTree>
    <p:extLst>
      <p:ext uri="{BB962C8B-B14F-4D97-AF65-F5344CB8AC3E}">
        <p14:creationId xmlns:p14="http://schemas.microsoft.com/office/powerpoint/2010/main" val="51378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062E-A9E7-1B21-E854-DF24E335E6C4}"/>
              </a:ext>
            </a:extLst>
          </p:cNvPr>
          <p:cNvSpPr>
            <a:spLocks noGrp="1"/>
          </p:cNvSpPr>
          <p:nvPr>
            <p:ph type="title"/>
          </p:nvPr>
        </p:nvSpPr>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Sociolinguistic</a:t>
            </a:r>
          </a:p>
        </p:txBody>
      </p:sp>
      <p:sp>
        <p:nvSpPr>
          <p:cNvPr id="3" name="Content Placeholder 2">
            <a:extLst>
              <a:ext uri="{FF2B5EF4-FFF2-40B4-BE49-F238E27FC236}">
                <a16:creationId xmlns:a16="http://schemas.microsoft.com/office/drawing/2014/main" id="{1B68D99C-F4E7-8247-1A5D-CCD55EB09126}"/>
              </a:ext>
            </a:extLst>
          </p:cNvPr>
          <p:cNvSpPr>
            <a:spLocks noGrp="1"/>
          </p:cNvSpPr>
          <p:nvPr>
            <p:ph idx="1"/>
          </p:nvPr>
        </p:nvSpPr>
        <p:spPr>
          <a:xfrm>
            <a:off x="397566" y="1825625"/>
            <a:ext cx="5698434" cy="4351338"/>
          </a:xfrm>
        </p:spPr>
        <p:txBody>
          <a:bodyPr>
            <a:norm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Language is always evolving.</a:t>
            </a:r>
          </a:p>
          <a:p>
            <a:endParaRPr lang="en-GB" sz="2000" dirty="0">
              <a:latin typeface="Verdana" panose="020B0604030504040204" pitchFamily="34" charset="0"/>
              <a:ea typeface="Verdana" panose="020B0604030504040204" pitchFamily="34" charset="0"/>
              <a:cs typeface="Verdana" panose="020B0604030504040204" pitchFamily="34" charset="0"/>
            </a:endParaRP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Regional differences exists.</a:t>
            </a: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b="1" dirty="0">
                <a:latin typeface="Verdana" panose="020B0604030504040204" pitchFamily="34" charset="0"/>
                <a:ea typeface="Verdana" panose="020B0604030504040204" pitchFamily="34" charset="0"/>
                <a:cs typeface="Verdana" panose="020B0604030504040204" pitchFamily="34" charset="0"/>
              </a:rPr>
              <a:t>Well</a:t>
            </a:r>
            <a:r>
              <a:rPr lang="en-GB" sz="2000" dirty="0">
                <a:latin typeface="Verdana" panose="020B0604030504040204" pitchFamily="34" charset="0"/>
                <a:ea typeface="Verdana" panose="020B0604030504040204" pitchFamily="34" charset="0"/>
                <a:cs typeface="Verdana" panose="020B0604030504040204" pitchFamily="34" charset="0"/>
              </a:rPr>
              <a:t> and </a:t>
            </a:r>
            <a:r>
              <a:rPr lang="en-GB" sz="2000" b="1" dirty="0">
                <a:latin typeface="Verdana" panose="020B0604030504040204" pitchFamily="34" charset="0"/>
                <a:ea typeface="Verdana" panose="020B0604030504040204" pitchFamily="34" charset="0"/>
                <a:cs typeface="Verdana" panose="020B0604030504040204" pitchFamily="34" charset="0"/>
              </a:rPr>
              <a:t>Propper</a:t>
            </a:r>
            <a:r>
              <a:rPr lang="en-GB" sz="2000" dirty="0">
                <a:latin typeface="Verdana" panose="020B0604030504040204" pitchFamily="34" charset="0"/>
                <a:ea typeface="Verdana" panose="020B0604030504040204" pitchFamily="34" charset="0"/>
                <a:cs typeface="Verdana" panose="020B0604030504040204" pitchFamily="34" charset="0"/>
              </a:rPr>
              <a:t> became intensifying adverbs when I was a teenager.</a:t>
            </a:r>
          </a:p>
        </p:txBody>
      </p:sp>
      <p:sp>
        <p:nvSpPr>
          <p:cNvPr id="5" name="TextBox 4">
            <a:extLst>
              <a:ext uri="{FF2B5EF4-FFF2-40B4-BE49-F238E27FC236}">
                <a16:creationId xmlns:a16="http://schemas.microsoft.com/office/drawing/2014/main" id="{2FE5C3BE-5780-33C5-9647-3AD541E6FC56}"/>
              </a:ext>
            </a:extLst>
          </p:cNvPr>
          <p:cNvSpPr txBox="1"/>
          <p:nvPr/>
        </p:nvSpPr>
        <p:spPr>
          <a:xfrm>
            <a:off x="0" y="6354375"/>
            <a:ext cx="12192000" cy="276999"/>
          </a:xfrm>
          <a:prstGeom prst="rect">
            <a:avLst/>
          </a:prstGeom>
          <a:noFill/>
        </p:spPr>
        <p:txBody>
          <a:bodyPr wrap="square">
            <a:spAutoFit/>
          </a:bodyPr>
          <a:lstStyle/>
          <a:p>
            <a:r>
              <a:rPr lang="en-GB" sz="1200" dirty="0">
                <a:effectLst/>
                <a:latin typeface="Verdana" panose="020B0604030504040204" pitchFamily="34" charset="0"/>
                <a:ea typeface="Verdana" panose="020B0604030504040204" pitchFamily="34" charset="0"/>
                <a:cs typeface="Verdana" panose="020B0604030504040204" pitchFamily="34" charset="0"/>
              </a:rPr>
              <a:t>Stratton, J. (2018). ‘The Use of the Adjective Intensifier 'well' in British English: A Case Study of The Inbetweeners’ in E</a:t>
            </a:r>
            <a:r>
              <a:rPr lang="en-GB" sz="1200" i="1" dirty="0">
                <a:effectLst/>
                <a:latin typeface="Verdana" panose="020B0604030504040204" pitchFamily="34" charset="0"/>
                <a:ea typeface="Verdana" panose="020B0604030504040204" pitchFamily="34" charset="0"/>
                <a:cs typeface="Verdana" panose="020B0604030504040204" pitchFamily="34" charset="0"/>
              </a:rPr>
              <a:t>nglish Studies 99</a:t>
            </a:r>
            <a:r>
              <a:rPr lang="en-GB" sz="1200" dirty="0">
                <a:effectLst/>
                <a:latin typeface="Verdana" panose="020B0604030504040204" pitchFamily="34" charset="0"/>
                <a:ea typeface="Verdana" panose="020B0604030504040204" pitchFamily="34" charset="0"/>
                <a:cs typeface="Verdana" panose="020B0604030504040204" pitchFamily="34" charset="0"/>
              </a:rPr>
              <a:t> (8), pp. 793-816.</a:t>
            </a:r>
          </a:p>
        </p:txBody>
      </p:sp>
      <p:pic>
        <p:nvPicPr>
          <p:cNvPr id="7" name="Picture 6" descr="A group of people posing for a photo&#10;&#10;Description automatically generated">
            <a:extLst>
              <a:ext uri="{FF2B5EF4-FFF2-40B4-BE49-F238E27FC236}">
                <a16:creationId xmlns:a16="http://schemas.microsoft.com/office/drawing/2014/main" id="{4EB63304-F063-159E-60CF-D104756A56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5335" y="4499231"/>
            <a:ext cx="2099408" cy="1677732"/>
          </a:xfrm>
          <a:prstGeom prst="rect">
            <a:avLst/>
          </a:prstGeom>
        </p:spPr>
      </p:pic>
      <p:pic>
        <p:nvPicPr>
          <p:cNvPr id="9" name="Picture 8">
            <a:extLst>
              <a:ext uri="{FF2B5EF4-FFF2-40B4-BE49-F238E27FC236}">
                <a16:creationId xmlns:a16="http://schemas.microsoft.com/office/drawing/2014/main" id="{F45F5E62-9DA4-55B2-1CAA-7F65F441F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075" y="1450943"/>
            <a:ext cx="5609590" cy="3442970"/>
          </a:xfrm>
          <a:prstGeom prst="rect">
            <a:avLst/>
          </a:prstGeom>
        </p:spPr>
      </p:pic>
      <p:sp>
        <p:nvSpPr>
          <p:cNvPr id="11" name="TextBox 10">
            <a:extLst>
              <a:ext uri="{FF2B5EF4-FFF2-40B4-BE49-F238E27FC236}">
                <a16:creationId xmlns:a16="http://schemas.microsoft.com/office/drawing/2014/main" id="{4F0D3D88-4EB1-9D24-5E53-76FF53A88624}"/>
              </a:ext>
            </a:extLst>
          </p:cNvPr>
          <p:cNvSpPr txBox="1"/>
          <p:nvPr/>
        </p:nvSpPr>
        <p:spPr>
          <a:xfrm>
            <a:off x="7844813" y="4755414"/>
            <a:ext cx="6102626" cy="276999"/>
          </a:xfrm>
          <a:prstGeom prst="rect">
            <a:avLst/>
          </a:prstGeom>
          <a:noFill/>
        </p:spPr>
        <p:txBody>
          <a:bodyPr wrap="square">
            <a:spAutoFit/>
          </a:bodyPr>
          <a:lstStyle/>
          <a:p>
            <a:r>
              <a:rPr lang="en-GB" sz="1200" dirty="0" err="1">
                <a:effectLst/>
                <a:latin typeface="Calibri" panose="020F0502020204030204" pitchFamily="34" charset="0"/>
                <a:ea typeface="MS Mincho" panose="02020609040205080304" pitchFamily="49" charset="-128"/>
                <a:cs typeface="Times New Roman" panose="02020603050405020304" pitchFamily="18" charset="0"/>
              </a:rPr>
              <a:t>Reichelt</a:t>
            </a:r>
            <a:r>
              <a:rPr lang="en-GB" sz="1200" dirty="0">
                <a:effectLst/>
                <a:latin typeface="Calibri" panose="020F0502020204030204" pitchFamily="34" charset="0"/>
                <a:ea typeface="MS Mincho" panose="02020609040205080304" pitchFamily="49" charset="-128"/>
                <a:cs typeface="Times New Roman" panose="02020603050405020304" pitchFamily="18" charset="0"/>
              </a:rPr>
              <a:t>, S. and Durham, M. (2017:19)</a:t>
            </a:r>
            <a:endParaRPr lang="en-GB" sz="1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392494A7-CDFA-6899-3875-BBE93A4C6705}"/>
              </a:ext>
            </a:extLst>
          </p:cNvPr>
          <p:cNvSpPr txBox="1"/>
          <p:nvPr/>
        </p:nvSpPr>
        <p:spPr>
          <a:xfrm>
            <a:off x="860919" y="2210896"/>
            <a:ext cx="6983894" cy="369332"/>
          </a:xfrm>
          <a:prstGeom prst="rect">
            <a:avLst/>
          </a:prstGeom>
          <a:noFill/>
        </p:spPr>
        <p:txBody>
          <a:bodyPr wrap="square">
            <a:spAutoFit/>
          </a:bodyPr>
          <a:lstStyle/>
          <a:p>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6) The storm was </a:t>
            </a:r>
            <a:r>
              <a:rPr lang="en-GB" u="sng" dirty="0">
                <a:solidFill>
                  <a:srgbClr val="FF0000"/>
                </a:solidFill>
                <a:latin typeface="Verdana" panose="020B0604030504040204" pitchFamily="34" charset="0"/>
                <a:ea typeface="Verdana" panose="020B0604030504040204" pitchFamily="34" charset="0"/>
                <a:cs typeface="Verdana" panose="020B0604030504040204" pitchFamily="34" charset="0"/>
              </a:rPr>
              <a:t>terrific</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 in its destruction.</a:t>
            </a:r>
          </a:p>
        </p:txBody>
      </p:sp>
      <p:sp>
        <p:nvSpPr>
          <p:cNvPr id="10" name="TextBox 9">
            <a:extLst>
              <a:ext uri="{FF2B5EF4-FFF2-40B4-BE49-F238E27FC236}">
                <a16:creationId xmlns:a16="http://schemas.microsoft.com/office/drawing/2014/main" id="{B8A48742-D1D6-EE69-4277-4BAE51D3B0AB}"/>
              </a:ext>
            </a:extLst>
          </p:cNvPr>
          <p:cNvSpPr txBox="1"/>
          <p:nvPr/>
        </p:nvSpPr>
        <p:spPr>
          <a:xfrm>
            <a:off x="2496974" y="5370228"/>
            <a:ext cx="6983894" cy="369332"/>
          </a:xfrm>
          <a:prstGeom prst="rect">
            <a:avLst/>
          </a:prstGeom>
          <a:noFill/>
        </p:spPr>
        <p:txBody>
          <a:bodyPr wrap="square">
            <a:spAutoFit/>
          </a:bodyPr>
          <a:lstStyle/>
          <a:p>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7) The game last night was well good, wasn’t it?</a:t>
            </a:r>
          </a:p>
        </p:txBody>
      </p:sp>
    </p:spTree>
    <p:extLst>
      <p:ext uri="{BB962C8B-B14F-4D97-AF65-F5344CB8AC3E}">
        <p14:creationId xmlns:p14="http://schemas.microsoft.com/office/powerpoint/2010/main" val="21549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21EE77-7D51-24D5-5978-3138C8A571A5}"/>
              </a:ext>
            </a:extLst>
          </p:cNvPr>
          <p:cNvSpPr>
            <a:spLocks noGrp="1"/>
          </p:cNvSpPr>
          <p:nvPr>
            <p:ph idx="1"/>
          </p:nvPr>
        </p:nvSpPr>
        <p:spPr/>
        <p:txBody>
          <a:bodyPr>
            <a:norm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A choice to use intensifiers can indicate social class and personality.</a:t>
            </a:r>
          </a:p>
          <a:p>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The use of intensifiers have had legal impacts in court. </a:t>
            </a:r>
            <a:r>
              <a:rPr lang="en-GB" sz="1200" dirty="0">
                <a:latin typeface="Verdana" panose="020B0604030504040204" pitchFamily="34" charset="0"/>
                <a:ea typeface="Verdana" panose="020B0604030504040204" pitchFamily="34" charset="0"/>
                <a:cs typeface="Verdana" panose="020B0604030504040204" pitchFamily="34" charset="0"/>
              </a:rPr>
              <a:t>L</a:t>
            </a:r>
            <a:r>
              <a:rPr lang="en-GB" sz="1200" dirty="0">
                <a:effectLst/>
                <a:latin typeface="Verdana" panose="020B0604030504040204" pitchFamily="34" charset="0"/>
                <a:ea typeface="Verdana" panose="020B0604030504040204" pitchFamily="34" charset="0"/>
                <a:cs typeface="Verdana" panose="020B0604030504040204" pitchFamily="34" charset="0"/>
              </a:rPr>
              <a:t>ong and Christensen (2008) </a:t>
            </a:r>
            <a:endParaRPr lang="en-GB" sz="1200" dirty="0">
              <a:latin typeface="Verdana" panose="020B0604030504040204" pitchFamily="34" charset="0"/>
              <a:ea typeface="Verdana" panose="020B0604030504040204" pitchFamily="34" charset="0"/>
              <a:cs typeface="Verdana" panose="020B0604030504040204" pitchFamily="34" charset="0"/>
            </a:endParaRPr>
          </a:p>
          <a:p>
            <a:endParaRPr lang="en-GB"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tle 1">
            <a:extLst>
              <a:ext uri="{FF2B5EF4-FFF2-40B4-BE49-F238E27FC236}">
                <a16:creationId xmlns:a16="http://schemas.microsoft.com/office/drawing/2014/main" id="{E6944278-8E60-81CD-40F2-F488B313C97D}"/>
              </a:ext>
            </a:extLst>
          </p:cNvPr>
          <p:cNvSpPr>
            <a:spLocks noGrp="1"/>
          </p:cNvSpPr>
          <p:nvPr>
            <p:ph type="title"/>
          </p:nvPr>
        </p:nvSpPr>
        <p:spPr>
          <a:xfrm>
            <a:off x="838200" y="365125"/>
            <a:ext cx="10515600" cy="1325563"/>
          </a:xfrm>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Sociolinguistic</a:t>
            </a:r>
          </a:p>
        </p:txBody>
      </p:sp>
      <p:pic>
        <p:nvPicPr>
          <p:cNvPr id="5" name="Picture 4">
            <a:extLst>
              <a:ext uri="{FF2B5EF4-FFF2-40B4-BE49-F238E27FC236}">
                <a16:creationId xmlns:a16="http://schemas.microsoft.com/office/drawing/2014/main" id="{E8757EEA-8F59-0482-6DB3-9C9E6DC79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34" y="3604895"/>
            <a:ext cx="5238115" cy="2887980"/>
          </a:xfrm>
          <a:prstGeom prst="rect">
            <a:avLst/>
          </a:prstGeom>
        </p:spPr>
      </p:pic>
      <p:sp>
        <p:nvSpPr>
          <p:cNvPr id="7" name="TextBox 6">
            <a:extLst>
              <a:ext uri="{FF2B5EF4-FFF2-40B4-BE49-F238E27FC236}">
                <a16:creationId xmlns:a16="http://schemas.microsoft.com/office/drawing/2014/main" id="{C32680D7-97C0-ED2E-8CAC-5AF6D9F01F8B}"/>
              </a:ext>
            </a:extLst>
          </p:cNvPr>
          <p:cNvSpPr txBox="1"/>
          <p:nvPr/>
        </p:nvSpPr>
        <p:spPr>
          <a:xfrm>
            <a:off x="1850571" y="6492875"/>
            <a:ext cx="3344281" cy="276999"/>
          </a:xfrm>
          <a:prstGeom prst="rect">
            <a:avLst/>
          </a:prstGeom>
          <a:noFill/>
        </p:spPr>
        <p:txBody>
          <a:bodyPr wrap="square">
            <a:spAutoFit/>
          </a:bodyPr>
          <a:lstStyle/>
          <a:p>
            <a:r>
              <a:rPr lang="en-GB" sz="1200" dirty="0" err="1">
                <a:effectLst/>
                <a:latin typeface="Verdana" panose="020B0604030504040204" pitchFamily="34" charset="0"/>
                <a:ea typeface="Verdana" panose="020B0604030504040204" pitchFamily="34" charset="0"/>
                <a:cs typeface="Verdana" panose="020B0604030504040204" pitchFamily="34" charset="0"/>
              </a:rPr>
              <a:t>Reichelt</a:t>
            </a:r>
            <a:r>
              <a:rPr lang="en-GB" sz="1200" dirty="0">
                <a:effectLst/>
                <a:latin typeface="Verdana" panose="020B0604030504040204" pitchFamily="34" charset="0"/>
                <a:ea typeface="Verdana" panose="020B0604030504040204" pitchFamily="34" charset="0"/>
                <a:cs typeface="Verdana" panose="020B0604030504040204" pitchFamily="34" charset="0"/>
              </a:rPr>
              <a:t>, S. and Durham, M. (2017:31). </a:t>
            </a:r>
            <a:endParaRPr lang="en-GB" sz="12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descr="A person with red hair&#10;&#10;Description automatically generated">
            <a:extLst>
              <a:ext uri="{FF2B5EF4-FFF2-40B4-BE49-F238E27FC236}">
                <a16:creationId xmlns:a16="http://schemas.microsoft.com/office/drawing/2014/main" id="{DC817207-F692-546D-E345-65F05DE5043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28383" y="4308027"/>
            <a:ext cx="2026892" cy="2026892"/>
          </a:xfrm>
          <a:prstGeom prst="rect">
            <a:avLst/>
          </a:prstGeom>
        </p:spPr>
      </p:pic>
      <p:sp>
        <p:nvSpPr>
          <p:cNvPr id="11" name="TextBox 10">
            <a:extLst>
              <a:ext uri="{FF2B5EF4-FFF2-40B4-BE49-F238E27FC236}">
                <a16:creationId xmlns:a16="http://schemas.microsoft.com/office/drawing/2014/main" id="{FB4A2ABB-C69E-BCCC-CD62-B258663FFBD2}"/>
              </a:ext>
            </a:extLst>
          </p:cNvPr>
          <p:cNvSpPr txBox="1"/>
          <p:nvPr/>
        </p:nvSpPr>
        <p:spPr>
          <a:xfrm>
            <a:off x="6997150" y="6353458"/>
            <a:ext cx="821634" cy="276999"/>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cs typeface="Verdana" panose="020B0604030504040204" pitchFamily="34" charset="0"/>
              </a:rPr>
              <a:t>Willow</a:t>
            </a:r>
          </a:p>
        </p:txBody>
      </p:sp>
      <p:pic>
        <p:nvPicPr>
          <p:cNvPr id="15" name="Picture 14">
            <a:extLst>
              <a:ext uri="{FF2B5EF4-FFF2-40B4-BE49-F238E27FC236}">
                <a16:creationId xmlns:a16="http://schemas.microsoft.com/office/drawing/2014/main" id="{08EAC475-1F58-830F-C4B4-733BEF5412B9}"/>
              </a:ext>
            </a:extLst>
          </p:cNvPr>
          <p:cNvPicPr>
            <a:picLocks noChangeAspect="1"/>
          </p:cNvPicPr>
          <p:nvPr/>
        </p:nvPicPr>
        <p:blipFill>
          <a:blip r:embed="rId6"/>
          <a:stretch>
            <a:fillRect/>
          </a:stretch>
        </p:blipFill>
        <p:spPr>
          <a:xfrm>
            <a:off x="8689140" y="4308027"/>
            <a:ext cx="2682049" cy="2026892"/>
          </a:xfrm>
          <a:prstGeom prst="rect">
            <a:avLst/>
          </a:prstGeom>
        </p:spPr>
      </p:pic>
      <p:sp>
        <p:nvSpPr>
          <p:cNvPr id="16" name="TextBox 15">
            <a:extLst>
              <a:ext uri="{FF2B5EF4-FFF2-40B4-BE49-F238E27FC236}">
                <a16:creationId xmlns:a16="http://schemas.microsoft.com/office/drawing/2014/main" id="{92AA5033-CA3F-6B01-4306-DB39758FCABB}"/>
              </a:ext>
            </a:extLst>
          </p:cNvPr>
          <p:cNvSpPr txBox="1"/>
          <p:nvPr/>
        </p:nvSpPr>
        <p:spPr>
          <a:xfrm>
            <a:off x="9577065" y="6353458"/>
            <a:ext cx="821634" cy="276999"/>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cs typeface="Verdana" panose="020B0604030504040204" pitchFamily="34" charset="0"/>
              </a:rPr>
              <a:t>Cordelia</a:t>
            </a:r>
          </a:p>
        </p:txBody>
      </p:sp>
      <p:pic>
        <p:nvPicPr>
          <p:cNvPr id="2" name="Picture 1" descr="A person in a black gown holding a book&#10;&#10;Description automatically generated">
            <a:extLst>
              <a:ext uri="{FF2B5EF4-FFF2-40B4-BE49-F238E27FC236}">
                <a16:creationId xmlns:a16="http://schemas.microsoft.com/office/drawing/2014/main" id="{00377F1B-B3FA-C62C-2E26-D5A693E01CF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718800" y="1788689"/>
            <a:ext cx="1270000" cy="1270000"/>
          </a:xfrm>
          <a:prstGeom prst="rect">
            <a:avLst/>
          </a:prstGeom>
        </p:spPr>
      </p:pic>
      <p:pic>
        <p:nvPicPr>
          <p:cNvPr id="6" name="Picture 5">
            <a:extLst>
              <a:ext uri="{FF2B5EF4-FFF2-40B4-BE49-F238E27FC236}">
                <a16:creationId xmlns:a16="http://schemas.microsoft.com/office/drawing/2014/main" id="{608BA515-7CA4-54D3-F5A9-AD2EC5909AE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775273" y="1797570"/>
            <a:ext cx="835701" cy="1277393"/>
          </a:xfrm>
          <a:prstGeom prst="rect">
            <a:avLst/>
          </a:prstGeom>
        </p:spPr>
      </p:pic>
      <p:sp>
        <p:nvSpPr>
          <p:cNvPr id="12" name="TextBox 11">
            <a:extLst>
              <a:ext uri="{FF2B5EF4-FFF2-40B4-BE49-F238E27FC236}">
                <a16:creationId xmlns:a16="http://schemas.microsoft.com/office/drawing/2014/main" id="{744C7831-1D75-6C8C-D29B-D64D8642B1A9}"/>
              </a:ext>
            </a:extLst>
          </p:cNvPr>
          <p:cNvSpPr txBox="1"/>
          <p:nvPr/>
        </p:nvSpPr>
        <p:spPr>
          <a:xfrm>
            <a:off x="6404990" y="2454233"/>
            <a:ext cx="6096000" cy="369332"/>
          </a:xfrm>
          <a:prstGeom prst="rect">
            <a:avLst/>
          </a:prstGeom>
          <a:noFill/>
        </p:spPr>
        <p:txBody>
          <a:bodyPr wrap="square">
            <a:spAutoFit/>
          </a:bodyPr>
          <a:lstStyle/>
          <a:p>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8) He’s like totally innocent</a:t>
            </a:r>
            <a:endParaRPr lang="en-GB" sz="1800"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7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38F1-8536-E115-C85D-7358C14972E4}"/>
              </a:ext>
            </a:extLst>
          </p:cNvPr>
          <p:cNvSpPr>
            <a:spLocks noGrp="1"/>
          </p:cNvSpPr>
          <p:nvPr>
            <p:ph type="title"/>
          </p:nvPr>
        </p:nvSpPr>
        <p:spPr/>
        <p:txBody>
          <a:bodyPr/>
          <a:lstStyle/>
          <a:p>
            <a:pPr algn="ctr"/>
            <a:r>
              <a:rPr lang="en-GB" dirty="0"/>
              <a:t>Activity 2: Sociolinguistic Task</a:t>
            </a:r>
          </a:p>
        </p:txBody>
      </p:sp>
      <p:sp>
        <p:nvSpPr>
          <p:cNvPr id="3" name="Content Placeholder 2">
            <a:extLst>
              <a:ext uri="{FF2B5EF4-FFF2-40B4-BE49-F238E27FC236}">
                <a16:creationId xmlns:a16="http://schemas.microsoft.com/office/drawing/2014/main" id="{5C0E4793-04BE-8B38-D137-A487D0586E04}"/>
              </a:ext>
            </a:extLst>
          </p:cNvPr>
          <p:cNvSpPr>
            <a:spLocks noGrp="1"/>
          </p:cNvSpPr>
          <p:nvPr>
            <p:ph idx="1"/>
          </p:nvPr>
        </p:nvSpPr>
        <p:spPr>
          <a:xfrm>
            <a:off x="838200" y="1998619"/>
            <a:ext cx="10515600" cy="2585737"/>
          </a:xfrm>
        </p:spPr>
        <p:txBody>
          <a:bodyPr/>
          <a:lstStyle/>
          <a:p>
            <a:r>
              <a:rPr lang="en-GB" dirty="0"/>
              <a:t>This is a case for continued teacher intervention.</a:t>
            </a:r>
          </a:p>
          <a:p>
            <a:endParaRPr lang="en-GB" dirty="0"/>
          </a:p>
          <a:p>
            <a:endParaRPr lang="en-GB" dirty="0"/>
          </a:p>
          <a:p>
            <a:r>
              <a:rPr lang="en-GB" dirty="0"/>
              <a:t>Discussion and mistakes can be made in a safe environment.</a:t>
            </a:r>
          </a:p>
          <a:p>
            <a:endParaRPr lang="en-GB" dirty="0"/>
          </a:p>
          <a:p>
            <a:endParaRPr lang="en-GB" dirty="0"/>
          </a:p>
        </p:txBody>
      </p:sp>
    </p:spTree>
    <p:extLst>
      <p:ext uri="{BB962C8B-B14F-4D97-AF65-F5344CB8AC3E}">
        <p14:creationId xmlns:p14="http://schemas.microsoft.com/office/powerpoint/2010/main" val="20978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21EB-811E-934C-060B-1952A5BBF559}"/>
              </a:ext>
            </a:extLst>
          </p:cNvPr>
          <p:cNvSpPr>
            <a:spLocks noGrp="1"/>
          </p:cNvSpPr>
          <p:nvPr>
            <p:ph type="title"/>
          </p:nvPr>
        </p:nvSpPr>
        <p:spPr>
          <a:xfrm>
            <a:off x="838200" y="0"/>
            <a:ext cx="10515600" cy="799646"/>
          </a:xfrm>
        </p:spPr>
        <p:txBody>
          <a:bodyPr/>
          <a:lstStyle/>
          <a:p>
            <a:pPr algn="ctr"/>
            <a:r>
              <a:rPr lang="en-GB" dirty="0"/>
              <a:t>Gist Task</a:t>
            </a:r>
          </a:p>
        </p:txBody>
      </p:sp>
      <p:pic>
        <p:nvPicPr>
          <p:cNvPr id="4" name="Content Placeholder 3">
            <a:extLst>
              <a:ext uri="{FF2B5EF4-FFF2-40B4-BE49-F238E27FC236}">
                <a16:creationId xmlns:a16="http://schemas.microsoft.com/office/drawing/2014/main" id="{A652445D-84C6-FA53-E6B1-A65C9EE9E23B}"/>
              </a:ext>
            </a:extLst>
          </p:cNvPr>
          <p:cNvPicPr>
            <a:picLocks noGrp="1" noChangeAspect="1"/>
          </p:cNvPicPr>
          <p:nvPr>
            <p:ph idx="1"/>
          </p:nvPr>
        </p:nvPicPr>
        <p:blipFill>
          <a:blip r:embed="rId9"/>
          <a:stretch>
            <a:fillRect/>
          </a:stretch>
        </p:blipFill>
        <p:spPr>
          <a:xfrm>
            <a:off x="732097" y="691844"/>
            <a:ext cx="10338673" cy="5998585"/>
          </a:xfrm>
          <a:prstGeom prst="rect">
            <a:avLst/>
          </a:prstGeom>
        </p:spPr>
      </p:pic>
      <p:pic>
        <p:nvPicPr>
          <p:cNvPr id="3" name="Teens - Redacted">
            <a:hlinkClick r:id="" action="ppaction://media"/>
            <a:extLst>
              <a:ext uri="{FF2B5EF4-FFF2-40B4-BE49-F238E27FC236}">
                <a16:creationId xmlns:a16="http://schemas.microsoft.com/office/drawing/2014/main" id="{93DD573A-802F-3319-82EE-87E21D10C0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703" y="3022600"/>
            <a:ext cx="812800" cy="812800"/>
          </a:xfrm>
          <a:prstGeom prst="rect">
            <a:avLst/>
          </a:prstGeom>
        </p:spPr>
      </p:pic>
      <p:pic>
        <p:nvPicPr>
          <p:cNvPr id="5" name="LA Valley Girls Redacted">
            <a:hlinkClick r:id="" action="ppaction://media"/>
            <a:extLst>
              <a:ext uri="{FF2B5EF4-FFF2-40B4-BE49-F238E27FC236}">
                <a16:creationId xmlns:a16="http://schemas.microsoft.com/office/drawing/2014/main" id="{16EE4333-AD87-008D-62B3-D2A03657F56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703" y="1719943"/>
            <a:ext cx="812800" cy="812800"/>
          </a:xfrm>
          <a:prstGeom prst="rect">
            <a:avLst/>
          </a:prstGeom>
        </p:spPr>
      </p:pic>
      <p:pic>
        <p:nvPicPr>
          <p:cNvPr id="6" name="Lawyers Redacted">
            <a:hlinkClick r:id="" action="ppaction://media"/>
            <a:extLst>
              <a:ext uri="{FF2B5EF4-FFF2-40B4-BE49-F238E27FC236}">
                <a16:creationId xmlns:a16="http://schemas.microsoft.com/office/drawing/2014/main" id="{533CB9BA-0C06-E554-08CE-F2DAAA7A9079}"/>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0703" y="4450114"/>
            <a:ext cx="812800" cy="812800"/>
          </a:xfrm>
          <a:prstGeom prst="rect">
            <a:avLst/>
          </a:prstGeom>
        </p:spPr>
      </p:pic>
    </p:spTree>
    <p:extLst>
      <p:ext uri="{BB962C8B-B14F-4D97-AF65-F5344CB8AC3E}">
        <p14:creationId xmlns:p14="http://schemas.microsoft.com/office/powerpoint/2010/main" val="21465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07"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7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8D36-0BE2-CABF-3614-9309B5C70AF7}"/>
              </a:ext>
            </a:extLst>
          </p:cNvPr>
          <p:cNvSpPr>
            <a:spLocks noGrp="1"/>
          </p:cNvSpPr>
          <p:nvPr>
            <p:ph type="title"/>
          </p:nvPr>
        </p:nvSpPr>
        <p:spPr>
          <a:xfrm>
            <a:off x="838200" y="14288"/>
            <a:ext cx="10515600" cy="1000993"/>
          </a:xfrm>
        </p:spPr>
        <p:txBody>
          <a:bodyPr/>
          <a:lstStyle/>
          <a:p>
            <a:pPr algn="ctr"/>
            <a:r>
              <a:rPr lang="en-GB" dirty="0"/>
              <a:t>Noticing and Discussion</a:t>
            </a:r>
          </a:p>
        </p:txBody>
      </p:sp>
      <p:pic>
        <p:nvPicPr>
          <p:cNvPr id="4" name="Picture 3">
            <a:extLst>
              <a:ext uri="{FF2B5EF4-FFF2-40B4-BE49-F238E27FC236}">
                <a16:creationId xmlns:a16="http://schemas.microsoft.com/office/drawing/2014/main" id="{0BE5AEBB-066E-0964-048B-058FBD5AD6EA}"/>
              </a:ext>
            </a:extLst>
          </p:cNvPr>
          <p:cNvPicPr>
            <a:picLocks noChangeAspect="1"/>
          </p:cNvPicPr>
          <p:nvPr/>
        </p:nvPicPr>
        <p:blipFill>
          <a:blip r:embed="rId3"/>
          <a:stretch>
            <a:fillRect/>
          </a:stretch>
        </p:blipFill>
        <p:spPr>
          <a:xfrm>
            <a:off x="1513114" y="962198"/>
            <a:ext cx="8897014" cy="4752802"/>
          </a:xfrm>
          <a:prstGeom prst="rect">
            <a:avLst/>
          </a:prstGeom>
        </p:spPr>
      </p:pic>
      <p:pic>
        <p:nvPicPr>
          <p:cNvPr id="5" name="Picture 4">
            <a:extLst>
              <a:ext uri="{FF2B5EF4-FFF2-40B4-BE49-F238E27FC236}">
                <a16:creationId xmlns:a16="http://schemas.microsoft.com/office/drawing/2014/main" id="{76798B2A-2D62-6B48-D54A-352A23AEB4D7}"/>
              </a:ext>
            </a:extLst>
          </p:cNvPr>
          <p:cNvPicPr>
            <a:picLocks noChangeAspect="1"/>
          </p:cNvPicPr>
          <p:nvPr/>
        </p:nvPicPr>
        <p:blipFill>
          <a:blip r:embed="rId4"/>
          <a:stretch>
            <a:fillRect/>
          </a:stretch>
        </p:blipFill>
        <p:spPr>
          <a:xfrm>
            <a:off x="2209800" y="5966183"/>
            <a:ext cx="7772400" cy="877529"/>
          </a:xfrm>
          <a:prstGeom prst="rect">
            <a:avLst/>
          </a:prstGeom>
        </p:spPr>
      </p:pic>
    </p:spTree>
    <p:extLst>
      <p:ext uri="{BB962C8B-B14F-4D97-AF65-F5344CB8AC3E}">
        <p14:creationId xmlns:p14="http://schemas.microsoft.com/office/powerpoint/2010/main" val="3773083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BDC6-0D2D-48BF-97CF-6FFE4CEBC617}"/>
              </a:ext>
            </a:extLst>
          </p:cNvPr>
          <p:cNvSpPr>
            <a:spLocks noGrp="1"/>
          </p:cNvSpPr>
          <p:nvPr>
            <p:ph type="title"/>
          </p:nvPr>
        </p:nvSpPr>
        <p:spPr/>
        <p:txBody>
          <a:bodyPr/>
          <a:lstStyle/>
          <a:p>
            <a:pPr algn="ctr"/>
            <a:r>
              <a:rPr lang="en-GB" dirty="0"/>
              <a:t>Summary</a:t>
            </a:r>
          </a:p>
        </p:txBody>
      </p:sp>
      <p:sp>
        <p:nvSpPr>
          <p:cNvPr id="3" name="Content Placeholder 2">
            <a:extLst>
              <a:ext uri="{FF2B5EF4-FFF2-40B4-BE49-F238E27FC236}">
                <a16:creationId xmlns:a16="http://schemas.microsoft.com/office/drawing/2014/main" id="{1CBF4E6E-31AB-E17C-1196-7FFAF992A09F}"/>
              </a:ext>
            </a:extLst>
          </p:cNvPr>
          <p:cNvSpPr>
            <a:spLocks noGrp="1"/>
          </p:cNvSpPr>
          <p:nvPr>
            <p:ph idx="1"/>
          </p:nvPr>
        </p:nvSpPr>
        <p:spPr/>
        <p:txBody>
          <a:bodyPr/>
          <a:lstStyle/>
          <a:p>
            <a:r>
              <a:rPr lang="en-GB" dirty="0"/>
              <a:t>More appropriate for higher level students.</a:t>
            </a:r>
          </a:p>
          <a:p>
            <a:endParaRPr lang="en-GB" dirty="0"/>
          </a:p>
          <a:p>
            <a:r>
              <a:rPr lang="en-GB" dirty="0"/>
              <a:t>Role play with another teacher or can use AI.</a:t>
            </a:r>
          </a:p>
          <a:p>
            <a:endParaRPr lang="en-GB" dirty="0"/>
          </a:p>
          <a:p>
            <a:r>
              <a:rPr lang="en-GB" dirty="0"/>
              <a:t>Led to many debates about code-switching. </a:t>
            </a:r>
          </a:p>
        </p:txBody>
      </p:sp>
    </p:spTree>
    <p:extLst>
      <p:ext uri="{BB962C8B-B14F-4D97-AF65-F5344CB8AC3E}">
        <p14:creationId xmlns:p14="http://schemas.microsoft.com/office/powerpoint/2010/main" val="12944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F855-0878-E205-5F6A-2474BDF8F249}"/>
              </a:ext>
            </a:extLst>
          </p:cNvPr>
          <p:cNvSpPr>
            <a:spLocks noGrp="1"/>
          </p:cNvSpPr>
          <p:nvPr>
            <p:ph type="title"/>
          </p:nvPr>
        </p:nvSpPr>
        <p:spPr>
          <a:xfrm>
            <a:off x="838200" y="279513"/>
            <a:ext cx="10515600" cy="1059431"/>
          </a:xfrm>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Conclusion</a:t>
            </a:r>
          </a:p>
        </p:txBody>
      </p:sp>
      <p:sp>
        <p:nvSpPr>
          <p:cNvPr id="3" name="Content Placeholder 2">
            <a:extLst>
              <a:ext uri="{FF2B5EF4-FFF2-40B4-BE49-F238E27FC236}">
                <a16:creationId xmlns:a16="http://schemas.microsoft.com/office/drawing/2014/main" id="{640F18B8-C3BB-9558-1332-253703C8EEE6}"/>
              </a:ext>
            </a:extLst>
          </p:cNvPr>
          <p:cNvSpPr>
            <a:spLocks noGrp="1"/>
          </p:cNvSpPr>
          <p:nvPr>
            <p:ph idx="1"/>
          </p:nvPr>
        </p:nvSpPr>
        <p:spPr>
          <a:xfrm>
            <a:off x="838199" y="1825625"/>
            <a:ext cx="10776857" cy="3334204"/>
          </a:xfrm>
        </p:spPr>
        <p:txBody>
          <a:bodyPr>
            <a:norm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Integral part of language, not easy to teach and avoided by textbooks.</a:t>
            </a: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Can be approached grammatically, lexically and </a:t>
            </a:r>
            <a:r>
              <a:rPr lang="en-GB" sz="2000" dirty="0" err="1">
                <a:latin typeface="Verdana" panose="020B0604030504040204" pitchFamily="34" charset="0"/>
                <a:ea typeface="Verdana" panose="020B0604030504040204" pitchFamily="34" charset="0"/>
                <a:cs typeface="Verdana" panose="020B0604030504040204" pitchFamily="34" charset="0"/>
              </a:rPr>
              <a:t>sociolinguistically</a:t>
            </a:r>
            <a:r>
              <a:rPr lang="en-GB" sz="2000" dirty="0">
                <a:latin typeface="Verdana" panose="020B0604030504040204" pitchFamily="34" charset="0"/>
                <a:ea typeface="Verdana" panose="020B0604030504040204" pitchFamily="34" charset="0"/>
                <a:cs typeface="Verdana" panose="020B0604030504040204" pitchFamily="34" charset="0"/>
              </a:rPr>
              <a:t>.</a:t>
            </a: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Corpora can help them with autonomy - independent study, incidental learning.</a:t>
            </a:r>
          </a:p>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Teacher will always have a role in guiding students.</a:t>
            </a:r>
          </a:p>
        </p:txBody>
      </p:sp>
    </p:spTree>
    <p:extLst>
      <p:ext uri="{BB962C8B-B14F-4D97-AF65-F5344CB8AC3E}">
        <p14:creationId xmlns:p14="http://schemas.microsoft.com/office/powerpoint/2010/main" val="307226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B532-D243-73C3-45D3-DB4C2892588E}"/>
              </a:ext>
            </a:extLst>
          </p:cNvPr>
          <p:cNvSpPr>
            <a:spLocks noGrp="1"/>
          </p:cNvSpPr>
          <p:nvPr>
            <p:ph type="title"/>
          </p:nvPr>
        </p:nvSpPr>
        <p:spPr>
          <a:xfrm>
            <a:off x="838200" y="0"/>
            <a:ext cx="10515600" cy="1325563"/>
          </a:xfrm>
        </p:spPr>
        <p:txBody>
          <a:bodyPr/>
          <a:lstStyle/>
          <a:p>
            <a:pPr algn="ctr"/>
            <a:r>
              <a:rPr lang="en-GB" dirty="0"/>
              <a:t>References</a:t>
            </a:r>
          </a:p>
        </p:txBody>
      </p:sp>
      <p:sp>
        <p:nvSpPr>
          <p:cNvPr id="3" name="Content Placeholder 2">
            <a:extLst>
              <a:ext uri="{FF2B5EF4-FFF2-40B4-BE49-F238E27FC236}">
                <a16:creationId xmlns:a16="http://schemas.microsoft.com/office/drawing/2014/main" id="{E81755D7-9CD8-0C6F-2419-95D407CBE75C}"/>
              </a:ext>
            </a:extLst>
          </p:cNvPr>
          <p:cNvSpPr>
            <a:spLocks noGrp="1"/>
          </p:cNvSpPr>
          <p:nvPr>
            <p:ph idx="1"/>
          </p:nvPr>
        </p:nvSpPr>
        <p:spPr>
          <a:xfrm>
            <a:off x="838200" y="1325563"/>
            <a:ext cx="10515600" cy="5248232"/>
          </a:xfrm>
        </p:spPr>
        <p:txBody>
          <a:bodyPr>
            <a:noAutofit/>
          </a:bodyPr>
          <a:lstStyle/>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Cambridge Dictionary. Accessed 10/08/24, retrieved from </a:t>
            </a:r>
            <a:r>
              <a:rPr lang="en-GB" sz="1600" u="sng" dirty="0">
                <a:solidFill>
                  <a:srgbClr val="0563C1"/>
                </a:solidFill>
                <a:effectLst/>
                <a:latin typeface="Verdana" panose="020B0604030504040204" pitchFamily="34" charset="0"/>
                <a:ea typeface="Verdana" panose="020B0604030504040204" pitchFamily="34" charset="0"/>
                <a:cs typeface="Verdana" panose="020B0604030504040204" pitchFamily="34" charset="0"/>
                <a:hlinkClick r:id="rId2"/>
              </a:rPr>
              <a:t>https://dictionary.cambridge.org/</a:t>
            </a:r>
            <a:r>
              <a:rPr lang="en-GB" sz="1600" dirty="0">
                <a:effectLst/>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Foley, M and Hall, D. (2012:369). </a:t>
            </a:r>
            <a:r>
              <a:rPr lang="en-GB" sz="1600" i="1" dirty="0">
                <a:effectLst/>
                <a:latin typeface="Verdana" panose="020B0604030504040204" pitchFamily="34" charset="0"/>
                <a:ea typeface="Verdana" panose="020B0604030504040204" pitchFamily="34" charset="0"/>
                <a:cs typeface="Verdana" panose="020B0604030504040204" pitchFamily="34" charset="0"/>
              </a:rPr>
              <a:t>My Grammar Lab C1 and C2</a:t>
            </a:r>
            <a:r>
              <a:rPr lang="en-GB" sz="1600" dirty="0">
                <a:effectLst/>
                <a:latin typeface="Verdana" panose="020B0604030504040204" pitchFamily="34" charset="0"/>
                <a:ea typeface="Verdana" panose="020B0604030504040204" pitchFamily="34" charset="0"/>
                <a:cs typeface="Verdana" panose="020B0604030504040204" pitchFamily="34" charset="0"/>
              </a:rPr>
              <a:t>. Harlow: Pearson Education Limited.</a:t>
            </a:r>
          </a:p>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Hopper, P and Traugott, E. (2003). </a:t>
            </a:r>
            <a:r>
              <a:rPr lang="en-GB" sz="1600" i="1" dirty="0">
                <a:effectLst/>
                <a:latin typeface="Verdana" panose="020B0604030504040204" pitchFamily="34" charset="0"/>
                <a:ea typeface="Verdana" panose="020B0604030504040204" pitchFamily="34" charset="0"/>
                <a:cs typeface="Verdana" panose="020B0604030504040204" pitchFamily="34" charset="0"/>
              </a:rPr>
              <a:t>Grammaticalization</a:t>
            </a:r>
            <a:r>
              <a:rPr lang="en-GB" sz="1600" dirty="0">
                <a:effectLst/>
                <a:latin typeface="Verdana" panose="020B0604030504040204" pitchFamily="34" charset="0"/>
                <a:ea typeface="Verdana" panose="020B0604030504040204" pitchFamily="34" charset="0"/>
                <a:cs typeface="Verdana" panose="020B0604030504040204" pitchFamily="34" charset="0"/>
              </a:rPr>
              <a:t>. Cambridge: CUP.</a:t>
            </a:r>
          </a:p>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Lebedeva, I. S., &amp; Pavlova, E. B. (2016). ‘Intensifiers in Modern English’ in </a:t>
            </a:r>
            <a:r>
              <a:rPr lang="en-GB" sz="1600" i="1" dirty="0" err="1">
                <a:effectLst/>
                <a:latin typeface="Verdana" panose="020B0604030504040204" pitchFamily="34" charset="0"/>
                <a:ea typeface="Verdana" panose="020B0604030504040204" pitchFamily="34" charset="0"/>
                <a:cs typeface="Verdana" panose="020B0604030504040204" pitchFamily="34" charset="0"/>
              </a:rPr>
              <a:t>Vestnik</a:t>
            </a:r>
            <a:r>
              <a:rPr lang="en-GB" sz="1600" i="1" dirty="0">
                <a:effectLst/>
                <a:latin typeface="Verdana" panose="020B0604030504040204" pitchFamily="34" charset="0"/>
                <a:ea typeface="Verdana" panose="020B0604030504040204" pitchFamily="34" charset="0"/>
                <a:cs typeface="Verdana" panose="020B0604030504040204" pitchFamily="34" charset="0"/>
              </a:rPr>
              <a:t> </a:t>
            </a:r>
            <a:r>
              <a:rPr lang="en-GB" sz="1600" i="1" dirty="0" err="1">
                <a:effectLst/>
                <a:latin typeface="Verdana" panose="020B0604030504040204" pitchFamily="34" charset="0"/>
                <a:ea typeface="Verdana" panose="020B0604030504040204" pitchFamily="34" charset="0"/>
                <a:cs typeface="Verdana" panose="020B0604030504040204" pitchFamily="34" charset="0"/>
              </a:rPr>
              <a:t>Moskovskogo</a:t>
            </a:r>
            <a:r>
              <a:rPr lang="en-GB" sz="1600" i="1" dirty="0">
                <a:effectLst/>
                <a:latin typeface="Verdana" panose="020B0604030504040204" pitchFamily="34" charset="0"/>
                <a:ea typeface="Verdana" panose="020B0604030504040204" pitchFamily="34" charset="0"/>
                <a:cs typeface="Verdana" panose="020B0604030504040204" pitchFamily="34" charset="0"/>
              </a:rPr>
              <a:t> </a:t>
            </a:r>
            <a:r>
              <a:rPr lang="en-GB" sz="1600" i="1" dirty="0" err="1">
                <a:effectLst/>
                <a:latin typeface="Verdana" panose="020B0604030504040204" pitchFamily="34" charset="0"/>
                <a:ea typeface="Verdana" panose="020B0604030504040204" pitchFamily="34" charset="0"/>
                <a:cs typeface="Verdana" panose="020B0604030504040204" pitchFamily="34" charset="0"/>
              </a:rPr>
              <a:t>Gosudarstvennogo</a:t>
            </a:r>
            <a:r>
              <a:rPr lang="en-GB" sz="1600" i="1" dirty="0">
                <a:effectLst/>
                <a:latin typeface="Verdana" panose="020B0604030504040204" pitchFamily="34" charset="0"/>
                <a:ea typeface="Verdana" panose="020B0604030504040204" pitchFamily="34" charset="0"/>
                <a:cs typeface="Verdana" panose="020B0604030504040204" pitchFamily="34" charset="0"/>
              </a:rPr>
              <a:t> </a:t>
            </a:r>
            <a:r>
              <a:rPr lang="en-GB" sz="1600" i="1" dirty="0" err="1">
                <a:effectLst/>
                <a:latin typeface="Verdana" panose="020B0604030504040204" pitchFamily="34" charset="0"/>
                <a:ea typeface="Verdana" panose="020B0604030504040204" pitchFamily="34" charset="0"/>
                <a:cs typeface="Verdana" panose="020B0604030504040204" pitchFamily="34" charset="0"/>
              </a:rPr>
              <a:t>Lingvisticheskogo</a:t>
            </a:r>
            <a:r>
              <a:rPr lang="en-GB" sz="1600" i="1" dirty="0">
                <a:effectLst/>
                <a:latin typeface="Verdana" panose="020B0604030504040204" pitchFamily="34" charset="0"/>
                <a:ea typeface="Verdana" panose="020B0604030504040204" pitchFamily="34" charset="0"/>
                <a:cs typeface="Verdana" panose="020B0604030504040204" pitchFamily="34" charset="0"/>
              </a:rPr>
              <a:t> </a:t>
            </a:r>
            <a:r>
              <a:rPr lang="en-GB" sz="1600" i="1" dirty="0" err="1">
                <a:effectLst/>
                <a:latin typeface="Verdana" panose="020B0604030504040204" pitchFamily="34" charset="0"/>
                <a:ea typeface="Verdana" panose="020B0604030504040204" pitchFamily="34" charset="0"/>
                <a:cs typeface="Verdana" panose="020B0604030504040204" pitchFamily="34" charset="0"/>
              </a:rPr>
              <a:t>Universiteta</a:t>
            </a:r>
            <a:r>
              <a:rPr lang="en-GB" sz="1600" dirty="0">
                <a:effectLst/>
                <a:latin typeface="Verdana" panose="020B0604030504040204" pitchFamily="34" charset="0"/>
                <a:ea typeface="Verdana" panose="020B0604030504040204" pitchFamily="34" charset="0"/>
                <a:cs typeface="Verdana" panose="020B0604030504040204" pitchFamily="34" charset="0"/>
              </a:rPr>
              <a:t>, 21 (760), pp. 43-56.</a:t>
            </a:r>
          </a:p>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Long, L and Christensen, W. (2008). Clearly, ‘Using Intensifiers is Very Bad - Or is It?’ in Idaho Law Review, retrieved 09/08/24 from </a:t>
            </a:r>
            <a:r>
              <a:rPr lang="en-GB" sz="1600" u="sng" dirty="0">
                <a:solidFill>
                  <a:srgbClr val="0563C1"/>
                </a:solidFill>
                <a:effectLst/>
                <a:latin typeface="Verdana" panose="020B0604030504040204" pitchFamily="34" charset="0"/>
                <a:ea typeface="Verdana" panose="020B0604030504040204" pitchFamily="34" charset="0"/>
                <a:cs typeface="Verdana" panose="020B0604030504040204" pitchFamily="34" charset="0"/>
                <a:hlinkClick r:id="rId3"/>
              </a:rPr>
              <a:t>https://ssrn.com/abstract=1138084</a:t>
            </a:r>
            <a:r>
              <a:rPr lang="en-GB" sz="1600" dirty="0">
                <a:effectLst/>
                <a:latin typeface="Verdana" panose="020B0604030504040204" pitchFamily="34" charset="0"/>
                <a:ea typeface="Verdana" panose="020B0604030504040204" pitchFamily="34" charset="0"/>
                <a:cs typeface="Verdana" panose="020B0604030504040204" pitchFamily="34" charset="0"/>
              </a:rPr>
              <a:t>.</a:t>
            </a:r>
          </a:p>
          <a:p>
            <a:pPr marL="0" indent="0">
              <a:buNone/>
            </a:pPr>
            <a:r>
              <a:rPr lang="en-GB" sz="1600" dirty="0" err="1">
                <a:effectLst/>
                <a:latin typeface="Verdana" panose="020B0604030504040204" pitchFamily="34" charset="0"/>
                <a:ea typeface="Verdana" panose="020B0604030504040204" pitchFamily="34" charset="0"/>
                <a:cs typeface="Verdana" panose="020B0604030504040204" pitchFamily="34" charset="0"/>
              </a:rPr>
              <a:t>Reichelt</a:t>
            </a:r>
            <a:r>
              <a:rPr lang="en-GB" sz="1600" dirty="0">
                <a:effectLst/>
                <a:latin typeface="Verdana" panose="020B0604030504040204" pitchFamily="34" charset="0"/>
                <a:ea typeface="Verdana" panose="020B0604030504040204" pitchFamily="34" charset="0"/>
                <a:cs typeface="Verdana" panose="020B0604030504040204" pitchFamily="34" charset="0"/>
              </a:rPr>
              <a:t>, S. and Durham, M. (2017). ‘Adjective Intensification as a Means of Characterization: Portraying in-group Membership and Britishness in Buffy the Vampire Slayer’ in </a:t>
            </a:r>
            <a:r>
              <a:rPr lang="en-GB" sz="1600" i="1" dirty="0">
                <a:effectLst/>
                <a:latin typeface="Verdana" panose="020B0604030504040204" pitchFamily="34" charset="0"/>
                <a:ea typeface="Verdana" panose="020B0604030504040204" pitchFamily="34" charset="0"/>
                <a:cs typeface="Verdana" panose="020B0604030504040204" pitchFamily="34" charset="0"/>
              </a:rPr>
              <a:t>Journal of English Linguistics, 45 </a:t>
            </a:r>
            <a:r>
              <a:rPr lang="en-GB" sz="1600" dirty="0">
                <a:effectLst/>
                <a:latin typeface="Verdana" panose="020B0604030504040204" pitchFamily="34" charset="0"/>
                <a:ea typeface="Verdana" panose="020B0604030504040204" pitchFamily="34" charset="0"/>
                <a:cs typeface="Verdana" panose="020B0604030504040204" pitchFamily="34" charset="0"/>
              </a:rPr>
              <a:t>(1), pp. 60-87.</a:t>
            </a:r>
          </a:p>
          <a:p>
            <a:pPr marL="0" indent="0">
              <a:buNone/>
            </a:pPr>
            <a:r>
              <a:rPr lang="en-GB" sz="1600" dirty="0" err="1">
                <a:effectLst/>
                <a:latin typeface="Verdana" panose="020B0604030504040204" pitchFamily="34" charset="0"/>
                <a:ea typeface="Verdana" panose="020B0604030504040204" pitchFamily="34" charset="0"/>
                <a:cs typeface="Verdana" panose="020B0604030504040204" pitchFamily="34" charset="0"/>
              </a:rPr>
              <a:t>Selivan</a:t>
            </a:r>
            <a:r>
              <a:rPr lang="en-GB" sz="1600" dirty="0">
                <a:effectLst/>
                <a:latin typeface="Verdana" panose="020B0604030504040204" pitchFamily="34" charset="0"/>
                <a:ea typeface="Verdana" panose="020B0604030504040204" pitchFamily="34" charset="0"/>
                <a:cs typeface="Verdana" panose="020B0604030504040204" pitchFamily="34" charset="0"/>
              </a:rPr>
              <a:t>, L. (2018). </a:t>
            </a:r>
            <a:r>
              <a:rPr lang="en-GB" sz="1600" i="1" dirty="0">
                <a:effectLst/>
                <a:latin typeface="Verdana" panose="020B0604030504040204" pitchFamily="34" charset="0"/>
                <a:ea typeface="Verdana" panose="020B0604030504040204" pitchFamily="34" charset="0"/>
                <a:cs typeface="Verdana" panose="020B0604030504040204" pitchFamily="34" charset="0"/>
              </a:rPr>
              <a:t>Lexical Grammar: Activities for Teaching Chunks and Exploring Patterns.</a:t>
            </a:r>
            <a:r>
              <a:rPr lang="en-GB" sz="1600" dirty="0">
                <a:effectLst/>
                <a:latin typeface="Verdana" panose="020B0604030504040204" pitchFamily="34" charset="0"/>
                <a:ea typeface="Verdana" panose="020B0604030504040204" pitchFamily="34" charset="0"/>
                <a:cs typeface="Verdana" panose="020B0604030504040204" pitchFamily="34" charset="0"/>
              </a:rPr>
              <a:t> Cambridge: CUP.</a:t>
            </a:r>
          </a:p>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Stratton, J. (2018). ‘The Use of the Adjective Intensifier 'well' in British English: A Case Study of The Inbetweeners’ in E</a:t>
            </a:r>
            <a:r>
              <a:rPr lang="en-GB" sz="1600" i="1" dirty="0">
                <a:effectLst/>
                <a:latin typeface="Verdana" panose="020B0604030504040204" pitchFamily="34" charset="0"/>
                <a:ea typeface="Verdana" panose="020B0604030504040204" pitchFamily="34" charset="0"/>
                <a:cs typeface="Verdana" panose="020B0604030504040204" pitchFamily="34" charset="0"/>
              </a:rPr>
              <a:t>nglish Studies 99</a:t>
            </a:r>
            <a:r>
              <a:rPr lang="en-GB" sz="1600" dirty="0">
                <a:effectLst/>
                <a:latin typeface="Verdana" panose="020B0604030504040204" pitchFamily="34" charset="0"/>
                <a:ea typeface="Verdana" panose="020B0604030504040204" pitchFamily="34" charset="0"/>
                <a:cs typeface="Verdana" panose="020B0604030504040204" pitchFamily="34" charset="0"/>
              </a:rPr>
              <a:t> (8), pp. 793-816.</a:t>
            </a:r>
          </a:p>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Stratton, J. (2021). The Emerging Intensifier 'proper' in British English in </a:t>
            </a:r>
            <a:r>
              <a:rPr lang="en-GB" sz="1600" i="1" dirty="0">
                <a:effectLst/>
                <a:latin typeface="Verdana" panose="020B0604030504040204" pitchFamily="34" charset="0"/>
                <a:ea typeface="Verdana" panose="020B0604030504040204" pitchFamily="34" charset="0"/>
                <a:cs typeface="Verdana" panose="020B0604030504040204" pitchFamily="34" charset="0"/>
              </a:rPr>
              <a:t>English Today 37</a:t>
            </a:r>
            <a:r>
              <a:rPr lang="en-GB" sz="1600" dirty="0">
                <a:effectLst/>
                <a:latin typeface="Verdana" panose="020B0604030504040204" pitchFamily="34" charset="0"/>
                <a:ea typeface="Verdana" panose="020B0604030504040204" pitchFamily="34" charset="0"/>
                <a:cs typeface="Verdana" panose="020B0604030504040204" pitchFamily="34" charset="0"/>
              </a:rPr>
              <a:t> (4), pp. 206-213.</a:t>
            </a:r>
          </a:p>
          <a:p>
            <a:pPr marL="0" indent="0">
              <a:buNone/>
            </a:pPr>
            <a:r>
              <a:rPr lang="en-GB" sz="1600" dirty="0">
                <a:effectLst/>
                <a:latin typeface="Verdana" panose="020B0604030504040204" pitchFamily="34" charset="0"/>
                <a:ea typeface="Verdana" panose="020B0604030504040204" pitchFamily="34" charset="0"/>
                <a:cs typeface="Verdana" panose="020B0604030504040204" pitchFamily="34" charset="0"/>
              </a:rPr>
              <a:t>Swan, M. (2005). </a:t>
            </a:r>
            <a:r>
              <a:rPr lang="en-GB" sz="1600" i="1" dirty="0">
                <a:effectLst/>
                <a:latin typeface="Verdana" panose="020B0604030504040204" pitchFamily="34" charset="0"/>
                <a:ea typeface="Verdana" panose="020B0604030504040204" pitchFamily="34" charset="0"/>
                <a:cs typeface="Verdana" panose="020B0604030504040204" pitchFamily="34" charset="0"/>
              </a:rPr>
              <a:t>Practical English Usage</a:t>
            </a:r>
            <a:r>
              <a:rPr lang="en-GB" sz="1600" dirty="0">
                <a:effectLst/>
                <a:latin typeface="Verdana" panose="020B0604030504040204" pitchFamily="34" charset="0"/>
                <a:ea typeface="Verdana" panose="020B0604030504040204" pitchFamily="34" charset="0"/>
                <a:cs typeface="Verdana" panose="020B0604030504040204" pitchFamily="34" charset="0"/>
              </a:rPr>
              <a:t> (3rd ed.). Oxford: OUP.</a:t>
            </a:r>
          </a:p>
        </p:txBody>
      </p:sp>
    </p:spTree>
    <p:extLst>
      <p:ext uri="{BB962C8B-B14F-4D97-AF65-F5344CB8AC3E}">
        <p14:creationId xmlns:p14="http://schemas.microsoft.com/office/powerpoint/2010/main" val="2616875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C961-E398-8261-7AE9-1214D07EFDFE}"/>
              </a:ext>
            </a:extLst>
          </p:cNvPr>
          <p:cNvSpPr>
            <a:spLocks noGrp="1"/>
          </p:cNvSpPr>
          <p:nvPr>
            <p:ph type="title"/>
          </p:nvPr>
        </p:nvSpPr>
        <p:spPr>
          <a:xfrm>
            <a:off x="838200" y="0"/>
            <a:ext cx="10515600" cy="799646"/>
          </a:xfrm>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What are intensifiers?</a:t>
            </a:r>
          </a:p>
        </p:txBody>
      </p:sp>
      <p:sp>
        <p:nvSpPr>
          <p:cNvPr id="3" name="Content Placeholder 2">
            <a:extLst>
              <a:ext uri="{FF2B5EF4-FFF2-40B4-BE49-F238E27FC236}">
                <a16:creationId xmlns:a16="http://schemas.microsoft.com/office/drawing/2014/main" id="{C4FE2929-6A99-0717-8A42-A325CB56A9F3}"/>
              </a:ext>
            </a:extLst>
          </p:cNvPr>
          <p:cNvSpPr>
            <a:spLocks noGrp="1"/>
          </p:cNvSpPr>
          <p:nvPr>
            <p:ph idx="1"/>
          </p:nvPr>
        </p:nvSpPr>
        <p:spPr>
          <a:xfrm>
            <a:off x="1001486" y="1756590"/>
            <a:ext cx="10352314" cy="1325563"/>
          </a:xfrm>
        </p:spPr>
        <p:txBody>
          <a:bodyPr>
            <a:normAutofit lnSpcReduction="10000"/>
          </a:bodyPr>
          <a:lstStyle/>
          <a:p>
            <a:r>
              <a:rPr lang="en-GB" sz="2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“...adverbs or adverbial phrases that strengthen the meaning of other expressions and show emphasis.”</a:t>
            </a:r>
          </a:p>
          <a:p>
            <a:pPr marL="0" indent="0">
              <a:buNone/>
            </a:pPr>
            <a:endParaRPr lang="en-GB" dirty="0">
              <a:solidFill>
                <a:srgbClr val="000000"/>
              </a:solidFill>
              <a:latin typeface="Times"/>
            </a:endParaRPr>
          </a:p>
          <a:p>
            <a:pPr marL="0" indent="0">
              <a:buNone/>
            </a:pPr>
            <a:r>
              <a:rPr lang="en-GB"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Cambridge Dictionary. Accessed 10/08/24, retrieved from </a:t>
            </a:r>
            <a:r>
              <a:rPr lang="en-GB"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https://dictionary.cambridge.org/</a:t>
            </a:r>
            <a:r>
              <a:rPr lang="en-GB"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endParaRPr lang="en-GB" sz="1200"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What is the Cambridge Dictionary? - Cambridgeshire Live">
            <a:extLst>
              <a:ext uri="{FF2B5EF4-FFF2-40B4-BE49-F238E27FC236}">
                <a16:creationId xmlns:a16="http://schemas.microsoft.com/office/drawing/2014/main" id="{27F86677-74F7-E29B-4C9E-B10172905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34" y="3563035"/>
            <a:ext cx="5420139" cy="284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5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98927E-D9E1-1A04-9086-7639216A6172}"/>
              </a:ext>
            </a:extLst>
          </p:cNvPr>
          <p:cNvSpPr>
            <a:spLocks noGrp="1"/>
          </p:cNvSpPr>
          <p:nvPr>
            <p:ph type="title"/>
          </p:nvPr>
        </p:nvSpPr>
        <p:spPr>
          <a:xfrm>
            <a:off x="838200" y="365125"/>
            <a:ext cx="10515600" cy="1325563"/>
          </a:xfrm>
        </p:spPr>
        <p:txBody>
          <a:bodyPr/>
          <a:lstStyle/>
          <a:p>
            <a:pPr algn="ctr"/>
            <a:r>
              <a:rPr lang="en-US"/>
              <a:t>Corpus Data</a:t>
            </a:r>
          </a:p>
        </p:txBody>
      </p:sp>
      <p:sp>
        <p:nvSpPr>
          <p:cNvPr id="5" name="Content Placeholder 2">
            <a:extLst>
              <a:ext uri="{FF2B5EF4-FFF2-40B4-BE49-F238E27FC236}">
                <a16:creationId xmlns:a16="http://schemas.microsoft.com/office/drawing/2014/main" id="{48B8681D-F97E-2A60-080B-BA90B261D5E2}"/>
              </a:ext>
            </a:extLst>
          </p:cNvPr>
          <p:cNvSpPr>
            <a:spLocks noGrp="1"/>
          </p:cNvSpPr>
          <p:nvPr>
            <p:ph idx="1"/>
          </p:nvPr>
        </p:nvSpPr>
        <p:spPr>
          <a:xfrm>
            <a:off x="3100583" y="2036196"/>
            <a:ext cx="912089" cy="448145"/>
          </a:xfrm>
        </p:spPr>
        <p:txBody>
          <a:bodyPr vert="horz" lIns="91440" tIns="45720" rIns="91440" bIns="45720" rtlCol="0" anchor="t">
            <a:normAutofit fontScale="70000" lnSpcReduction="20000"/>
          </a:bodyPr>
          <a:lstStyle/>
          <a:p>
            <a:pPr marL="0" indent="0">
              <a:buNone/>
            </a:pPr>
            <a:r>
              <a:rPr lang="en-US" dirty="0">
                <a:cs typeface="Calibri"/>
              </a:rPr>
              <a:t>COCA</a:t>
            </a:r>
          </a:p>
        </p:txBody>
      </p:sp>
      <p:pic>
        <p:nvPicPr>
          <p:cNvPr id="6" name="Picture 5" descr="A qr code with black squares&#10;&#10;Description automatically generated">
            <a:extLst>
              <a:ext uri="{FF2B5EF4-FFF2-40B4-BE49-F238E27FC236}">
                <a16:creationId xmlns:a16="http://schemas.microsoft.com/office/drawing/2014/main" id="{C59CE191-91CA-1610-FDA2-24DB97BB5267}"/>
              </a:ext>
            </a:extLst>
          </p:cNvPr>
          <p:cNvPicPr>
            <a:picLocks noChangeAspect="1"/>
          </p:cNvPicPr>
          <p:nvPr/>
        </p:nvPicPr>
        <p:blipFill>
          <a:blip r:embed="rId2"/>
          <a:stretch>
            <a:fillRect/>
          </a:stretch>
        </p:blipFill>
        <p:spPr>
          <a:xfrm>
            <a:off x="2469238" y="2602586"/>
            <a:ext cx="2243652" cy="2284630"/>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14CB6834-F8B1-19DD-999C-0141DAD0138F}"/>
              </a:ext>
            </a:extLst>
          </p:cNvPr>
          <p:cNvPicPr>
            <a:picLocks noChangeAspect="1"/>
          </p:cNvPicPr>
          <p:nvPr/>
        </p:nvPicPr>
        <p:blipFill>
          <a:blip r:embed="rId3"/>
          <a:stretch>
            <a:fillRect/>
          </a:stretch>
        </p:blipFill>
        <p:spPr>
          <a:xfrm>
            <a:off x="7479112" y="2602586"/>
            <a:ext cx="2275722" cy="2321634"/>
          </a:xfrm>
          <a:prstGeom prst="rect">
            <a:avLst/>
          </a:prstGeom>
        </p:spPr>
      </p:pic>
      <p:sp>
        <p:nvSpPr>
          <p:cNvPr id="10" name="Content Placeholder 2">
            <a:extLst>
              <a:ext uri="{FF2B5EF4-FFF2-40B4-BE49-F238E27FC236}">
                <a16:creationId xmlns:a16="http://schemas.microsoft.com/office/drawing/2014/main" id="{81CDE174-260E-F54B-BBEA-A9578A7B9BEF}"/>
              </a:ext>
            </a:extLst>
          </p:cNvPr>
          <p:cNvSpPr txBox="1">
            <a:spLocks/>
          </p:cNvSpPr>
          <p:nvPr/>
        </p:nvSpPr>
        <p:spPr>
          <a:xfrm>
            <a:off x="7497512" y="2082137"/>
            <a:ext cx="2205843" cy="4207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cs typeface="Calibri"/>
              </a:rPr>
              <a:t>SKELL</a:t>
            </a:r>
          </a:p>
        </p:txBody>
      </p:sp>
      <p:sp>
        <p:nvSpPr>
          <p:cNvPr id="3" name="TextBox 2">
            <a:extLst>
              <a:ext uri="{FF2B5EF4-FFF2-40B4-BE49-F238E27FC236}">
                <a16:creationId xmlns:a16="http://schemas.microsoft.com/office/drawing/2014/main" id="{522835C9-3E92-FCCF-369D-23F3A855AC15}"/>
              </a:ext>
            </a:extLst>
          </p:cNvPr>
          <p:cNvSpPr txBox="1"/>
          <p:nvPr/>
        </p:nvSpPr>
        <p:spPr>
          <a:xfrm>
            <a:off x="1645460" y="4887216"/>
            <a:ext cx="4137502" cy="376762"/>
          </a:xfrm>
          <a:prstGeom prst="rect">
            <a:avLst/>
          </a:prstGeom>
          <a:noFill/>
        </p:spPr>
        <p:txBody>
          <a:bodyPr wrap="square">
            <a:spAutoFit/>
          </a:bodyPr>
          <a:lstStyle/>
          <a:p>
            <a:r>
              <a:rPr lang="en-GB" dirty="0">
                <a:hlinkClick r:id="rId4"/>
              </a:rPr>
              <a:t>https://www.english-corpora.org/coca/</a:t>
            </a:r>
            <a:r>
              <a:rPr lang="en-GB" dirty="0"/>
              <a:t> </a:t>
            </a:r>
          </a:p>
        </p:txBody>
      </p:sp>
      <p:sp>
        <p:nvSpPr>
          <p:cNvPr id="8" name="TextBox 7">
            <a:extLst>
              <a:ext uri="{FF2B5EF4-FFF2-40B4-BE49-F238E27FC236}">
                <a16:creationId xmlns:a16="http://schemas.microsoft.com/office/drawing/2014/main" id="{073AA18F-084F-7680-FF46-D8F9392D3A2B}"/>
              </a:ext>
            </a:extLst>
          </p:cNvPr>
          <p:cNvSpPr txBox="1"/>
          <p:nvPr/>
        </p:nvSpPr>
        <p:spPr>
          <a:xfrm>
            <a:off x="7089689" y="4835553"/>
            <a:ext cx="3289986" cy="376762"/>
          </a:xfrm>
          <a:prstGeom prst="rect">
            <a:avLst/>
          </a:prstGeom>
          <a:noFill/>
        </p:spPr>
        <p:txBody>
          <a:bodyPr wrap="square">
            <a:spAutoFit/>
          </a:bodyPr>
          <a:lstStyle/>
          <a:p>
            <a:r>
              <a:rPr lang="en-GB" dirty="0">
                <a:hlinkClick r:id="rId5"/>
              </a:rPr>
              <a:t>https://skell.sketchengine.eu/</a:t>
            </a:r>
            <a:r>
              <a:rPr lang="en-GB" dirty="0"/>
              <a:t> </a:t>
            </a:r>
          </a:p>
        </p:txBody>
      </p:sp>
    </p:spTree>
    <p:extLst>
      <p:ext uri="{BB962C8B-B14F-4D97-AF65-F5344CB8AC3E}">
        <p14:creationId xmlns:p14="http://schemas.microsoft.com/office/powerpoint/2010/main" val="568789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7CED-8B2E-1E32-AD5A-86532FC31BE0}"/>
              </a:ext>
            </a:extLst>
          </p:cNvPr>
          <p:cNvSpPr>
            <a:spLocks noGrp="1"/>
          </p:cNvSpPr>
          <p:nvPr>
            <p:ph type="title"/>
          </p:nvPr>
        </p:nvSpPr>
        <p:spPr/>
        <p:txBody>
          <a:bodyPr/>
          <a:lstStyle/>
          <a:p>
            <a:pPr algn="ctr"/>
            <a:r>
              <a:rPr lang="en-GB" dirty="0" err="1"/>
              <a:t>Quodb</a:t>
            </a:r>
            <a:endParaRPr lang="en-GB" dirty="0"/>
          </a:p>
        </p:txBody>
      </p:sp>
      <p:pic>
        <p:nvPicPr>
          <p:cNvPr id="4" name="Content Placeholder 3">
            <a:extLst>
              <a:ext uri="{FF2B5EF4-FFF2-40B4-BE49-F238E27FC236}">
                <a16:creationId xmlns:a16="http://schemas.microsoft.com/office/drawing/2014/main" id="{57678585-7381-5CDC-566B-CB60146F0FCF}"/>
              </a:ext>
            </a:extLst>
          </p:cNvPr>
          <p:cNvPicPr>
            <a:picLocks noGrp="1" noChangeAspect="1"/>
          </p:cNvPicPr>
          <p:nvPr>
            <p:ph idx="1"/>
          </p:nvPr>
        </p:nvPicPr>
        <p:blipFill>
          <a:blip r:embed="rId2"/>
          <a:stretch>
            <a:fillRect/>
          </a:stretch>
        </p:blipFill>
        <p:spPr>
          <a:xfrm>
            <a:off x="4121150" y="2026444"/>
            <a:ext cx="3949700" cy="3949700"/>
          </a:xfrm>
          <a:prstGeom prst="rect">
            <a:avLst/>
          </a:prstGeom>
        </p:spPr>
      </p:pic>
      <p:sp>
        <p:nvSpPr>
          <p:cNvPr id="6" name="TextBox 5">
            <a:extLst>
              <a:ext uri="{FF2B5EF4-FFF2-40B4-BE49-F238E27FC236}">
                <a16:creationId xmlns:a16="http://schemas.microsoft.com/office/drawing/2014/main" id="{6085BB8B-499B-8702-4ACC-EC05710A2C68}"/>
              </a:ext>
            </a:extLst>
          </p:cNvPr>
          <p:cNvSpPr txBox="1"/>
          <p:nvPr/>
        </p:nvSpPr>
        <p:spPr>
          <a:xfrm>
            <a:off x="4877830" y="5976144"/>
            <a:ext cx="2758646" cy="369332"/>
          </a:xfrm>
          <a:prstGeom prst="rect">
            <a:avLst/>
          </a:prstGeom>
          <a:noFill/>
        </p:spPr>
        <p:txBody>
          <a:bodyPr wrap="square">
            <a:spAutoFit/>
          </a:bodyPr>
          <a:lstStyle/>
          <a:p>
            <a:r>
              <a:rPr lang="en-GB" dirty="0">
                <a:hlinkClick r:id="rId3"/>
              </a:rPr>
              <a:t>https://www.quodb.com/</a:t>
            </a:r>
            <a:r>
              <a:rPr lang="en-GB" dirty="0"/>
              <a:t> </a:t>
            </a:r>
          </a:p>
        </p:txBody>
      </p:sp>
    </p:spTree>
    <p:extLst>
      <p:ext uri="{BB962C8B-B14F-4D97-AF65-F5344CB8AC3E}">
        <p14:creationId xmlns:p14="http://schemas.microsoft.com/office/powerpoint/2010/main" val="2295236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E13D-55BD-D8AD-95AA-318C9E49238F}"/>
              </a:ext>
            </a:extLst>
          </p:cNvPr>
          <p:cNvSpPr>
            <a:spLocks noGrp="1"/>
          </p:cNvSpPr>
          <p:nvPr>
            <p:ph type="title"/>
          </p:nvPr>
        </p:nvSpPr>
        <p:spPr>
          <a:xfrm>
            <a:off x="924698" y="365124"/>
            <a:ext cx="10515600" cy="1325563"/>
          </a:xfrm>
        </p:spPr>
        <p:txBody>
          <a:bodyPr/>
          <a:lstStyle/>
          <a:p>
            <a:pPr algn="ctr"/>
            <a:r>
              <a:rPr lang="en-GB" dirty="0"/>
              <a:t>Other Corpus Tools</a:t>
            </a:r>
          </a:p>
        </p:txBody>
      </p:sp>
      <p:pic>
        <p:nvPicPr>
          <p:cNvPr id="4" name="Picture 3">
            <a:extLst>
              <a:ext uri="{FF2B5EF4-FFF2-40B4-BE49-F238E27FC236}">
                <a16:creationId xmlns:a16="http://schemas.microsoft.com/office/drawing/2014/main" id="{4842DF8F-4D2D-E1B6-4DB6-8EAB32106CF7}"/>
              </a:ext>
            </a:extLst>
          </p:cNvPr>
          <p:cNvPicPr>
            <a:picLocks noChangeAspect="1"/>
          </p:cNvPicPr>
          <p:nvPr/>
        </p:nvPicPr>
        <p:blipFill>
          <a:blip r:embed="rId2"/>
          <a:stretch>
            <a:fillRect/>
          </a:stretch>
        </p:blipFill>
        <p:spPr>
          <a:xfrm>
            <a:off x="1293783" y="2627312"/>
            <a:ext cx="2764978" cy="2747963"/>
          </a:xfrm>
          <a:prstGeom prst="rect">
            <a:avLst/>
          </a:prstGeom>
        </p:spPr>
      </p:pic>
      <p:sp>
        <p:nvSpPr>
          <p:cNvPr id="5" name="TextBox 4">
            <a:extLst>
              <a:ext uri="{FF2B5EF4-FFF2-40B4-BE49-F238E27FC236}">
                <a16:creationId xmlns:a16="http://schemas.microsoft.com/office/drawing/2014/main" id="{4DDE45D7-6487-721B-215A-CA6CABC0120D}"/>
              </a:ext>
            </a:extLst>
          </p:cNvPr>
          <p:cNvSpPr txBox="1"/>
          <p:nvPr/>
        </p:nvSpPr>
        <p:spPr>
          <a:xfrm>
            <a:off x="729049" y="2020500"/>
            <a:ext cx="4096285" cy="400110"/>
          </a:xfrm>
          <a:prstGeom prst="rect">
            <a:avLst/>
          </a:prstGeom>
          <a:noFill/>
        </p:spPr>
        <p:txBody>
          <a:bodyPr wrap="square" rtlCol="0">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Oxford Collocation Dictionary</a:t>
            </a:r>
          </a:p>
        </p:txBody>
      </p:sp>
      <p:pic>
        <p:nvPicPr>
          <p:cNvPr id="6" name="Picture 5">
            <a:extLst>
              <a:ext uri="{FF2B5EF4-FFF2-40B4-BE49-F238E27FC236}">
                <a16:creationId xmlns:a16="http://schemas.microsoft.com/office/drawing/2014/main" id="{E85820BA-46B8-1DF0-4620-717D690D9922}"/>
              </a:ext>
            </a:extLst>
          </p:cNvPr>
          <p:cNvPicPr>
            <a:picLocks noChangeAspect="1"/>
          </p:cNvPicPr>
          <p:nvPr/>
        </p:nvPicPr>
        <p:blipFill>
          <a:blip r:embed="rId3"/>
          <a:stretch>
            <a:fillRect/>
          </a:stretch>
        </p:blipFill>
        <p:spPr>
          <a:xfrm>
            <a:off x="7366667" y="2563643"/>
            <a:ext cx="2764978" cy="2782645"/>
          </a:xfrm>
          <a:prstGeom prst="rect">
            <a:avLst/>
          </a:prstGeom>
        </p:spPr>
      </p:pic>
      <p:sp>
        <p:nvSpPr>
          <p:cNvPr id="7" name="TextBox 6">
            <a:extLst>
              <a:ext uri="{FF2B5EF4-FFF2-40B4-BE49-F238E27FC236}">
                <a16:creationId xmlns:a16="http://schemas.microsoft.com/office/drawing/2014/main" id="{00EA98BA-DF6B-14A1-5957-E47650620F33}"/>
              </a:ext>
            </a:extLst>
          </p:cNvPr>
          <p:cNvSpPr txBox="1"/>
          <p:nvPr/>
        </p:nvSpPr>
        <p:spPr>
          <a:xfrm>
            <a:off x="7534925" y="2020500"/>
            <a:ext cx="2428461" cy="400110"/>
          </a:xfrm>
          <a:prstGeom prst="rect">
            <a:avLst/>
          </a:prstGeom>
          <a:noFill/>
        </p:spPr>
        <p:txBody>
          <a:bodyPr wrap="square" rtlCol="0">
            <a:spAutoFit/>
          </a:bodyPr>
          <a:lstStyle/>
          <a:p>
            <a:pPr algn="ctr"/>
            <a:r>
              <a:rPr lang="en-GB" sz="2000" dirty="0" err="1">
                <a:latin typeface="Verdana" panose="020B0604030504040204" pitchFamily="34" charset="0"/>
                <a:ea typeface="Verdana" panose="020B0604030504040204" pitchFamily="34" charset="0"/>
                <a:cs typeface="Verdana" panose="020B0604030504040204" pitchFamily="34" charset="0"/>
              </a:rPr>
              <a:t>Youglish</a:t>
            </a:r>
            <a:endParaRPr lang="en-GB"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7999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168180-3ACF-2362-27CD-06395D682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5430" y="1325563"/>
            <a:ext cx="8961140" cy="3505718"/>
          </a:xfrm>
          <a:prstGeom prst="rect">
            <a:avLst/>
          </a:prstGeom>
        </p:spPr>
      </p:pic>
      <p:sp>
        <p:nvSpPr>
          <p:cNvPr id="7" name="TextBox 6">
            <a:extLst>
              <a:ext uri="{FF2B5EF4-FFF2-40B4-BE49-F238E27FC236}">
                <a16:creationId xmlns:a16="http://schemas.microsoft.com/office/drawing/2014/main" id="{0B03D474-A101-0DB9-8238-3A1EDB8369EE}"/>
              </a:ext>
            </a:extLst>
          </p:cNvPr>
          <p:cNvSpPr txBox="1"/>
          <p:nvPr/>
        </p:nvSpPr>
        <p:spPr>
          <a:xfrm>
            <a:off x="707572" y="4999872"/>
            <a:ext cx="12192000" cy="276999"/>
          </a:xfrm>
          <a:prstGeom prst="rect">
            <a:avLst/>
          </a:prstGeom>
          <a:noFill/>
        </p:spPr>
        <p:txBody>
          <a:bodyPr wrap="square">
            <a:spAutoFit/>
          </a:bodyPr>
          <a:lstStyle/>
          <a:p>
            <a:r>
              <a:rPr lang="nb-NO" sz="1200" dirty="0" err="1">
                <a:effectLst/>
                <a:latin typeface="Calibri" panose="020F0502020204030204" pitchFamily="34" charset="0"/>
                <a:ea typeface="MS Mincho" panose="02020609040205080304" pitchFamily="49" charset="-128"/>
                <a:cs typeface="Times New Roman" panose="02020603050405020304" pitchFamily="18" charset="0"/>
              </a:rPr>
              <a:t>Lebedeva</a:t>
            </a:r>
            <a:r>
              <a:rPr lang="nb-NO" sz="1200" dirty="0">
                <a:effectLst/>
                <a:latin typeface="Calibri" panose="020F0502020204030204" pitchFamily="34" charset="0"/>
                <a:ea typeface="MS Mincho" panose="02020609040205080304" pitchFamily="49" charset="-128"/>
                <a:cs typeface="Times New Roman" panose="02020603050405020304" pitchFamily="18" charset="0"/>
              </a:rPr>
              <a:t>, I. S., &amp; </a:t>
            </a:r>
            <a:r>
              <a:rPr lang="nb-NO" sz="1200" dirty="0" err="1">
                <a:effectLst/>
                <a:latin typeface="Calibri" panose="020F0502020204030204" pitchFamily="34" charset="0"/>
                <a:ea typeface="MS Mincho" panose="02020609040205080304" pitchFamily="49" charset="-128"/>
                <a:cs typeface="Times New Roman" panose="02020603050405020304" pitchFamily="18" charset="0"/>
              </a:rPr>
              <a:t>Pavlova</a:t>
            </a:r>
            <a:r>
              <a:rPr lang="nb-NO" sz="1200" dirty="0">
                <a:effectLst/>
                <a:latin typeface="Calibri" panose="020F0502020204030204" pitchFamily="34" charset="0"/>
                <a:ea typeface="MS Mincho" panose="02020609040205080304" pitchFamily="49" charset="-128"/>
                <a:cs typeface="Times New Roman" panose="02020603050405020304" pitchFamily="18" charset="0"/>
              </a:rPr>
              <a:t>, E. B. (2016:49). </a:t>
            </a:r>
            <a:r>
              <a:rPr lang="en-GB" sz="1200" dirty="0">
                <a:effectLst/>
                <a:latin typeface="Calibri" panose="020F0502020204030204" pitchFamily="34" charset="0"/>
                <a:ea typeface="MS Mincho" panose="02020609040205080304" pitchFamily="49" charset="-128"/>
                <a:cs typeface="Times New Roman" panose="02020603050405020304" pitchFamily="18" charset="0"/>
              </a:rPr>
              <a:t>‘Intensifiers in Modern English’ in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Vestnik</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Moskovskogo</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Gosudarstvennogo</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Lingvisticheskogo</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Universiteta</a:t>
            </a:r>
            <a:r>
              <a:rPr lang="en-GB" sz="1200" dirty="0">
                <a:effectLst/>
                <a:latin typeface="Calibri" panose="020F0502020204030204" pitchFamily="34" charset="0"/>
                <a:ea typeface="MS Mincho" panose="02020609040205080304" pitchFamily="49" charset="-128"/>
                <a:cs typeface="Times New Roman" panose="02020603050405020304" pitchFamily="18" charset="0"/>
              </a:rPr>
              <a:t>, 21 (760), pp. 43-56.</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556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A19FC5-F234-8C62-D482-25F96311CD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7029" y="771689"/>
            <a:ext cx="8316685" cy="5512697"/>
          </a:xfrm>
          <a:prstGeom prst="rect">
            <a:avLst/>
          </a:prstGeom>
        </p:spPr>
      </p:pic>
      <p:sp>
        <p:nvSpPr>
          <p:cNvPr id="6" name="TextBox 5">
            <a:extLst>
              <a:ext uri="{FF2B5EF4-FFF2-40B4-BE49-F238E27FC236}">
                <a16:creationId xmlns:a16="http://schemas.microsoft.com/office/drawing/2014/main" id="{45E289F0-B178-AADF-3C3C-0D105FEF4CE7}"/>
              </a:ext>
            </a:extLst>
          </p:cNvPr>
          <p:cNvSpPr txBox="1"/>
          <p:nvPr/>
        </p:nvSpPr>
        <p:spPr>
          <a:xfrm>
            <a:off x="729343" y="6284386"/>
            <a:ext cx="12192000" cy="276999"/>
          </a:xfrm>
          <a:prstGeom prst="rect">
            <a:avLst/>
          </a:prstGeom>
          <a:noFill/>
        </p:spPr>
        <p:txBody>
          <a:bodyPr wrap="square">
            <a:spAutoFit/>
          </a:bodyPr>
          <a:lstStyle/>
          <a:p>
            <a:r>
              <a:rPr lang="nb-NO" sz="1200" dirty="0" err="1">
                <a:effectLst/>
                <a:latin typeface="Calibri" panose="020F0502020204030204" pitchFamily="34" charset="0"/>
                <a:ea typeface="MS Mincho" panose="02020609040205080304" pitchFamily="49" charset="-128"/>
                <a:cs typeface="Times New Roman" panose="02020603050405020304" pitchFamily="18" charset="0"/>
              </a:rPr>
              <a:t>Lebedeva</a:t>
            </a:r>
            <a:r>
              <a:rPr lang="nb-NO" sz="1200" dirty="0">
                <a:effectLst/>
                <a:latin typeface="Calibri" panose="020F0502020204030204" pitchFamily="34" charset="0"/>
                <a:ea typeface="MS Mincho" panose="02020609040205080304" pitchFamily="49" charset="-128"/>
                <a:cs typeface="Times New Roman" panose="02020603050405020304" pitchFamily="18" charset="0"/>
              </a:rPr>
              <a:t>, I. S., &amp; </a:t>
            </a:r>
            <a:r>
              <a:rPr lang="nb-NO" sz="1200" dirty="0" err="1">
                <a:effectLst/>
                <a:latin typeface="Calibri" panose="020F0502020204030204" pitchFamily="34" charset="0"/>
                <a:ea typeface="MS Mincho" panose="02020609040205080304" pitchFamily="49" charset="-128"/>
                <a:cs typeface="Times New Roman" panose="02020603050405020304" pitchFamily="18" charset="0"/>
              </a:rPr>
              <a:t>Pavlova</a:t>
            </a:r>
            <a:r>
              <a:rPr lang="nb-NO" sz="1200" dirty="0">
                <a:effectLst/>
                <a:latin typeface="Calibri" panose="020F0502020204030204" pitchFamily="34" charset="0"/>
                <a:ea typeface="MS Mincho" panose="02020609040205080304" pitchFamily="49" charset="-128"/>
                <a:cs typeface="Times New Roman" panose="02020603050405020304" pitchFamily="18" charset="0"/>
              </a:rPr>
              <a:t>, E. B. (2016:49). </a:t>
            </a:r>
            <a:r>
              <a:rPr lang="en-GB" sz="1200" dirty="0">
                <a:effectLst/>
                <a:latin typeface="Calibri" panose="020F0502020204030204" pitchFamily="34" charset="0"/>
                <a:ea typeface="MS Mincho" panose="02020609040205080304" pitchFamily="49" charset="-128"/>
                <a:cs typeface="Times New Roman" panose="02020603050405020304" pitchFamily="18" charset="0"/>
              </a:rPr>
              <a:t>‘Intensifiers in Modern English’ in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Vestnik</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Moskovskogo</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Gosudarstvennogo</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Lingvisticheskogo</a:t>
            </a:r>
            <a:r>
              <a:rPr lang="en-GB" sz="1200"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200" i="1" dirty="0" err="1">
                <a:effectLst/>
                <a:latin typeface="Calibri" panose="020F0502020204030204" pitchFamily="34" charset="0"/>
                <a:ea typeface="MS Mincho" panose="02020609040205080304" pitchFamily="49" charset="-128"/>
                <a:cs typeface="Times New Roman" panose="02020603050405020304" pitchFamily="18" charset="0"/>
              </a:rPr>
              <a:t>Universiteta</a:t>
            </a:r>
            <a:r>
              <a:rPr lang="en-GB" sz="1200" dirty="0">
                <a:effectLst/>
                <a:latin typeface="Calibri" panose="020F0502020204030204" pitchFamily="34" charset="0"/>
                <a:ea typeface="MS Mincho" panose="02020609040205080304" pitchFamily="49" charset="-128"/>
                <a:cs typeface="Times New Roman" panose="02020603050405020304" pitchFamily="18" charset="0"/>
              </a:rPr>
              <a:t>, 21 (760), pp. 43-56.</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9558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95DC25-7150-CB0F-A334-7D3A11CD4EB5}"/>
              </a:ext>
            </a:extLst>
          </p:cNvPr>
          <p:cNvSpPr txBox="1">
            <a:spLocks/>
          </p:cNvSpPr>
          <p:nvPr/>
        </p:nvSpPr>
        <p:spPr>
          <a:xfrm>
            <a:off x="838200" y="261264"/>
            <a:ext cx="10515600" cy="799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Why are they important?</a:t>
            </a:r>
          </a:p>
        </p:txBody>
      </p:sp>
      <p:sp>
        <p:nvSpPr>
          <p:cNvPr id="5" name="Content Placeholder 2">
            <a:extLst>
              <a:ext uri="{FF2B5EF4-FFF2-40B4-BE49-F238E27FC236}">
                <a16:creationId xmlns:a16="http://schemas.microsoft.com/office/drawing/2014/main" id="{1327BD9C-9E4F-EB91-F1DF-A4BC06679AB3}"/>
              </a:ext>
            </a:extLst>
          </p:cNvPr>
          <p:cNvSpPr txBox="1">
            <a:spLocks/>
          </p:cNvSpPr>
          <p:nvPr/>
        </p:nvSpPr>
        <p:spPr>
          <a:xfrm>
            <a:off x="1164772" y="1578659"/>
            <a:ext cx="10352314" cy="3107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00000"/>
                </a:solidFill>
                <a:latin typeface="Verdana" panose="020B0604030504040204" pitchFamily="34" charset="0"/>
                <a:ea typeface="Verdana" panose="020B0604030504040204" pitchFamily="34" charset="0"/>
                <a:cs typeface="Verdana" panose="020B0604030504040204" pitchFamily="34" charset="0"/>
              </a:rPr>
              <a:t>Emotive language is a primary way people express their feelings.</a:t>
            </a:r>
          </a:p>
          <a:p>
            <a:endParaRPr lang="en-GB"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endParaRPr lang="en-GB"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0000"/>
                </a:solidFill>
                <a:latin typeface="Verdana" panose="020B0604030504040204" pitchFamily="34" charset="0"/>
                <a:ea typeface="Verdana" panose="020B0604030504040204" pitchFamily="34" charset="0"/>
                <a:cs typeface="Verdana" panose="020B0604030504040204" pitchFamily="34" charset="0"/>
              </a:rPr>
              <a:t>Intensifiers like “very” are used with very high frequency.</a:t>
            </a:r>
          </a:p>
          <a:p>
            <a:pPr marL="0" indent="0">
              <a:buNone/>
            </a:pPr>
            <a:endParaRPr lang="en-GB"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0000"/>
                </a:solidFill>
                <a:latin typeface="Verdana" panose="020B0604030504040204" pitchFamily="34" charset="0"/>
                <a:ea typeface="Verdana" panose="020B0604030504040204" pitchFamily="34" charset="0"/>
                <a:cs typeface="Verdana" panose="020B0604030504040204" pitchFamily="34" charset="0"/>
              </a:rPr>
              <a:t>Using them gets you higher marks in exams – especially low frequency ones!</a:t>
            </a:r>
            <a:endParaRPr lang="en-GB" sz="20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F4956029-435F-5BEC-4A3D-B43487EA886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27836" y="4835064"/>
            <a:ext cx="2889250" cy="1924050"/>
          </a:xfrm>
          <a:prstGeom prst="rect">
            <a:avLst/>
          </a:prstGeom>
        </p:spPr>
      </p:pic>
    </p:spTree>
    <p:extLst>
      <p:ext uri="{BB962C8B-B14F-4D97-AF65-F5344CB8AC3E}">
        <p14:creationId xmlns:p14="http://schemas.microsoft.com/office/powerpoint/2010/main" val="3863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AC85-764D-4674-4857-E507087829FF}"/>
              </a:ext>
            </a:extLst>
          </p:cNvPr>
          <p:cNvSpPr>
            <a:spLocks noGrp="1"/>
          </p:cNvSpPr>
          <p:nvPr>
            <p:ph type="title"/>
          </p:nvPr>
        </p:nvSpPr>
        <p:spPr>
          <a:xfrm>
            <a:off x="1289491" y="499924"/>
            <a:ext cx="10515600" cy="1325563"/>
          </a:xfrm>
        </p:spPr>
        <p:txBody>
          <a:bodyPr>
            <a:normAutofit/>
          </a:bodyPr>
          <a:lstStyle/>
          <a:p>
            <a:pPr algn="ctr"/>
            <a:r>
              <a:rPr lang="en-GB" sz="3000" dirty="0">
                <a:latin typeface="Verdana" panose="020B0604030504040204" pitchFamily="34" charset="0"/>
                <a:ea typeface="Verdana" panose="020B0604030504040204" pitchFamily="34" charset="0"/>
                <a:cs typeface="Verdana" panose="020B0604030504040204" pitchFamily="34" charset="0"/>
              </a:rPr>
              <a:t>How do we cover them in English courses?</a:t>
            </a:r>
          </a:p>
        </p:txBody>
      </p:sp>
      <p:pic>
        <p:nvPicPr>
          <p:cNvPr id="5" name="Picture 4">
            <a:extLst>
              <a:ext uri="{FF2B5EF4-FFF2-40B4-BE49-F238E27FC236}">
                <a16:creationId xmlns:a16="http://schemas.microsoft.com/office/drawing/2014/main" id="{D9AF02F6-86D4-FE8B-F5B2-35B6F87A8E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48000" y="1825487"/>
            <a:ext cx="6096000" cy="4876800"/>
          </a:xfrm>
          <a:prstGeom prst="rect">
            <a:avLst/>
          </a:prstGeom>
        </p:spPr>
      </p:pic>
    </p:spTree>
    <p:extLst>
      <p:ext uri="{BB962C8B-B14F-4D97-AF65-F5344CB8AC3E}">
        <p14:creationId xmlns:p14="http://schemas.microsoft.com/office/powerpoint/2010/main" val="306300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0D962-48C3-5A8F-052F-BAA30AB2E4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2268F5-F9F0-5DD0-CC85-03F6583A2297}"/>
              </a:ext>
            </a:extLst>
          </p:cNvPr>
          <p:cNvSpPr txBox="1"/>
          <p:nvPr/>
        </p:nvSpPr>
        <p:spPr>
          <a:xfrm>
            <a:off x="185351" y="176513"/>
            <a:ext cx="11658305" cy="1077218"/>
          </a:xfrm>
          <a:prstGeom prst="rect">
            <a:avLst/>
          </a:prstGeom>
          <a:noFill/>
        </p:spPr>
        <p:txBody>
          <a:bodyPr wrap="square" rtlCol="0">
            <a:spAutoFit/>
          </a:bodyPr>
          <a:lstStyle/>
          <a:p>
            <a:pPr algn="ctr"/>
            <a:r>
              <a:rPr lang="en-GB" sz="3200" dirty="0"/>
              <a:t>A study of seven non-L1 English teachers participating on a DELTA 2 course who studied English as a foreign language</a:t>
            </a:r>
          </a:p>
        </p:txBody>
      </p:sp>
      <p:graphicFrame>
        <p:nvGraphicFramePr>
          <p:cNvPr id="3" name="Table 2">
            <a:extLst>
              <a:ext uri="{FF2B5EF4-FFF2-40B4-BE49-F238E27FC236}">
                <a16:creationId xmlns:a16="http://schemas.microsoft.com/office/drawing/2014/main" id="{B18CAFFF-45BA-1A0F-A178-2A908259FB2C}"/>
              </a:ext>
            </a:extLst>
          </p:cNvPr>
          <p:cNvGraphicFramePr>
            <a:graphicFrameLocks noGrp="1"/>
          </p:cNvGraphicFramePr>
          <p:nvPr>
            <p:extLst>
              <p:ext uri="{D42A27DB-BD31-4B8C-83A1-F6EECF244321}">
                <p14:modId xmlns:p14="http://schemas.microsoft.com/office/powerpoint/2010/main" val="840980151"/>
              </p:ext>
            </p:extLst>
          </p:nvPr>
        </p:nvGraphicFramePr>
        <p:xfrm>
          <a:off x="495300" y="2496693"/>
          <a:ext cx="11201399" cy="2291080"/>
        </p:xfrm>
        <a:graphic>
          <a:graphicData uri="http://schemas.openxmlformats.org/drawingml/2006/table">
            <a:tbl>
              <a:tblPr firstRow="1" bandRow="1">
                <a:tableStyleId>{5C22544A-7EE6-4342-B048-85BDC9FD1C3A}</a:tableStyleId>
              </a:tblPr>
              <a:tblGrid>
                <a:gridCol w="3287484">
                  <a:extLst>
                    <a:ext uri="{9D8B030D-6E8A-4147-A177-3AD203B41FA5}">
                      <a16:colId xmlns:a16="http://schemas.microsoft.com/office/drawing/2014/main" val="1230008791"/>
                    </a:ext>
                  </a:extLst>
                </a:gridCol>
                <a:gridCol w="3331029">
                  <a:extLst>
                    <a:ext uri="{9D8B030D-6E8A-4147-A177-3AD203B41FA5}">
                      <a16:colId xmlns:a16="http://schemas.microsoft.com/office/drawing/2014/main" val="935231075"/>
                    </a:ext>
                  </a:extLst>
                </a:gridCol>
                <a:gridCol w="4582886">
                  <a:extLst>
                    <a:ext uri="{9D8B030D-6E8A-4147-A177-3AD203B41FA5}">
                      <a16:colId xmlns:a16="http://schemas.microsoft.com/office/drawing/2014/main" val="2786530021"/>
                    </a:ext>
                  </a:extLst>
                </a:gridCol>
              </a:tblGrid>
              <a:tr h="370840">
                <a:tc>
                  <a:txBody>
                    <a:bodyPr/>
                    <a:lstStyle/>
                    <a:p>
                      <a:pPr algn="ctr"/>
                      <a:endParaRPr lang="en-GB" dirty="0"/>
                    </a:p>
                  </a:txBody>
                  <a:tcPr/>
                </a:tc>
                <a:tc>
                  <a:txBody>
                    <a:bodyPr/>
                    <a:lstStyle/>
                    <a:p>
                      <a:pPr algn="ctr"/>
                      <a:r>
                        <a:rPr lang="en-GB" dirty="0"/>
                        <a:t>Number</a:t>
                      </a:r>
                    </a:p>
                  </a:txBody>
                  <a:tcPr/>
                </a:tc>
                <a:tc>
                  <a:txBody>
                    <a:bodyPr/>
                    <a:lstStyle/>
                    <a:p>
                      <a:pPr algn="ctr"/>
                      <a:r>
                        <a:rPr lang="en-GB" dirty="0"/>
                        <a:t>Comments</a:t>
                      </a:r>
                    </a:p>
                  </a:txBody>
                  <a:tcPr/>
                </a:tc>
                <a:extLst>
                  <a:ext uri="{0D108BD9-81ED-4DB2-BD59-A6C34878D82A}">
                    <a16:rowId xmlns:a16="http://schemas.microsoft.com/office/drawing/2014/main" val="3998733406"/>
                  </a:ext>
                </a:extLst>
              </a:tr>
              <a:tr h="370840">
                <a:tc>
                  <a:txBody>
                    <a:bodyPr/>
                    <a:lstStyle/>
                    <a:p>
                      <a:r>
                        <a:rPr lang="en-GB" dirty="0"/>
                        <a:t>Don’t remember studying intensifiers</a:t>
                      </a:r>
                    </a:p>
                  </a:txBody>
                  <a:tcPr/>
                </a:tc>
                <a:tc>
                  <a:txBody>
                    <a:bodyPr/>
                    <a:lstStyle/>
                    <a:p>
                      <a:pPr algn="ctr"/>
                      <a:r>
                        <a:rPr lang="en-GB" dirty="0"/>
                        <a:t>3</a:t>
                      </a:r>
                    </a:p>
                  </a:txBody>
                  <a:tcPr/>
                </a:tc>
                <a:tc>
                  <a:txBody>
                    <a:bodyPr/>
                    <a:lstStyle/>
                    <a:p>
                      <a:endParaRPr lang="en-GB" dirty="0"/>
                    </a:p>
                  </a:txBody>
                  <a:tcPr/>
                </a:tc>
                <a:extLst>
                  <a:ext uri="{0D108BD9-81ED-4DB2-BD59-A6C34878D82A}">
                    <a16:rowId xmlns:a16="http://schemas.microsoft.com/office/drawing/2014/main" val="2850203919"/>
                  </a:ext>
                </a:extLst>
              </a:tr>
              <a:tr h="370840">
                <a:tc>
                  <a:txBody>
                    <a:bodyPr/>
                    <a:lstStyle/>
                    <a:p>
                      <a:r>
                        <a:rPr lang="en-GB" dirty="0"/>
                        <a:t>Remembers simple structure, “very”, “really”, “pretty”.</a:t>
                      </a:r>
                    </a:p>
                  </a:txBody>
                  <a:tcPr/>
                </a:tc>
                <a:tc>
                  <a:txBody>
                    <a:bodyPr/>
                    <a:lstStyle/>
                    <a:p>
                      <a:pPr algn="ctr"/>
                      <a:r>
                        <a:rPr lang="en-GB" dirty="0"/>
                        <a:t>2</a:t>
                      </a:r>
                    </a:p>
                  </a:txBody>
                  <a:tcPr/>
                </a:tc>
                <a:tc>
                  <a:txBody>
                    <a:bodyPr/>
                    <a:lstStyle/>
                    <a:p>
                      <a:r>
                        <a:rPr lang="en-GB" dirty="0"/>
                        <a:t>One remembers very at A1; another remembers learning them at B1.</a:t>
                      </a:r>
                    </a:p>
                  </a:txBody>
                  <a:tcPr/>
                </a:tc>
                <a:extLst>
                  <a:ext uri="{0D108BD9-81ED-4DB2-BD59-A6C34878D82A}">
                    <a16:rowId xmlns:a16="http://schemas.microsoft.com/office/drawing/2014/main" val="1878884493"/>
                  </a:ext>
                </a:extLst>
              </a:tr>
              <a:tr h="370840">
                <a:tc>
                  <a:txBody>
                    <a:bodyPr/>
                    <a:lstStyle/>
                    <a:p>
                      <a:r>
                        <a:rPr lang="en-GB" dirty="0"/>
                        <a:t>Learnt them on a grammatical pedagogical course</a:t>
                      </a:r>
                    </a:p>
                  </a:txBody>
                  <a:tcPr/>
                </a:tc>
                <a:tc>
                  <a:txBody>
                    <a:bodyPr/>
                    <a:lstStyle/>
                    <a:p>
                      <a:pPr algn="ctr"/>
                      <a:r>
                        <a:rPr lang="en-GB" dirty="0"/>
                        <a:t>2</a:t>
                      </a:r>
                    </a:p>
                  </a:txBody>
                  <a:tcPr/>
                </a:tc>
                <a:tc>
                  <a:txBody>
                    <a:bodyPr/>
                    <a:lstStyle/>
                    <a:p>
                      <a:r>
                        <a:rPr lang="en-GB" dirty="0"/>
                        <a:t>Both teachers were Georgian.</a:t>
                      </a:r>
                    </a:p>
                  </a:txBody>
                  <a:tcPr/>
                </a:tc>
                <a:extLst>
                  <a:ext uri="{0D108BD9-81ED-4DB2-BD59-A6C34878D82A}">
                    <a16:rowId xmlns:a16="http://schemas.microsoft.com/office/drawing/2014/main" val="1861269357"/>
                  </a:ext>
                </a:extLst>
              </a:tr>
            </a:tbl>
          </a:graphicData>
        </a:graphic>
      </p:graphicFrame>
      <p:sp>
        <p:nvSpPr>
          <p:cNvPr id="4" name="TextBox 3">
            <a:extLst>
              <a:ext uri="{FF2B5EF4-FFF2-40B4-BE49-F238E27FC236}">
                <a16:creationId xmlns:a16="http://schemas.microsoft.com/office/drawing/2014/main" id="{22C4E3BF-818D-265A-8A95-1620FC0FDFE4}"/>
              </a:ext>
            </a:extLst>
          </p:cNvPr>
          <p:cNvSpPr txBox="1"/>
          <p:nvPr/>
        </p:nvSpPr>
        <p:spPr>
          <a:xfrm>
            <a:off x="3978726" y="2108131"/>
            <a:ext cx="7478486" cy="369332"/>
          </a:xfrm>
          <a:prstGeom prst="rect">
            <a:avLst/>
          </a:prstGeom>
          <a:noFill/>
        </p:spPr>
        <p:txBody>
          <a:bodyPr wrap="square" rtlCol="0">
            <a:spAutoFit/>
          </a:bodyPr>
          <a:lstStyle/>
          <a:p>
            <a:r>
              <a:rPr lang="en-GB" dirty="0"/>
              <a:t>Experience of learning intensifiers: </a:t>
            </a:r>
          </a:p>
        </p:txBody>
      </p:sp>
      <p:sp>
        <p:nvSpPr>
          <p:cNvPr id="5" name="TextBox 4">
            <a:extLst>
              <a:ext uri="{FF2B5EF4-FFF2-40B4-BE49-F238E27FC236}">
                <a16:creationId xmlns:a16="http://schemas.microsoft.com/office/drawing/2014/main" id="{448A164E-1AFD-F86F-2E00-C0E44FE0AD1D}"/>
              </a:ext>
            </a:extLst>
          </p:cNvPr>
          <p:cNvSpPr txBox="1"/>
          <p:nvPr/>
        </p:nvSpPr>
        <p:spPr>
          <a:xfrm>
            <a:off x="9795082" y="4787773"/>
            <a:ext cx="1901617" cy="369332"/>
          </a:xfrm>
          <a:prstGeom prst="rect">
            <a:avLst/>
          </a:prstGeom>
          <a:noFill/>
        </p:spPr>
        <p:txBody>
          <a:bodyPr wrap="square" rtlCol="0">
            <a:spAutoFit/>
          </a:bodyPr>
          <a:lstStyle/>
          <a:p>
            <a:r>
              <a:rPr lang="en-GB" dirty="0"/>
              <a:t>John Shaw (2024)</a:t>
            </a:r>
          </a:p>
        </p:txBody>
      </p:sp>
      <p:sp>
        <p:nvSpPr>
          <p:cNvPr id="6" name="TextBox 5">
            <a:extLst>
              <a:ext uri="{FF2B5EF4-FFF2-40B4-BE49-F238E27FC236}">
                <a16:creationId xmlns:a16="http://schemas.microsoft.com/office/drawing/2014/main" id="{73888A78-3FFD-236F-3680-F5C4106F7A27}"/>
              </a:ext>
            </a:extLst>
          </p:cNvPr>
          <p:cNvSpPr txBox="1"/>
          <p:nvPr/>
        </p:nvSpPr>
        <p:spPr>
          <a:xfrm>
            <a:off x="11264348" y="152400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068239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19188</TotalTime>
  <Words>2125</Words>
  <Application>Microsoft Macintosh PowerPoint</Application>
  <PresentationFormat>Widescreen</PresentationFormat>
  <Paragraphs>274</Paragraphs>
  <Slides>42</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Times</vt:lpstr>
      <vt:lpstr>Aptos</vt:lpstr>
      <vt:lpstr>Aptos Display</vt:lpstr>
      <vt:lpstr>Arial</vt:lpstr>
      <vt:lpstr>Calibri</vt:lpstr>
      <vt:lpstr>Times New Roman</vt:lpstr>
      <vt:lpstr>Verdana</vt:lpstr>
      <vt:lpstr>Office Theme</vt:lpstr>
      <vt:lpstr>Pre-Talk Discussion</vt:lpstr>
      <vt:lpstr>Teaching intensifying adverbs: The case for autonomy, and its limits    PanSig 2025   Sunday 18th May 2025   John Shaw   John.Shaw380@gmail.com </vt:lpstr>
      <vt:lpstr>Presentation</vt:lpstr>
      <vt:lpstr>What are intensifiers?</vt:lpstr>
      <vt:lpstr>PowerPoint Presentation</vt:lpstr>
      <vt:lpstr>PowerPoint Presentation</vt:lpstr>
      <vt:lpstr>PowerPoint Presentation</vt:lpstr>
      <vt:lpstr>How do we cover them in English courses?</vt:lpstr>
      <vt:lpstr>PowerPoint Presentation</vt:lpstr>
      <vt:lpstr>A study of coursebooks in the library </vt:lpstr>
      <vt:lpstr>My Own Experience</vt:lpstr>
      <vt:lpstr>PowerPoint Presentation</vt:lpstr>
      <vt:lpstr>Common Learner Issues</vt:lpstr>
      <vt:lpstr>PowerPoint Presentation</vt:lpstr>
      <vt:lpstr>Grammar/Lexis</vt:lpstr>
      <vt:lpstr>Activity One: Corpus Task</vt:lpstr>
      <vt:lpstr>Procedure</vt:lpstr>
      <vt:lpstr>What are these films? What do you think the context is?</vt:lpstr>
      <vt:lpstr>What do you think the context is?</vt:lpstr>
      <vt:lpstr>Procedure</vt:lpstr>
      <vt:lpstr>Word Forks</vt:lpstr>
      <vt:lpstr>PowerPoint Presentation</vt:lpstr>
      <vt:lpstr>Adverb-adjective Intensifiers</vt:lpstr>
      <vt:lpstr>Procedure</vt:lpstr>
      <vt:lpstr>Corpus Data</vt:lpstr>
      <vt:lpstr>Procedure</vt:lpstr>
      <vt:lpstr>Quodb</vt:lpstr>
      <vt:lpstr>Pronunciation</vt:lpstr>
      <vt:lpstr>Lower-levels</vt:lpstr>
      <vt:lpstr>Summary</vt:lpstr>
      <vt:lpstr>Learner issues – Part 2</vt:lpstr>
      <vt:lpstr>Sociolinguistic</vt:lpstr>
      <vt:lpstr>Sociolinguistic</vt:lpstr>
      <vt:lpstr>Activity 2: Sociolinguistic Task</vt:lpstr>
      <vt:lpstr>Gist Task</vt:lpstr>
      <vt:lpstr>Noticing and Discussion</vt:lpstr>
      <vt:lpstr>Summary</vt:lpstr>
      <vt:lpstr>Conclusion</vt:lpstr>
      <vt:lpstr>References</vt:lpstr>
      <vt:lpstr>Corpus Data</vt:lpstr>
      <vt:lpstr>Quodb</vt:lpstr>
      <vt:lpstr>Other Corpus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Shaw</dc:creator>
  <cp:lastModifiedBy>John Shaw</cp:lastModifiedBy>
  <cp:revision>13</cp:revision>
  <dcterms:created xsi:type="dcterms:W3CDTF">2025-01-28T18:01:43Z</dcterms:created>
  <dcterms:modified xsi:type="dcterms:W3CDTF">2025-05-18T05:26:53Z</dcterms:modified>
</cp:coreProperties>
</file>