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1" r:id="rId11"/>
    <p:sldId id="280" r:id="rId12"/>
    <p:sldId id="264" r:id="rId13"/>
    <p:sldId id="265" r:id="rId14"/>
    <p:sldId id="266" r:id="rId15"/>
    <p:sldId id="267" r:id="rId16"/>
    <p:sldId id="268" r:id="rId17"/>
    <p:sldId id="282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</p:sldIdLst>
  <p:sldSz cx="18288000" cy="10287000"/>
  <p:notesSz cx="6858000" cy="9144000"/>
  <p:embeddedFontLst>
    <p:embeddedFont>
      <p:font typeface="Jua" panose="020B0604020202020204" charset="-127"/>
      <p:regular r:id="rId28"/>
    </p:embeddedFont>
    <p:embeddedFont>
      <p:font typeface="Mali" panose="00000500000000000000" pitchFamily="2" charset="-34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Segoe MDL2 Assets" panose="050A0102010101010101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P2_WHITE_BACKGROUND_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F040B8-0346-F1F4-4BB6-29AD520FB5C6}"/>
              </a:ext>
            </a:extLst>
          </p:cNvPr>
          <p:cNvSpPr/>
          <p:nvPr userDrawn="1"/>
        </p:nvSpPr>
        <p:spPr>
          <a:xfrm>
            <a:off x="0" y="0"/>
            <a:ext cx="18288000" cy="15430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279400" dist="38100" dir="5400000" rotWithShape="0">
              <a:srgbClr val="FFFFFF">
                <a:alpha val="1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80900F62-B0BC-055A-6ABA-99188FAC07C2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457200" y="496862"/>
            <a:ext cx="719370" cy="719370"/>
          </a:xfrm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014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file:///C:\Program%20Files\Inknoe%20ClassPoint%202\Images\wc_green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sardo\AppData\Roaming\Inknoe%20ClassPoint\Images\slide-20250809124745937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10" Type="http://schemas.openxmlformats.org/officeDocument/2006/relationships/image" Target="file:///C:\Program%20Files\Inknoe%20ClassPoint%202\Images\mc_green_comp.png" TargetMode="Externa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jpeg"/><Relationship Id="rId5" Type="http://schemas.openxmlformats.org/officeDocument/2006/relationships/image" Target="../media/image8.png"/><Relationship Id="rId10" Type="http://schemas.openxmlformats.org/officeDocument/2006/relationships/image" Target="file:///C:\Program%20Files\Inknoe%20ClassPoint%202\Images\wc_green.png" TargetMode="Externa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5.xml"/><Relationship Id="rId7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8.jpeg"/><Relationship Id="rId5" Type="http://schemas.openxmlformats.org/officeDocument/2006/relationships/image" Target="../media/image8.png"/><Relationship Id="rId10" Type="http://schemas.openxmlformats.org/officeDocument/2006/relationships/image" Target="file:///C:\Program%20Files\Inknoe%20ClassPoint%202\Images\sa_green.png" TargetMode="Externa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file:///C:\Program%20Files\Inknoe%20ClassPoint%202\Images\sa_blue.png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7.xml"/><Relationship Id="rId7" Type="http://schemas.openxmlformats.org/officeDocument/2006/relationships/image" Target="../media/image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jpeg"/><Relationship Id="rId5" Type="http://schemas.openxmlformats.org/officeDocument/2006/relationships/image" Target="../media/image8.png"/><Relationship Id="rId10" Type="http://schemas.openxmlformats.org/officeDocument/2006/relationships/image" Target="file:///C:\Program%20Files\Inknoe%20ClassPoint%202\Images\sd_green.png" TargetMode="Externa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sardo\AppData\Roaming\Inknoe%20ClassPoint\Images\slide-20250809123301400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iu_green.png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hyperlink" Target="https://events.jalt.org/event/46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10.sv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52374" y="3184525"/>
            <a:ext cx="14583252" cy="391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 dirty="0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In one word, where are you joining us from today?</a:t>
            </a:r>
          </a:p>
        </p:txBody>
      </p:sp>
      <p:pic>
        <p:nvPicPr>
          <p:cNvPr id="41" name="btnInknoeActivityCp2">
            <a:extLst>
              <a:ext uri="{FF2B5EF4-FFF2-40B4-BE49-F238E27FC236}">
                <a16:creationId xmlns:a16="http://schemas.microsoft.com/office/drawing/2014/main" id="{4CEBA785-7BD2-6118-CB35-103B45742F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65" y="8108195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EA4483A-4EAC-C6FD-8CF5-432C101ACD4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6115" y="496862"/>
            <a:ext cx="719370" cy="719370"/>
          </a:xfrm>
        </p:spPr>
      </p:pic>
      <p:sp>
        <p:nvSpPr>
          <p:cNvPr id="5" name="Header top shape">
            <a:extLst>
              <a:ext uri="{FF2B5EF4-FFF2-40B4-BE49-F238E27FC236}">
                <a16:creationId xmlns:a16="http://schemas.microsoft.com/office/drawing/2014/main" id="{AD1B941A-75A2-E252-14ED-32D1BBDA286D}"/>
              </a:ext>
            </a:extLst>
          </p:cNvPr>
          <p:cNvSpPr txBox="1"/>
          <p:nvPr/>
        </p:nvSpPr>
        <p:spPr>
          <a:xfrm>
            <a:off x="7395485" y="502604"/>
            <a:ext cx="12192000" cy="707886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PH" sz="4000">
                <a:solidFill>
                  <a:srgbClr val="49454F"/>
                </a:solidFill>
                <a:latin typeface="Roboto" panose="02000000000000000000" pitchFamily="2" charset="0"/>
              </a:rPr>
              <a:t>Browser snapshot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E559B-04AD-32BF-B7B9-ECB101912A4F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2324100" y="1543050"/>
            <a:ext cx="13639800" cy="79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8359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4617569" y="2683167"/>
            <a:ext cx="3103818" cy="35411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C3E7077-B90B-DEAC-E5B3-C40F982F62AC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2" name="TextBox 12"/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5445" y="4181766"/>
            <a:ext cx="12383899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What is the scientifically proven side effect of attending too many PD workshops?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683167"/>
            <a:ext cx="6501903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Prompt 1: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5445" y="5762916"/>
            <a:ext cx="13982670" cy="308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85"/>
              </a:lnSpc>
            </a:pPr>
            <a:r>
              <a:rPr lang="en-US" sz="4500" u="none" strike="noStrike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A. Increased caffeine tolerance </a:t>
            </a:r>
          </a:p>
          <a:p>
            <a:pPr marL="0" lvl="0" indent="0" algn="l">
              <a:lnSpc>
                <a:spcPts val="5985"/>
              </a:lnSpc>
            </a:pPr>
            <a:r>
              <a:rPr lang="en-US" sz="4500" u="none" strike="noStrike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B. Speaking in acronyms nobody understands (TPR, CLIL, CEFR, etc.) </a:t>
            </a:r>
          </a:p>
          <a:p>
            <a:pPr marL="0" lvl="0" indent="0" algn="l">
              <a:lnSpc>
                <a:spcPts val="5985"/>
              </a:lnSpc>
            </a:pPr>
            <a:r>
              <a:rPr lang="en-US" sz="4500" u="none" strike="noStrike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C. Both A and B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0705F4FE-E92D-46ED-9BB1-719E28E1157B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  <p:pic>
        <p:nvPicPr>
          <p:cNvPr id="55" name="btnInknoeActivityCp2">
            <a:extLst>
              <a:ext uri="{FF2B5EF4-FFF2-40B4-BE49-F238E27FC236}">
                <a16:creationId xmlns:a16="http://schemas.microsoft.com/office/drawing/2014/main" id="{665DDEA4-1198-56DC-716E-11C369F4D0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8257882"/>
            <a:ext cx="3333071" cy="87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5445" y="5608160"/>
            <a:ext cx="15286037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Poll</a:t>
            </a: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Quiz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445" y="4202277"/>
            <a:ext cx="10176955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6201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Sample Application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865886"/>
            <a:ext cx="10803285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Multiple Choice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596EE9-EF70-9384-3F3B-63CF8B0F80DA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5603C429-A67E-84BD-BCAB-63756931FC88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E8BFCB7-F24A-43AC-7F1A-5D89D1FCC776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9288E7BD-451F-89C4-9B83-666D292BF52D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96705EF8-99A3-5BF6-37BC-F23D2DFBDED4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05445" y="4181766"/>
            <a:ext cx="12383899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D</a:t>
            </a:r>
            <a:r>
              <a:rPr lang="en-US" sz="4500" u="none" strike="noStrike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escribe your Monday morning teaching mood… in one word.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5445" y="2683167"/>
            <a:ext cx="6501903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Prompt 2:</a:t>
            </a:r>
          </a:p>
        </p:txBody>
      </p:sp>
      <p:pic>
        <p:nvPicPr>
          <p:cNvPr id="16" name="Picture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4994958" y="2683167"/>
            <a:ext cx="2735692" cy="49006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DF5C34-F486-945B-8926-4FDE85C726D5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B236BDE5-7C28-5DDA-D9E5-2582156C7CC4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095A15F-18A5-6935-20FD-503F658BD9E9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709C1B84-4403-B8BF-6D58-FA9CDE0F2D65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33A9EFDE-D77A-3D4C-8041-6E0C57362CAF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  <p:pic>
        <p:nvPicPr>
          <p:cNvPr id="53" name="btnInknoeActivityCp2">
            <a:extLst>
              <a:ext uri="{FF2B5EF4-FFF2-40B4-BE49-F238E27FC236}">
                <a16:creationId xmlns:a16="http://schemas.microsoft.com/office/drawing/2014/main" id="{63C2A54A-D658-EF09-0003-64C8746EB3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65" y="8108195"/>
            <a:ext cx="3333071" cy="87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5445" y="5608160"/>
            <a:ext cx="15286037" cy="299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Vocabulary Bank (What new word did you learned today?)</a:t>
            </a: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Reflection (List 2 adjectives that describe today’s lesson)</a:t>
            </a: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Check-in (What’s your mood today?)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445" y="4152900"/>
            <a:ext cx="9414955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6201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Sample Application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865886"/>
            <a:ext cx="10803285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Word Cloud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84FD9F-321D-02CC-BDA4-418B9B7852AF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82AAF406-BF9D-2740-666B-1313FDBD211A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8DC44CE-AF04-E038-59F4-67FE91AD8085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1E9A3081-DE90-A9FE-A50D-47B0DBF4A737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45D2DE19-634D-D69D-602C-11BCDF4261A6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4776238" y="2430311"/>
            <a:ext cx="3146695" cy="31323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05445" y="4181766"/>
            <a:ext cx="12383899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What’s the scariest word in English class?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683167"/>
            <a:ext cx="6501903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Prompt 3: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22ACA8-8E9D-2AA5-3807-CB4A8D70D126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43B1F59B-4B74-E142-C5FC-006D466F1900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F2EA2FB-971D-0A76-8375-3D0D8D27B4A6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3E50D6D8-4449-020D-7E32-3B914257245E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1C216D94-E19F-93B2-8216-01880B031FA3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  <p:pic>
        <p:nvPicPr>
          <p:cNvPr id="55" name="btnInknoeActivityCp2">
            <a:extLst>
              <a:ext uri="{FF2B5EF4-FFF2-40B4-BE49-F238E27FC236}">
                <a16:creationId xmlns:a16="http://schemas.microsoft.com/office/drawing/2014/main" id="{CDFB2A8C-4D38-418C-E2E7-393BF715E4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65" y="8108195"/>
            <a:ext cx="3333071" cy="87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0DC9102-6A1C-491E-CD32-35C923DB1AE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5446" y="496862"/>
            <a:ext cx="719370" cy="719370"/>
          </a:xfrm>
        </p:spPr>
      </p:pic>
      <p:sp>
        <p:nvSpPr>
          <p:cNvPr id="5" name="Header top shape">
            <a:extLst>
              <a:ext uri="{FF2B5EF4-FFF2-40B4-BE49-F238E27FC236}">
                <a16:creationId xmlns:a16="http://schemas.microsoft.com/office/drawing/2014/main" id="{FF1AA080-DA87-4A71-5913-2B5AFC445A20}"/>
              </a:ext>
            </a:extLst>
          </p:cNvPr>
          <p:cNvSpPr txBox="1"/>
          <p:nvPr/>
        </p:nvSpPr>
        <p:spPr>
          <a:xfrm>
            <a:off x="4584816" y="502604"/>
            <a:ext cx="12192000" cy="707886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PH" sz="4000">
                <a:solidFill>
                  <a:srgbClr val="49454F"/>
                </a:solidFill>
                <a:latin typeface="Roboto" panose="02000000000000000000" pitchFamily="2" charset="0"/>
              </a:rPr>
              <a:t>Short Answer submission from Another Bill</a:t>
            </a:r>
          </a:p>
        </p:txBody>
      </p:sp>
      <p:sp>
        <p:nvSpPr>
          <p:cNvPr id="6" name="rect2">
            <a:extLst>
              <a:ext uri="{FF2B5EF4-FFF2-40B4-BE49-F238E27FC236}">
                <a16:creationId xmlns:a16="http://schemas.microsoft.com/office/drawing/2014/main" id="{4E90F68C-257E-60F0-C2BB-0B32DAD909E3}"/>
              </a:ext>
            </a:extLst>
          </p:cNvPr>
          <p:cNvSpPr/>
          <p:nvPr/>
        </p:nvSpPr>
        <p:spPr>
          <a:xfrm rot="21369741">
            <a:off x="3757726" y="1878108"/>
            <a:ext cx="9010158" cy="6762941"/>
          </a:xfrm>
          <a:prstGeom prst="roundRect">
            <a:avLst>
              <a:gd name="adj" fmla="val 5070"/>
            </a:avLst>
          </a:prstGeom>
          <a:solidFill>
            <a:srgbClr val="D4BEAA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rect3">
            <a:extLst>
              <a:ext uri="{FF2B5EF4-FFF2-40B4-BE49-F238E27FC236}">
                <a16:creationId xmlns:a16="http://schemas.microsoft.com/office/drawing/2014/main" id="{60633222-E9BC-1016-37F2-94F4D9BB32F1}"/>
              </a:ext>
            </a:extLst>
          </p:cNvPr>
          <p:cNvSpPr/>
          <p:nvPr/>
        </p:nvSpPr>
        <p:spPr>
          <a:xfrm rot="21369741">
            <a:off x="5520115" y="2366041"/>
            <a:ext cx="9010158" cy="6762941"/>
          </a:xfrm>
          <a:prstGeom prst="roundRect">
            <a:avLst>
              <a:gd name="adj" fmla="val 4501"/>
            </a:avLst>
          </a:prstGeom>
          <a:solidFill>
            <a:srgbClr val="D4BEAA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rect1">
            <a:extLst>
              <a:ext uri="{FF2B5EF4-FFF2-40B4-BE49-F238E27FC236}">
                <a16:creationId xmlns:a16="http://schemas.microsoft.com/office/drawing/2014/main" id="{034A3C4F-5627-E5B5-9D3C-9DA61C2C6D49}"/>
              </a:ext>
            </a:extLst>
          </p:cNvPr>
          <p:cNvSpPr/>
          <p:nvPr/>
        </p:nvSpPr>
        <p:spPr>
          <a:xfrm>
            <a:off x="3865452" y="1543050"/>
            <a:ext cx="10557097" cy="7920990"/>
          </a:xfrm>
          <a:prstGeom prst="roundRect">
            <a:avLst>
              <a:gd name="adj" fmla="val 3380"/>
            </a:avLst>
          </a:prstGeom>
          <a:solidFill>
            <a:srgbClr val="FFE5C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EE114843-81C3-70C3-97AD-928C1021EDDC}"/>
              </a:ext>
            </a:extLst>
          </p:cNvPr>
          <p:cNvSpPr/>
          <p:nvPr/>
        </p:nvSpPr>
        <p:spPr>
          <a:xfrm>
            <a:off x="8752841" y="2091690"/>
            <a:ext cx="782320" cy="14465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4000">
                <a:solidFill>
                  <a:srgbClr val="000000"/>
                </a:solidFill>
                <a:latin typeface="Segoe MDL2 Assets" panose="050A0102010101010101" pitchFamily="18" charset="0"/>
              </a:rPr>
              <a:t>“</a:t>
            </a:r>
          </a:p>
        </p:txBody>
      </p:sp>
      <p:sp>
        <p:nvSpPr>
          <p:cNvPr id="10" name="text2">
            <a:extLst>
              <a:ext uri="{FF2B5EF4-FFF2-40B4-BE49-F238E27FC236}">
                <a16:creationId xmlns:a16="http://schemas.microsoft.com/office/drawing/2014/main" id="{340A17D7-3417-92D0-B542-5C8DEEAC43F0}"/>
              </a:ext>
            </a:extLst>
          </p:cNvPr>
          <p:cNvSpPr/>
          <p:nvPr/>
        </p:nvSpPr>
        <p:spPr>
          <a:xfrm>
            <a:off x="4551663" y="2844927"/>
            <a:ext cx="9184674" cy="544473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buNone/>
            </a:pPr>
            <a:r>
              <a:rPr lang="en-PH" sz="22400">
                <a:solidFill>
                  <a:srgbClr val="000000"/>
                </a:solidFill>
                <a:effectLst/>
                <a:latin typeface="Mali" panose="00000500000000000000" pitchFamily="2" charset="-34"/>
              </a:rPr>
              <a:t>Boring</a:t>
            </a:r>
          </a:p>
        </p:txBody>
      </p:sp>
    </p:spTree>
    <p:extLst>
      <p:ext uri="{BB962C8B-B14F-4D97-AF65-F5344CB8AC3E}">
        <p14:creationId xmlns:p14="http://schemas.microsoft.com/office/powerpoint/2010/main" val="403515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5445" y="5608160"/>
            <a:ext cx="15286037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Questions / Feedback</a:t>
            </a: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link submission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445" y="4202277"/>
            <a:ext cx="10557955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6201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Sample Application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865886"/>
            <a:ext cx="10803285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Short Answer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ABB465-E0E9-D41E-56F8-4BC05D51152E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4A59A763-0861-8423-6B39-4770ED2526A8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23419D5-43C0-993F-DA39-0043CE44E169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42CBCD5F-6DE4-F64A-E073-35672B2B30C4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8E218BF3-B391-672A-E4BA-825822E50C61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  <p:pic>
        <p:nvPicPr>
          <p:cNvPr id="25" name="btnInknoeActivityCp2">
            <a:extLst>
              <a:ext uri="{FF2B5EF4-FFF2-40B4-BE49-F238E27FC236}">
                <a16:creationId xmlns:a16="http://schemas.microsoft.com/office/drawing/2014/main" id="{17702385-4A1F-31EC-F119-690B681473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908924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4528811" y="2683167"/>
            <a:ext cx="3046880" cy="455647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05445" y="4181766"/>
            <a:ext cx="12383899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45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Draw w</a:t>
            </a:r>
            <a:r>
              <a:rPr lang="en-US" sz="4500" u="none" strike="noStrike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hat grammar rules look like to your students.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683167"/>
            <a:ext cx="6501903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Prompt 4: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FD949-CDA5-BF95-A17C-5D5585B18B1F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AA483911-F7B1-8265-BD29-BEB226E6FA2F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2E1BA7B-9FE2-73C1-E5B1-E0BAF4CE0D91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71C22FB6-2FB2-580D-8935-98536F5A5A60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DAD306DB-8EA3-3F58-8891-69E073199B2D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2CB78625-28C0-7603-084A-CCE38E7D8D65}"/>
              </a:ext>
            </a:extLst>
          </p:cNvPr>
          <p:cNvSpPr txBox="1"/>
          <p:nvPr/>
        </p:nvSpPr>
        <p:spPr>
          <a:xfrm>
            <a:off x="1400190" y="5536127"/>
            <a:ext cx="14335485" cy="506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Note: Switch your phone to Landscape mode</a:t>
            </a:r>
            <a:endParaRPr lang="en-US" sz="3000" u="none" strike="noStrike" dirty="0">
              <a:solidFill>
                <a:srgbClr val="6478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56" name="btnInknoeActivityCp2">
            <a:extLst>
              <a:ext uri="{FF2B5EF4-FFF2-40B4-BE49-F238E27FC236}">
                <a16:creationId xmlns:a16="http://schemas.microsoft.com/office/drawing/2014/main" id="{BB428D18-A039-6F7A-38C7-BEDBC8E556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65" y="8108195"/>
            <a:ext cx="3333071" cy="87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EA61A85-AA66-E16C-A29E-DFEAE10478F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>
            <a:fillRect/>
          </a:stretch>
        </p:blipFill>
        <p:spPr>
          <a:xfrm>
            <a:off x="5903002" y="496862"/>
            <a:ext cx="719370" cy="719370"/>
          </a:xfrm>
        </p:spPr>
      </p:pic>
      <p:sp>
        <p:nvSpPr>
          <p:cNvPr id="5" name="Header top shape">
            <a:extLst>
              <a:ext uri="{FF2B5EF4-FFF2-40B4-BE49-F238E27FC236}">
                <a16:creationId xmlns:a16="http://schemas.microsoft.com/office/drawing/2014/main" id="{867BE152-0074-E374-8F80-5859F3BD6343}"/>
              </a:ext>
            </a:extLst>
          </p:cNvPr>
          <p:cNvSpPr txBox="1"/>
          <p:nvPr/>
        </p:nvSpPr>
        <p:spPr>
          <a:xfrm>
            <a:off x="6622373" y="502604"/>
            <a:ext cx="12192000" cy="707886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PH" sz="4000">
                <a:solidFill>
                  <a:srgbClr val="49454F"/>
                </a:solidFill>
                <a:latin typeface="Roboto" panose="02000000000000000000" pitchFamily="2" charset="0"/>
              </a:rPr>
              <a:t>Word Cloud submissions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EFD4B-5C33-4072-0B3B-8B754EF13E4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14400" y="1543050"/>
            <a:ext cx="16459200" cy="70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2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5445" y="5608160"/>
            <a:ext cx="15286037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Labeling parts</a:t>
            </a: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Identifying errors</a:t>
            </a: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Matching-typed questions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445" y="4202277"/>
            <a:ext cx="12462955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6201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Sample Application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865886"/>
            <a:ext cx="10803285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Slide Drawing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BF7129-4962-78E5-A150-E45C557ADBA2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5A5BEDAA-5E48-7426-5E53-CB01EEFAE0AA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3E20B23E-9FA1-8D0D-1EC1-8C3FFEAED2FB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1441A035-933B-AE7E-9652-0033B1D7EE71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3ECC94DF-1EAE-6C5E-10D8-BB2337A8D198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704983" y="2568780"/>
            <a:ext cx="3141555" cy="3798426"/>
          </a:xfrm>
          <a:custGeom>
            <a:avLst/>
            <a:gdLst/>
            <a:ahLst/>
            <a:cxnLst/>
            <a:rect l="l" t="t" r="r" b="b"/>
            <a:pathLst>
              <a:path w="3141555" h="3798426">
                <a:moveTo>
                  <a:pt x="0" y="0"/>
                </a:moveTo>
                <a:lnTo>
                  <a:pt x="3141556" y="0"/>
                </a:lnTo>
                <a:lnTo>
                  <a:pt x="3141556" y="3798426"/>
                </a:lnTo>
                <a:lnTo>
                  <a:pt x="0" y="3798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4" name="TextBox 14"/>
          <p:cNvSpPr txBox="1"/>
          <p:nvPr/>
        </p:nvSpPr>
        <p:spPr>
          <a:xfrm>
            <a:off x="1405445" y="4181766"/>
            <a:ext cx="12383899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4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Upload </a:t>
            </a:r>
            <a:r>
              <a:rPr lang="en-US" sz="4500" u="none" strike="noStrike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a picture that shows what you think students think you do all day.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445" y="2683167"/>
            <a:ext cx="6501903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Prompt 5: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C0E904-2E1A-73DC-8CDB-EAE8AD71A57D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EA16A36D-680C-940C-11D4-9BE79065F1AF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EADC8528-437B-2755-BE51-0E683DEA81FE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A516696D-DC2E-4410-8BA1-ECDBCEF0C368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5" name="TextBox 11">
            <a:extLst>
              <a:ext uri="{FF2B5EF4-FFF2-40B4-BE49-F238E27FC236}">
                <a16:creationId xmlns:a16="http://schemas.microsoft.com/office/drawing/2014/main" id="{303283AB-940E-69A6-815B-C7174EDE6CC3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  <p:pic>
        <p:nvPicPr>
          <p:cNvPr id="57" name="btnInknoeActivityCp2">
            <a:extLst>
              <a:ext uri="{FF2B5EF4-FFF2-40B4-BE49-F238E27FC236}">
                <a16:creationId xmlns:a16="http://schemas.microsoft.com/office/drawing/2014/main" id="{9D0272CC-6784-5F85-662B-6AA0D5EE43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65" y="8108195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5445" y="5608160"/>
            <a:ext cx="15286037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Storytelling</a:t>
            </a: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Output submission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445" y="4202277"/>
            <a:ext cx="10405555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6201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Sample Application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445" y="2865886"/>
            <a:ext cx="10803285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99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Image Upload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1CA9F9-D9CE-A2D3-3CE8-E8D0F6DA1615}"/>
              </a:ext>
            </a:extLst>
          </p:cNvPr>
          <p:cNvGrpSpPr/>
          <p:nvPr/>
        </p:nvGrpSpPr>
        <p:grpSpPr>
          <a:xfrm>
            <a:off x="1028700" y="629232"/>
            <a:ext cx="4364226" cy="898691"/>
            <a:chOff x="1028700" y="629232"/>
            <a:chExt cx="4364226" cy="898691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6AC75C00-A297-FF87-A9F2-39854EBDACC1}"/>
                </a:ext>
              </a:extLst>
            </p:cNvPr>
            <p:cNvSpPr txBox="1"/>
            <p:nvPr/>
          </p:nvSpPr>
          <p:spPr>
            <a:xfrm>
              <a:off x="1666718" y="629232"/>
              <a:ext cx="3726208" cy="86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44"/>
                </a:lnSpc>
              </a:pPr>
              <a:r>
                <a:rPr lang="en-US" sz="5730" dirty="0">
                  <a:solidFill>
                    <a:srgbClr val="FDFEFE"/>
                  </a:solidFill>
                  <a:latin typeface="Jua"/>
                  <a:ea typeface="Jua"/>
                  <a:cs typeface="Jua"/>
                  <a:sym typeface="Jua"/>
                </a:rPr>
                <a:t>Session 2</a:t>
              </a: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3C8F2C88-BA0E-1613-12D5-2696D6A0525F}"/>
                </a:ext>
              </a:extLst>
            </p:cNvPr>
            <p:cNvSpPr/>
            <p:nvPr/>
          </p:nvSpPr>
          <p:spPr>
            <a:xfrm>
              <a:off x="1028700" y="754243"/>
              <a:ext cx="540659" cy="513135"/>
            </a:xfrm>
            <a:custGeom>
              <a:avLst/>
              <a:gdLst/>
              <a:ahLst/>
              <a:cxnLst/>
              <a:rect l="l" t="t" r="r" b="b"/>
              <a:pathLst>
                <a:path w="720879" h="684180">
                  <a:moveTo>
                    <a:pt x="0" y="0"/>
                  </a:moveTo>
                  <a:lnTo>
                    <a:pt x="720879" y="0"/>
                  </a:lnTo>
                  <a:lnTo>
                    <a:pt x="720879" y="684180"/>
                  </a:lnTo>
                  <a:lnTo>
                    <a:pt x="0" y="68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E4145415-B1A9-67FD-D8CE-5FF1239FC67B}"/>
                </a:ext>
              </a:extLst>
            </p:cNvPr>
            <p:cNvSpPr txBox="1"/>
            <p:nvPr/>
          </p:nvSpPr>
          <p:spPr>
            <a:xfrm>
              <a:off x="1524000" y="1271443"/>
              <a:ext cx="3823563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05"/>
                </a:lnSpc>
                <a:spcBef>
                  <a:spcPct val="0"/>
                </a:spcBef>
              </a:pPr>
              <a:r>
                <a:rPr lang="en-US" sz="2005" dirty="0" err="1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ClassPoint</a:t>
              </a:r>
              <a:r>
                <a:rPr lang="en-US" sz="2005" dirty="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 Core Features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AD285C68-C409-1CAB-DA4B-8B2FA3A030A5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52374" y="2024572"/>
            <a:ext cx="14583252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Session 3: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2374" y="4384675"/>
            <a:ext cx="14583252" cy="271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Build Your Interactive Slide!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52374" y="3303235"/>
            <a:ext cx="14583252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5000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Workshop Proper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71179" y="3313865"/>
            <a:ext cx="14545643" cy="3659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0"/>
              </a:lnSpc>
            </a:pPr>
            <a:r>
              <a:rPr lang="en-US" sz="13464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Special Announcement!</a:t>
            </a:r>
          </a:p>
        </p:txBody>
      </p:sp>
      <p:sp>
        <p:nvSpPr>
          <p:cNvPr id="11" name="Freeform 11"/>
          <p:cNvSpPr/>
          <p:nvPr/>
        </p:nvSpPr>
        <p:spPr>
          <a:xfrm>
            <a:off x="4829179" y="3469337"/>
            <a:ext cx="1454393" cy="1380351"/>
          </a:xfrm>
          <a:custGeom>
            <a:avLst/>
            <a:gdLst/>
            <a:ahLst/>
            <a:cxnLst/>
            <a:rect l="l" t="t" r="r" b="b"/>
            <a:pathLst>
              <a:path w="1454393" h="1380351">
                <a:moveTo>
                  <a:pt x="0" y="0"/>
                </a:moveTo>
                <a:lnTo>
                  <a:pt x="1454394" y="0"/>
                </a:lnTo>
                <a:lnTo>
                  <a:pt x="1454394" y="1380351"/>
                </a:lnTo>
                <a:lnTo>
                  <a:pt x="0" y="138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1871179" y="6963610"/>
            <a:ext cx="14545643" cy="136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50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Giveaway: Two 3-Month ClassPoint Pro Subscriptions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42D63C4-23A4-4933-ACA9-253D09B5B9AF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868798" y="1728466"/>
            <a:ext cx="14550404" cy="7529834"/>
          </a:xfrm>
          <a:custGeom>
            <a:avLst/>
            <a:gdLst/>
            <a:ahLst/>
            <a:cxnLst/>
            <a:rect l="l" t="t" r="r" b="b"/>
            <a:pathLst>
              <a:path w="14550404" h="7529834">
                <a:moveTo>
                  <a:pt x="0" y="0"/>
                </a:moveTo>
                <a:lnTo>
                  <a:pt x="14550404" y="0"/>
                </a:lnTo>
                <a:lnTo>
                  <a:pt x="14550404" y="7529834"/>
                </a:lnTo>
                <a:lnTo>
                  <a:pt x="0" y="7529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3793290" y="393035"/>
            <a:ext cx="1070142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8086" dirty="0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Pricing and Plans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3F20A1DE-EEA6-5F62-DFB5-46A7BAC7080D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34740" y="6448206"/>
            <a:ext cx="9018520" cy="93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6184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Get in touch: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2374" y="2641746"/>
            <a:ext cx="14583252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50"/>
              </a:lnSpc>
            </a:pPr>
            <a:r>
              <a:rPr lang="en-US" sz="15000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THANK YOU!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52374" y="7377220"/>
            <a:ext cx="14583252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5000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sardomarge@gmail.com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78505"/>
            <a:ext cx="18288000" cy="4848112"/>
            <a:chOff x="0" y="0"/>
            <a:chExt cx="4816593" cy="1276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76869"/>
            </a:xfrm>
            <a:custGeom>
              <a:avLst/>
              <a:gdLst/>
              <a:ahLst/>
              <a:cxnLst/>
              <a:rect l="l" t="t" r="r" b="b"/>
              <a:pathLst>
                <a:path w="4816592" h="1276869">
                  <a:moveTo>
                    <a:pt x="0" y="0"/>
                  </a:moveTo>
                  <a:lnTo>
                    <a:pt x="4816592" y="0"/>
                  </a:lnTo>
                  <a:lnTo>
                    <a:pt x="4816592" y="1276869"/>
                  </a:lnTo>
                  <a:lnTo>
                    <a:pt x="0" y="1276869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1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52374" y="3243586"/>
            <a:ext cx="14583252" cy="475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7500" dirty="0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Power Up Your Slides: Interactive Teaching with </a:t>
            </a:r>
          </a:p>
          <a:p>
            <a:pPr algn="ctr">
              <a:lnSpc>
                <a:spcPts val="9499"/>
              </a:lnSpc>
            </a:pPr>
            <a:r>
              <a:rPr lang="en-US" sz="7500" dirty="0" err="1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sz="7500" dirty="0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 </a:t>
            </a:r>
          </a:p>
          <a:p>
            <a:pPr algn="ctr">
              <a:lnSpc>
                <a:spcPts val="9499"/>
              </a:lnSpc>
            </a:pPr>
            <a:endParaRPr lang="en-US" sz="7500" dirty="0">
              <a:solidFill>
                <a:srgbClr val="FDFEFE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97860" y="2323091"/>
            <a:ext cx="2180089" cy="2258096"/>
          </a:xfrm>
          <a:custGeom>
            <a:avLst/>
            <a:gdLst/>
            <a:ahLst/>
            <a:cxnLst/>
            <a:rect l="l" t="t" r="r" b="b"/>
            <a:pathLst>
              <a:path w="2180089" h="2258096">
                <a:moveTo>
                  <a:pt x="0" y="0"/>
                </a:moveTo>
                <a:lnTo>
                  <a:pt x="2180089" y="0"/>
                </a:lnTo>
                <a:lnTo>
                  <a:pt x="2180089" y="2258095"/>
                </a:lnTo>
                <a:lnTo>
                  <a:pt x="0" y="2258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 rot="-10800000">
            <a:off x="11925998" y="5621846"/>
            <a:ext cx="2180089" cy="2258096"/>
          </a:xfrm>
          <a:custGeom>
            <a:avLst/>
            <a:gdLst/>
            <a:ahLst/>
            <a:cxnLst/>
            <a:rect l="l" t="t" r="r" b="b"/>
            <a:pathLst>
              <a:path w="2180089" h="2258096">
                <a:moveTo>
                  <a:pt x="0" y="0"/>
                </a:moveTo>
                <a:lnTo>
                  <a:pt x="2180089" y="0"/>
                </a:lnTo>
                <a:lnTo>
                  <a:pt x="2180089" y="2258096"/>
                </a:lnTo>
                <a:lnTo>
                  <a:pt x="0" y="2258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6019800" y="5497008"/>
            <a:ext cx="1460643" cy="1460643"/>
          </a:xfrm>
          <a:custGeom>
            <a:avLst/>
            <a:gdLst/>
            <a:ahLst/>
            <a:cxnLst/>
            <a:rect l="l" t="t" r="r" b="b"/>
            <a:pathLst>
              <a:path w="1460643" h="1460643">
                <a:moveTo>
                  <a:pt x="0" y="0"/>
                </a:moveTo>
                <a:lnTo>
                  <a:pt x="1460643" y="0"/>
                </a:lnTo>
                <a:lnTo>
                  <a:pt x="1460643" y="1460643"/>
                </a:lnTo>
                <a:lnTo>
                  <a:pt x="0" y="146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4442308" y="8043931"/>
            <a:ext cx="940338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9"/>
              </a:lnSpc>
              <a:spcBef>
                <a:spcPct val="0"/>
              </a:spcBef>
            </a:pPr>
            <a:r>
              <a:rPr lang="en-US" sz="565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Marge Joseph  Sardo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7489" y="8774243"/>
            <a:ext cx="11153022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Tokyo Metropolitan </a:t>
            </a:r>
            <a:r>
              <a:rPr lang="en-US" sz="3999" dirty="0" err="1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Chihaya</a:t>
            </a:r>
            <a:r>
              <a:rPr lang="en-US" sz="399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 High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5445" y="917575"/>
            <a:ext cx="15477109" cy="9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Japan Association for Language Teaching</a:t>
            </a:r>
          </a:p>
          <a:p>
            <a:pPr algn="ctr">
              <a:lnSpc>
                <a:spcPts val="3999"/>
              </a:lnSpc>
            </a:pPr>
            <a:r>
              <a:rPr lang="en-US" sz="30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2025 Technology in Teaching / Professional Development Workshops</a:t>
            </a:r>
            <a:endParaRPr lang="en-US" sz="3000" dirty="0">
              <a:solidFill>
                <a:srgbClr val="6478FF"/>
              </a:solidFill>
              <a:latin typeface="Jua"/>
              <a:ea typeface="Jua"/>
              <a:cs typeface="Jua"/>
              <a:sym typeface="Jua"/>
              <a:hlinkClick r:id="rId5" tooltip="https://events.jalt.org/event/46/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05445" y="1926216"/>
            <a:ext cx="15477109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August 09, 2025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839951" y="6766010"/>
            <a:ext cx="3191350" cy="3191350"/>
          </a:xfrm>
          <a:custGeom>
            <a:avLst/>
            <a:gdLst/>
            <a:ahLst/>
            <a:cxnLst/>
            <a:rect l="l" t="t" r="r" b="b"/>
            <a:pathLst>
              <a:path w="3191350" h="3191350">
                <a:moveTo>
                  <a:pt x="0" y="0"/>
                </a:moveTo>
                <a:lnTo>
                  <a:pt x="3191350" y="0"/>
                </a:lnTo>
                <a:lnTo>
                  <a:pt x="3191350" y="3191350"/>
                </a:lnTo>
                <a:lnTo>
                  <a:pt x="0" y="3191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2477445" y="393035"/>
            <a:ext cx="2180089" cy="2258096"/>
          </a:xfrm>
          <a:custGeom>
            <a:avLst/>
            <a:gdLst/>
            <a:ahLst/>
            <a:cxnLst/>
            <a:rect l="l" t="t" r="r" b="b"/>
            <a:pathLst>
              <a:path w="2180089" h="2258096">
                <a:moveTo>
                  <a:pt x="0" y="0"/>
                </a:moveTo>
                <a:lnTo>
                  <a:pt x="2180089" y="0"/>
                </a:lnTo>
                <a:lnTo>
                  <a:pt x="2180089" y="2258096"/>
                </a:lnTo>
                <a:lnTo>
                  <a:pt x="0" y="2258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05445" y="3515281"/>
            <a:ext cx="1233227" cy="1170444"/>
          </a:xfrm>
          <a:custGeom>
            <a:avLst/>
            <a:gdLst/>
            <a:ahLst/>
            <a:cxnLst/>
            <a:rect l="l" t="t" r="r" b="b"/>
            <a:pathLst>
              <a:path w="1233227" h="1170444">
                <a:moveTo>
                  <a:pt x="0" y="0"/>
                </a:moveTo>
                <a:lnTo>
                  <a:pt x="1233227" y="0"/>
                </a:lnTo>
                <a:lnTo>
                  <a:pt x="1233227" y="1170445"/>
                </a:lnTo>
                <a:lnTo>
                  <a:pt x="0" y="1170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8" name="TextBox 8"/>
          <p:cNvSpPr txBox="1"/>
          <p:nvPr/>
        </p:nvSpPr>
        <p:spPr>
          <a:xfrm>
            <a:off x="1852374" y="393035"/>
            <a:ext cx="14583252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Session Outline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84891" y="3652394"/>
            <a:ext cx="6159109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59"/>
              </a:lnSpc>
              <a:spcBef>
                <a:spcPct val="0"/>
              </a:spcBef>
            </a:pPr>
            <a:r>
              <a:rPr lang="en-US" sz="565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Get started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05445" y="5228651"/>
            <a:ext cx="1233227" cy="1170444"/>
          </a:xfrm>
          <a:custGeom>
            <a:avLst/>
            <a:gdLst/>
            <a:ahLst/>
            <a:cxnLst/>
            <a:rect l="l" t="t" r="r" b="b"/>
            <a:pathLst>
              <a:path w="1233227" h="1170444">
                <a:moveTo>
                  <a:pt x="0" y="0"/>
                </a:moveTo>
                <a:lnTo>
                  <a:pt x="1233227" y="0"/>
                </a:lnTo>
                <a:lnTo>
                  <a:pt x="1233227" y="1170444"/>
                </a:lnTo>
                <a:lnTo>
                  <a:pt x="0" y="11704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1405445" y="6942020"/>
            <a:ext cx="1233227" cy="1170444"/>
          </a:xfrm>
          <a:custGeom>
            <a:avLst/>
            <a:gdLst/>
            <a:ahLst/>
            <a:cxnLst/>
            <a:rect l="l" t="t" r="r" b="b"/>
            <a:pathLst>
              <a:path w="1233227" h="1170444">
                <a:moveTo>
                  <a:pt x="0" y="0"/>
                </a:moveTo>
                <a:lnTo>
                  <a:pt x="1233227" y="0"/>
                </a:lnTo>
                <a:lnTo>
                  <a:pt x="1233227" y="1170444"/>
                </a:lnTo>
                <a:lnTo>
                  <a:pt x="0" y="11704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2984891" y="5365764"/>
            <a:ext cx="5930509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59"/>
              </a:lnSpc>
              <a:spcBef>
                <a:spcPct val="0"/>
              </a:spcBef>
            </a:pPr>
            <a:r>
              <a:rPr lang="en-US" sz="565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Discover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84890" y="7078271"/>
            <a:ext cx="8140309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59"/>
              </a:lnSpc>
              <a:spcBef>
                <a:spcPct val="0"/>
              </a:spcBef>
            </a:pPr>
            <a:r>
              <a:rPr lang="en-US" sz="565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Create &amp; Elevate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84890" y="4412676"/>
            <a:ext cx="83689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Signing Up, Installing and Signing 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84890" y="6126045"/>
            <a:ext cx="75307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sz="35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Core Features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84891" y="7839414"/>
            <a:ext cx="108835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Building and  Sharing Interactive Slides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1A35D59F-87E0-1071-13B3-4CB42EDF0A50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42097" y="393035"/>
            <a:ext cx="13003807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Session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87172" y="2455847"/>
            <a:ext cx="13313656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What is </a:t>
            </a:r>
            <a:r>
              <a:rPr lang="en-US" sz="9999" dirty="0" err="1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sz="9999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73378" y="663497"/>
            <a:ext cx="943402" cy="895375"/>
          </a:xfrm>
          <a:custGeom>
            <a:avLst/>
            <a:gdLst/>
            <a:ahLst/>
            <a:cxnLst/>
            <a:rect l="l" t="t" r="r" b="b"/>
            <a:pathLst>
              <a:path w="943402" h="895375">
                <a:moveTo>
                  <a:pt x="0" y="0"/>
                </a:moveTo>
                <a:lnTo>
                  <a:pt x="943402" y="0"/>
                </a:lnTo>
                <a:lnTo>
                  <a:pt x="943402" y="895375"/>
                </a:lnTo>
                <a:lnTo>
                  <a:pt x="0" y="895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13" name="TextBox 13"/>
          <p:cNvSpPr txBox="1"/>
          <p:nvPr/>
        </p:nvSpPr>
        <p:spPr>
          <a:xfrm>
            <a:off x="1476948" y="4770149"/>
            <a:ext cx="15334104" cy="413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 u="none" strike="noStrike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Interactive tool that adds quizzes and activities inside PowerPoint</a:t>
            </a:r>
          </a:p>
          <a:p>
            <a:pPr algn="l">
              <a:lnSpc>
                <a:spcPts val="4500"/>
              </a:lnSpc>
            </a:pPr>
            <a:endParaRPr lang="en-US" sz="4500" u="none" strike="noStrike" dirty="0">
              <a:solidFill>
                <a:srgbClr val="6478FF"/>
              </a:solidFill>
              <a:latin typeface="Jua"/>
              <a:ea typeface="Jua"/>
              <a:cs typeface="Jua"/>
              <a:sym typeface="Jua"/>
            </a:endParaRP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 u="none" strike="noStrike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Makes lessons more engaging and collects real-time student responses</a:t>
            </a:r>
          </a:p>
          <a:p>
            <a:pPr algn="l">
              <a:lnSpc>
                <a:spcPts val="4500"/>
              </a:lnSpc>
            </a:pPr>
            <a:endParaRPr lang="en-US" sz="4500" u="none" strike="noStrike" dirty="0">
              <a:solidFill>
                <a:srgbClr val="6478FF"/>
              </a:solidFill>
              <a:latin typeface="Jua"/>
              <a:ea typeface="Jua"/>
              <a:cs typeface="Jua"/>
              <a:sym typeface="Jua"/>
            </a:endParaRPr>
          </a:p>
          <a:p>
            <a:pPr marL="971550" lvl="1" indent="-485775" algn="l">
              <a:lnSpc>
                <a:spcPts val="4500"/>
              </a:lnSpc>
              <a:buFont typeface="Arial"/>
              <a:buChar char="•"/>
            </a:pPr>
            <a:r>
              <a:rPr lang="en-US" sz="4500" u="none" strike="noStrike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Works for both online and in-person classes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DF9C4FD6-F696-0457-C217-947558C79E9D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4144574" y="2494300"/>
            <a:ext cx="12047199" cy="67640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289401" y="5143500"/>
            <a:ext cx="2284837" cy="2284837"/>
          </a:xfrm>
          <a:custGeom>
            <a:avLst/>
            <a:gdLst/>
            <a:ahLst/>
            <a:cxnLst/>
            <a:rect l="l" t="t" r="r" b="b"/>
            <a:pathLst>
              <a:path w="2284837" h="2284837">
                <a:moveTo>
                  <a:pt x="0" y="0"/>
                </a:moveTo>
                <a:lnTo>
                  <a:pt x="2284837" y="0"/>
                </a:lnTo>
                <a:lnTo>
                  <a:pt x="2284837" y="2284837"/>
                </a:lnTo>
                <a:lnTo>
                  <a:pt x="0" y="2284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2642097" y="393035"/>
            <a:ext cx="13003807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Session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879090"/>
            <a:ext cx="5681242" cy="85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1"/>
              </a:lnSpc>
              <a:spcBef>
                <a:spcPct val="0"/>
              </a:spcBef>
            </a:pPr>
            <a:r>
              <a:rPr lang="en-US" sz="554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Go to </a:t>
            </a:r>
            <a:r>
              <a:rPr lang="en-US" sz="5541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classpoint.io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32072" y="1548150"/>
            <a:ext cx="942385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Signing Up</a:t>
            </a:r>
            <a:r>
              <a:rPr lang="en-US" sz="3500" dirty="0">
                <a:solidFill>
                  <a:srgbClr val="B4B4B4"/>
                </a:solidFill>
                <a:latin typeface="Jua"/>
                <a:ea typeface="Jua"/>
                <a:cs typeface="Jua"/>
                <a:sym typeface="Jua"/>
              </a:rPr>
              <a:t>,</a:t>
            </a:r>
            <a:r>
              <a:rPr lang="en-US" sz="35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500" dirty="0">
                <a:solidFill>
                  <a:srgbClr val="B4B4B4"/>
                </a:solidFill>
                <a:latin typeface="Jua"/>
                <a:ea typeface="Jua"/>
                <a:cs typeface="Jua"/>
                <a:sym typeface="Jua"/>
              </a:rPr>
              <a:t>Installing and Signing In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73378" y="663497"/>
            <a:ext cx="943402" cy="895375"/>
          </a:xfrm>
          <a:custGeom>
            <a:avLst/>
            <a:gdLst/>
            <a:ahLst/>
            <a:cxnLst/>
            <a:rect l="l" t="t" r="r" b="b"/>
            <a:pathLst>
              <a:path w="943402" h="895375">
                <a:moveTo>
                  <a:pt x="0" y="0"/>
                </a:moveTo>
                <a:lnTo>
                  <a:pt x="943402" y="0"/>
                </a:lnTo>
                <a:lnTo>
                  <a:pt x="943402" y="895375"/>
                </a:lnTo>
                <a:lnTo>
                  <a:pt x="0" y="895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569B4172-CD5F-C144-0795-0FA4EB5216C3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181551" y="2550545"/>
            <a:ext cx="11924898" cy="6707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42097" y="393035"/>
            <a:ext cx="13003807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Session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84442" y="1548150"/>
            <a:ext cx="911911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dirty="0">
                <a:solidFill>
                  <a:srgbClr val="B4B4B4"/>
                </a:solidFill>
                <a:latin typeface="Jua"/>
                <a:ea typeface="Jua"/>
                <a:cs typeface="Jua"/>
                <a:sym typeface="Jua"/>
              </a:rPr>
              <a:t>Signing Up,</a:t>
            </a:r>
            <a:r>
              <a:rPr lang="en-US" sz="35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5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Installing</a:t>
            </a:r>
            <a:r>
              <a:rPr lang="en-US" sz="3500" dirty="0">
                <a:solidFill>
                  <a:srgbClr val="B4B4B4"/>
                </a:solidFill>
                <a:latin typeface="Jua"/>
                <a:ea typeface="Jua"/>
                <a:cs typeface="Jua"/>
                <a:sym typeface="Jua"/>
              </a:rPr>
              <a:t> and Signing In</a:t>
            </a:r>
          </a:p>
        </p:txBody>
      </p:sp>
      <p:sp>
        <p:nvSpPr>
          <p:cNvPr id="13" name="Freeform 13"/>
          <p:cNvSpPr/>
          <p:nvPr/>
        </p:nvSpPr>
        <p:spPr>
          <a:xfrm>
            <a:off x="5573378" y="663497"/>
            <a:ext cx="943402" cy="895375"/>
          </a:xfrm>
          <a:custGeom>
            <a:avLst/>
            <a:gdLst/>
            <a:ahLst/>
            <a:cxnLst/>
            <a:rect l="l" t="t" r="r" b="b"/>
            <a:pathLst>
              <a:path w="943402" h="895375">
                <a:moveTo>
                  <a:pt x="0" y="0"/>
                </a:moveTo>
                <a:lnTo>
                  <a:pt x="943402" y="0"/>
                </a:lnTo>
                <a:lnTo>
                  <a:pt x="943402" y="895375"/>
                </a:lnTo>
                <a:lnTo>
                  <a:pt x="0" y="895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D1B7DDE8-C6AA-B4CB-71D9-8CACA94616AE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154543" y="2576566"/>
            <a:ext cx="11978913" cy="67381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42097" y="393035"/>
            <a:ext cx="13003807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Session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29121" y="1548150"/>
            <a:ext cx="982975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dirty="0">
                <a:solidFill>
                  <a:srgbClr val="B4B4B4"/>
                </a:solidFill>
                <a:latin typeface="Jua"/>
                <a:ea typeface="Jua"/>
                <a:cs typeface="Jua"/>
                <a:sym typeface="Jua"/>
              </a:rPr>
              <a:t>Signing Up,</a:t>
            </a:r>
            <a:r>
              <a:rPr lang="en-US" sz="35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500" dirty="0">
                <a:solidFill>
                  <a:srgbClr val="B4B4B4"/>
                </a:solidFill>
                <a:latin typeface="Jua"/>
                <a:ea typeface="Jua"/>
                <a:cs typeface="Jua"/>
                <a:sym typeface="Jua"/>
              </a:rPr>
              <a:t>Installing and </a:t>
            </a:r>
            <a:r>
              <a:rPr lang="en-US" sz="35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Signing In</a:t>
            </a:r>
          </a:p>
        </p:txBody>
      </p:sp>
      <p:sp>
        <p:nvSpPr>
          <p:cNvPr id="13" name="Freeform 13"/>
          <p:cNvSpPr/>
          <p:nvPr/>
        </p:nvSpPr>
        <p:spPr>
          <a:xfrm>
            <a:off x="5573378" y="663497"/>
            <a:ext cx="943402" cy="895375"/>
          </a:xfrm>
          <a:custGeom>
            <a:avLst/>
            <a:gdLst/>
            <a:ahLst/>
            <a:cxnLst/>
            <a:rect l="l" t="t" r="r" b="b"/>
            <a:pathLst>
              <a:path w="943402" h="895375">
                <a:moveTo>
                  <a:pt x="0" y="0"/>
                </a:moveTo>
                <a:lnTo>
                  <a:pt x="943402" y="0"/>
                </a:lnTo>
                <a:lnTo>
                  <a:pt x="943402" y="895375"/>
                </a:lnTo>
                <a:lnTo>
                  <a:pt x="0" y="895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364F660-59F9-5A9E-FABB-51256601E615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22369"/>
            <a:chOff x="0" y="0"/>
            <a:chExt cx="4816593" cy="585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5315"/>
            </a:xfrm>
            <a:custGeom>
              <a:avLst/>
              <a:gdLst/>
              <a:ahLst/>
              <a:cxnLst/>
              <a:rect l="l" t="t" r="r" b="b"/>
              <a:pathLst>
                <a:path w="4816592" h="585315">
                  <a:moveTo>
                    <a:pt x="0" y="0"/>
                  </a:moveTo>
                  <a:lnTo>
                    <a:pt x="4816592" y="0"/>
                  </a:lnTo>
                  <a:lnTo>
                    <a:pt x="4816592" y="585315"/>
                  </a:lnTo>
                  <a:lnTo>
                    <a:pt x="0" y="585315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3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51384" y="38678"/>
            <a:ext cx="7822840" cy="1043045"/>
          </a:xfrm>
          <a:custGeom>
            <a:avLst/>
            <a:gdLst/>
            <a:ahLst/>
            <a:cxnLst/>
            <a:rect l="l" t="t" r="r" b="b"/>
            <a:pathLst>
              <a:path w="7822840" h="1043045">
                <a:moveTo>
                  <a:pt x="0" y="0"/>
                </a:moveTo>
                <a:lnTo>
                  <a:pt x="7822840" y="0"/>
                </a:lnTo>
                <a:lnTo>
                  <a:pt x="7822840" y="1043046"/>
                </a:lnTo>
                <a:lnTo>
                  <a:pt x="0" y="104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0" y="9668902"/>
            <a:ext cx="18288000" cy="606294"/>
            <a:chOff x="0" y="0"/>
            <a:chExt cx="4816593" cy="159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59682"/>
            </a:xfrm>
            <a:custGeom>
              <a:avLst/>
              <a:gdLst/>
              <a:ahLst/>
              <a:cxnLst/>
              <a:rect l="l" t="t" r="r" b="b"/>
              <a:pathLst>
                <a:path w="4816592" h="159682">
                  <a:moveTo>
                    <a:pt x="0" y="0"/>
                  </a:moveTo>
                  <a:lnTo>
                    <a:pt x="4816592" y="0"/>
                  </a:lnTo>
                  <a:lnTo>
                    <a:pt x="4816592" y="159682"/>
                  </a:lnTo>
                  <a:lnTo>
                    <a:pt x="0" y="159682"/>
                  </a:lnTo>
                  <a:close/>
                </a:path>
              </a:pathLst>
            </a:custGeom>
            <a:solidFill>
              <a:srgbClr val="6478FF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97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5789" y="4424788"/>
            <a:ext cx="10239955" cy="2148475"/>
            <a:chOff x="0" y="0"/>
            <a:chExt cx="13653273" cy="28646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38352" cy="2864633"/>
            </a:xfrm>
            <a:custGeom>
              <a:avLst/>
              <a:gdLst/>
              <a:ahLst/>
              <a:cxnLst/>
              <a:rect l="l" t="t" r="r" b="b"/>
              <a:pathLst>
                <a:path w="2838352" h="2864633">
                  <a:moveTo>
                    <a:pt x="0" y="0"/>
                  </a:moveTo>
                  <a:lnTo>
                    <a:pt x="2838352" y="0"/>
                  </a:lnTo>
                  <a:lnTo>
                    <a:pt x="2838352" y="2864633"/>
                  </a:lnTo>
                  <a:lnTo>
                    <a:pt x="0" y="2864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013011" y="0"/>
              <a:ext cx="2376193" cy="2864633"/>
            </a:xfrm>
            <a:custGeom>
              <a:avLst/>
              <a:gdLst/>
              <a:ahLst/>
              <a:cxnLst/>
              <a:rect l="l" t="t" r="r" b="b"/>
              <a:pathLst>
                <a:path w="2376193" h="2864633">
                  <a:moveTo>
                    <a:pt x="0" y="0"/>
                  </a:moveTo>
                  <a:lnTo>
                    <a:pt x="2376194" y="0"/>
                  </a:lnTo>
                  <a:lnTo>
                    <a:pt x="2376194" y="2864633"/>
                  </a:lnTo>
                  <a:lnTo>
                    <a:pt x="0" y="2864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563864" y="0"/>
              <a:ext cx="2612651" cy="2864633"/>
            </a:xfrm>
            <a:custGeom>
              <a:avLst/>
              <a:gdLst/>
              <a:ahLst/>
              <a:cxnLst/>
              <a:rect l="l" t="t" r="r" b="b"/>
              <a:pathLst>
                <a:path w="2612651" h="2864633">
                  <a:moveTo>
                    <a:pt x="0" y="0"/>
                  </a:moveTo>
                  <a:lnTo>
                    <a:pt x="2612651" y="0"/>
                  </a:lnTo>
                  <a:lnTo>
                    <a:pt x="2612651" y="2864633"/>
                  </a:lnTo>
                  <a:lnTo>
                    <a:pt x="0" y="2864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350353" y="0"/>
              <a:ext cx="2575542" cy="2864633"/>
            </a:xfrm>
            <a:custGeom>
              <a:avLst/>
              <a:gdLst/>
              <a:ahLst/>
              <a:cxnLst/>
              <a:rect l="l" t="t" r="r" b="b"/>
              <a:pathLst>
                <a:path w="2575542" h="2864633">
                  <a:moveTo>
                    <a:pt x="0" y="0"/>
                  </a:moveTo>
                  <a:lnTo>
                    <a:pt x="2575541" y="0"/>
                  </a:lnTo>
                  <a:lnTo>
                    <a:pt x="2575541" y="2864633"/>
                  </a:lnTo>
                  <a:lnTo>
                    <a:pt x="0" y="2864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099732" y="0"/>
              <a:ext cx="2553542" cy="2864633"/>
            </a:xfrm>
            <a:custGeom>
              <a:avLst/>
              <a:gdLst/>
              <a:ahLst/>
              <a:cxnLst/>
              <a:rect l="l" t="t" r="r" b="b"/>
              <a:pathLst>
                <a:path w="2553542" h="2864633">
                  <a:moveTo>
                    <a:pt x="0" y="0"/>
                  </a:moveTo>
                  <a:lnTo>
                    <a:pt x="2553541" y="0"/>
                  </a:lnTo>
                  <a:lnTo>
                    <a:pt x="2553541" y="2864633"/>
                  </a:lnTo>
                  <a:lnTo>
                    <a:pt x="0" y="2864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72494" y="8106788"/>
            <a:ext cx="17143011" cy="837174"/>
          </a:xfrm>
          <a:custGeom>
            <a:avLst/>
            <a:gdLst/>
            <a:ahLst/>
            <a:cxnLst/>
            <a:rect l="l" t="t" r="r" b="b"/>
            <a:pathLst>
              <a:path w="17143011" h="837174">
                <a:moveTo>
                  <a:pt x="0" y="0"/>
                </a:moveTo>
                <a:lnTo>
                  <a:pt x="17143012" y="0"/>
                </a:lnTo>
                <a:lnTo>
                  <a:pt x="17143012" y="837174"/>
                </a:lnTo>
                <a:lnTo>
                  <a:pt x="0" y="837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06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Freeform 16"/>
          <p:cNvSpPr/>
          <p:nvPr/>
        </p:nvSpPr>
        <p:spPr>
          <a:xfrm>
            <a:off x="11005649" y="4424788"/>
            <a:ext cx="6386562" cy="2148475"/>
          </a:xfrm>
          <a:custGeom>
            <a:avLst/>
            <a:gdLst/>
            <a:ahLst/>
            <a:cxnLst/>
            <a:rect l="l" t="t" r="r" b="b"/>
            <a:pathLst>
              <a:path w="6386562" h="2148475">
                <a:moveTo>
                  <a:pt x="0" y="0"/>
                </a:moveTo>
                <a:lnTo>
                  <a:pt x="6386562" y="0"/>
                </a:lnTo>
                <a:lnTo>
                  <a:pt x="6386562" y="2148475"/>
                </a:lnTo>
                <a:lnTo>
                  <a:pt x="0" y="21484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7" name="Group 17"/>
          <p:cNvGrpSpPr/>
          <p:nvPr/>
        </p:nvGrpSpPr>
        <p:grpSpPr>
          <a:xfrm>
            <a:off x="11274398" y="4275563"/>
            <a:ext cx="6117813" cy="2297700"/>
            <a:chOff x="0" y="0"/>
            <a:chExt cx="1611276" cy="60515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11276" cy="605155"/>
            </a:xfrm>
            <a:custGeom>
              <a:avLst/>
              <a:gdLst/>
              <a:ahLst/>
              <a:cxnLst/>
              <a:rect l="l" t="t" r="r" b="b"/>
              <a:pathLst>
                <a:path w="1611276" h="605155">
                  <a:moveTo>
                    <a:pt x="0" y="0"/>
                  </a:moveTo>
                  <a:lnTo>
                    <a:pt x="1611276" y="0"/>
                  </a:lnTo>
                  <a:lnTo>
                    <a:pt x="1611276" y="605155"/>
                  </a:lnTo>
                  <a:lnTo>
                    <a:pt x="0" y="605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478FF"/>
              </a:solidFill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611276" cy="64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893048" y="393035"/>
            <a:ext cx="6501903" cy="151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DFEFE"/>
                </a:solidFill>
                <a:latin typeface="Jua"/>
                <a:ea typeface="Jua"/>
                <a:cs typeface="Jua"/>
                <a:sym typeface="Jua"/>
              </a:rPr>
              <a:t>Session 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29335" y="1540232"/>
            <a:ext cx="7029331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sz="35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Core Features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25466" y="2707113"/>
            <a:ext cx="463706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  <a:spcBef>
                <a:spcPct val="0"/>
              </a:spcBef>
            </a:pPr>
            <a:r>
              <a:rPr lang="en-US" sz="50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Quiz Types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85094" y="7259063"/>
            <a:ext cx="611781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  <a:spcBef>
                <a:spcPct val="0"/>
              </a:spcBef>
            </a:pPr>
            <a:r>
              <a:rPr lang="en-US" sz="5000" dirty="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Other Features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40830" y="3719938"/>
            <a:ext cx="402316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3500">
                <a:solidFill>
                  <a:srgbClr val="6478FF"/>
                </a:solidFill>
                <a:latin typeface="Jua"/>
                <a:ea typeface="Jua"/>
                <a:cs typeface="Jua"/>
                <a:sym typeface="Jua"/>
              </a:rPr>
              <a:t>ClassPoint Pro</a:t>
            </a:r>
          </a:p>
        </p:txBody>
      </p:sp>
      <p:sp>
        <p:nvSpPr>
          <p:cNvPr id="26" name="Freeform 26"/>
          <p:cNvSpPr/>
          <p:nvPr/>
        </p:nvSpPr>
        <p:spPr>
          <a:xfrm>
            <a:off x="5573378" y="663497"/>
            <a:ext cx="943402" cy="895375"/>
          </a:xfrm>
          <a:custGeom>
            <a:avLst/>
            <a:gdLst/>
            <a:ahLst/>
            <a:cxnLst/>
            <a:rect l="l" t="t" r="r" b="b"/>
            <a:pathLst>
              <a:path w="943402" h="895375">
                <a:moveTo>
                  <a:pt x="0" y="0"/>
                </a:moveTo>
                <a:lnTo>
                  <a:pt x="943402" y="0"/>
                </a:lnTo>
                <a:lnTo>
                  <a:pt x="943402" y="895375"/>
                </a:lnTo>
                <a:lnTo>
                  <a:pt x="0" y="895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PH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EC760C49-FC7E-6877-F5C7-5CD806F3EF47}"/>
              </a:ext>
            </a:extLst>
          </p:cNvPr>
          <p:cNvSpPr txBox="1"/>
          <p:nvPr/>
        </p:nvSpPr>
        <p:spPr>
          <a:xfrm>
            <a:off x="-38102" y="9863239"/>
            <a:ext cx="183642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JALT </a:t>
            </a:r>
            <a:r>
              <a:rPr lang="en-US" dirty="0">
                <a:solidFill>
                  <a:schemeClr val="bg1"/>
                </a:solidFill>
                <a:latin typeface="Jua"/>
                <a:ea typeface="Jua"/>
                <a:cs typeface="Jua"/>
                <a:sym typeface="Jua"/>
              </a:rPr>
              <a:t>2025 Technology in Teaching Workshop 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| Power Up Your Slides: Interactive Teaching with </a:t>
            </a:r>
            <a:r>
              <a:rPr lang="en-US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ClassPoint</a:t>
            </a:r>
            <a:r>
              <a:rPr lang="en-US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by Marge Joseph Sardo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wc20250809030843528WZGI&quot;,&quot;Name&quot;:&quot;WordCloud&quot;,&quot;ActivityType&quot;:2,&quot;Width&quot;:0.0,&quot;Height&quot;:0.0,&quot;Graphics&quot;:null,&quot;ActivityBase&quot;:{&quot;$type&quot;:&quot;ClassPoint2.Core.DTO.Activities.WordCloudActivity, ClassPoint2.Core&quot;,&quot;numOfSubmissionsAllowed&quot;:1,&quot;activityId&quot;:&quot;wc20250809033146244NMOX&quot;,&quot;activityType&quot;:&quot;Word Cloud&quot;,&quot;countdown&quot;:0,&quot;StartWithSlide&quot;:false,&quot;CanMinimize&quot;:false,&quot;CanCountDown&quot;:fals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WHITEBOARDTAG" val="CPWhiteboardT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]},&quot;mcIsAllowSelectMultiple&quot;:false,&quot;mcCorrectAnswers&quot;:{&quot;$type&quot;:&quot;System.Collections.Generic.List`1[[System.String, mscorlib]], mscorlib&quot;,&quot;$values&quot;:[&quot;C&quot;]},&quot;isQuizMode&quot;:true,&quot;correctPoints&quot;:1,&quot;correctSpeedBonus&quot;:null,&quot;HasCorrectAnswers&quot;:true,&quot;activityId&quot;:&quot;mq20250809035133965YMZQ&quot;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WordCloud&quot;,&quot;ActivityType&quot;:2,&quot;Width&quot;:0.0,&quot;Height&quot;:0.0,&quot;Graphics&quot;:null,&quot;ActivityBase&quot;:{&quot;$type&quot;:&quot;ClassPoint2.Core.DTO.Activities.WordCloudActivity, ClassPoint2.Core&quot;,&quot;numOfSubmissionsAllowed&quot;:5,&quot;activityId&quot;:&quot;wc20250809035837056NAUF&quot;,&quot;activityType&quot;:&quot;Word Cloud&quot;,&quot;countdown&quot;:0,&quot;StartWithSlide&quot;:false,&quot;CanMinimize&quot;:false,&quot;CanCountDown&quot;:false},&quot;IsLocked&quot;:false,&quot;IsMappedFromCp1&quot;:false,&quot;IsQuiz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a20250809031320993XUEN&quot;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gradingInstructions&quot;:null,&quot;activityId&quot;:&quot;sa20250809040048473OTLU&quot;,&quot;activityType&quot;:&quot;Short Answer&quot;,&quot;countdown&quot;:0,&quot;StartWithSlide&quot;:false,&quot;CanMinimize&quot;:false,&quot;CanCountDown&quot;:false},&quot;IsLocked&quot;:false,&quot;IsMappedFromCp1&quot;:false,&quot;IsQuiz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true,&quot;gradingInstructions&quot;:null,&quot;activityId&quot;:null,&quot;activityType&quot;:&quot;Short Answer&quot;,&quot;countdown&quot;:0,&quot;StartWithSlide&quot;:false,&quot;CanMinimize&quot;:false,&quot;CanCountDown&quot;:false},&quot;IsLocked&quot;:false,&quot;IsMappedFromCp1&quot;:false,&quot;IsQuiz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d20250809031338792IXFC&quot;,&quot;Name&quot;:&quot;SlideDrawing&quot;,&quot;ActivityType&quot;:3,&quot;Width&quot;:0.0,&quot;Height&quot;:0.0,&quot;Graphics&quot;:null,&quot;ActivityBase&quot;:{&quot;$type&quot;:&quot;ClassPoint2.Core.DTO.Activities.SlideDrawingActivity, ClassPoint2.Core&quot;,&quot;isNamesHidden&quot;:false,&quot;activityId&quot;:&quot;sd20250809040403563TNFN&quot;,&quot;activityType&quot;:&quot;Slide Drawing&quot;,&quot;countdown&quot;:0,&quot;StartWithSlide&quot;:false,&quot;CanMinimize&quot;:false,&quot;CanCountDown&quot;:false},&quot;IsLocked&quot;:false,&quot;IsMappedFromCp1&quot;:false,&quot;IsQuiz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ImageUpload&quot;,&quot;ActivityType&quot;:4,&quot;Width&quot;:0.0,&quot;Height&quot;:0.0,&quot;Graphics&quot;:null,&quot;ActivityBase&quot;:{&quot;$type&quot;:&quot;ClassPoint2.Core.DTO.Activities.ImageUploadActivity, ClassPoint2.Core&quot;,&quot;isMultipleSubmissionsAllowed&quot;:false,&quot;isNamesHidden&quot;:false,&quot;isCaptionRequired&quot;:false,&quot;activityId&quot;:&quot;iu20250809040717930IOYV&quot;,&quot;activityType&quot;:&quot;Image Upload&quot;,&quot;countdown&quot;:0,&quot;StartWithSlide&quot;:false,&quot;CanMinimize&quot;:false,&quot;CanCountDown&quot;:false},&quot;IsLocked&quot;:false,&quot;IsMappedFromCp1&quot;:false,&quot;IsQuiz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773</Words>
  <Application>Microsoft Office PowerPoint</Application>
  <PresentationFormat>Custom</PresentationFormat>
  <Paragraphs>122</Paragraphs>
  <Slides>26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Mali</vt:lpstr>
      <vt:lpstr>Jua</vt:lpstr>
      <vt:lpstr>Calibri</vt:lpstr>
      <vt:lpstr>Arial</vt:lpstr>
      <vt:lpstr>Roboto</vt:lpstr>
      <vt:lpstr>Segoe MDL2 Assets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JALT TNT Workshop</dc:title>
  <cp:lastModifiedBy>Marge Joseph Sardo</cp:lastModifiedBy>
  <cp:revision>4</cp:revision>
  <dcterms:created xsi:type="dcterms:W3CDTF">2006-08-16T00:00:00Z</dcterms:created>
  <dcterms:modified xsi:type="dcterms:W3CDTF">2025-08-09T04:27:24Z</dcterms:modified>
  <dc:identifier>DAGvWs9rx7A</dc:identifier>
</cp:coreProperties>
</file>