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31" r:id="rId3"/>
    <p:sldId id="407" r:id="rId4"/>
    <p:sldId id="408" r:id="rId5"/>
    <p:sldId id="358" r:id="rId6"/>
    <p:sldId id="396" r:id="rId7"/>
    <p:sldId id="386" r:id="rId8"/>
    <p:sldId id="359" r:id="rId9"/>
    <p:sldId id="389" r:id="rId10"/>
    <p:sldId id="395" r:id="rId11"/>
    <p:sldId id="343" r:id="rId12"/>
    <p:sldId id="385" r:id="rId13"/>
    <p:sldId id="383" r:id="rId14"/>
    <p:sldId id="384" r:id="rId15"/>
    <p:sldId id="388" r:id="rId16"/>
    <p:sldId id="391" r:id="rId17"/>
    <p:sldId id="360" r:id="rId18"/>
    <p:sldId id="326" r:id="rId19"/>
    <p:sldId id="363" r:id="rId20"/>
    <p:sldId id="366" r:id="rId21"/>
    <p:sldId id="405" r:id="rId22"/>
    <p:sldId id="397" r:id="rId23"/>
    <p:sldId id="367" r:id="rId24"/>
    <p:sldId id="364" r:id="rId25"/>
    <p:sldId id="365" r:id="rId26"/>
    <p:sldId id="393" r:id="rId27"/>
    <p:sldId id="382" r:id="rId28"/>
    <p:sldId id="357" r:id="rId29"/>
    <p:sldId id="398" r:id="rId30"/>
    <p:sldId id="376" r:id="rId31"/>
    <p:sldId id="377" r:id="rId32"/>
    <p:sldId id="378" r:id="rId33"/>
    <p:sldId id="381" r:id="rId34"/>
    <p:sldId id="406" r:id="rId35"/>
    <p:sldId id="399" r:id="rId36"/>
    <p:sldId id="368" r:id="rId37"/>
    <p:sldId id="369" r:id="rId38"/>
    <p:sldId id="370" r:id="rId39"/>
    <p:sldId id="371" r:id="rId40"/>
    <p:sldId id="372" r:id="rId41"/>
    <p:sldId id="394" r:id="rId42"/>
    <p:sldId id="401" r:id="rId43"/>
    <p:sldId id="373" r:id="rId44"/>
    <p:sldId id="375" r:id="rId45"/>
    <p:sldId id="390" r:id="rId46"/>
    <p:sldId id="4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3C72DA-47BB-410A-A365-5F13D9CDAD1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95345C6-B6C5-4D6C-8659-2704F01507B1}">
      <dgm:prSet custT="1"/>
      <dgm:spPr/>
      <dgm:t>
        <a:bodyPr/>
        <a:lstStyle/>
        <a:p>
          <a:r>
            <a:rPr lang="en-US" sz="3200" dirty="0">
              <a:solidFill>
                <a:srgbClr val="FFFF00"/>
              </a:solidFill>
            </a:rPr>
            <a:t>Oswego, NY (USA)</a:t>
          </a:r>
        </a:p>
      </dgm:t>
    </dgm:pt>
    <dgm:pt modelId="{054A7429-785B-478E-8830-B1ABB3AD84B3}" type="parTrans" cxnId="{D50FBF5B-ABAA-4EFC-BFA7-77594EFAF1BA}">
      <dgm:prSet/>
      <dgm:spPr/>
      <dgm:t>
        <a:bodyPr/>
        <a:lstStyle/>
        <a:p>
          <a:endParaRPr lang="en-US"/>
        </a:p>
      </dgm:t>
    </dgm:pt>
    <dgm:pt modelId="{1CBDB538-CDBC-4B24-AC9E-EB19F1BF53DE}" type="sibTrans" cxnId="{D50FBF5B-ABAA-4EFC-BFA7-77594EFAF1BA}">
      <dgm:prSet/>
      <dgm:spPr/>
      <dgm:t>
        <a:bodyPr/>
        <a:lstStyle/>
        <a:p>
          <a:endParaRPr lang="en-US"/>
        </a:p>
      </dgm:t>
    </dgm:pt>
    <dgm:pt modelId="{CEC46A48-DAD6-4880-9149-D5F119B5B0EA}">
      <dgm:prSet custT="1"/>
      <dgm:spPr/>
      <dgm:t>
        <a:bodyPr/>
        <a:lstStyle/>
        <a:p>
          <a:r>
            <a:rPr lang="en-US" sz="3200" dirty="0">
              <a:solidFill>
                <a:srgbClr val="FFFF00"/>
              </a:solidFill>
            </a:rPr>
            <a:t>Harleysville, PA (USA)</a:t>
          </a:r>
        </a:p>
      </dgm:t>
    </dgm:pt>
    <dgm:pt modelId="{968D9572-2E45-4742-BE5A-69C1484B1431}" type="parTrans" cxnId="{625C88A1-83DF-4454-B416-72BD28F3B616}">
      <dgm:prSet/>
      <dgm:spPr/>
      <dgm:t>
        <a:bodyPr/>
        <a:lstStyle/>
        <a:p>
          <a:endParaRPr lang="en-US"/>
        </a:p>
      </dgm:t>
    </dgm:pt>
    <dgm:pt modelId="{4CFF2C16-E93D-4997-9761-AD617E887764}" type="sibTrans" cxnId="{625C88A1-83DF-4454-B416-72BD28F3B616}">
      <dgm:prSet/>
      <dgm:spPr/>
      <dgm:t>
        <a:bodyPr/>
        <a:lstStyle/>
        <a:p>
          <a:endParaRPr lang="en-US"/>
        </a:p>
      </dgm:t>
    </dgm:pt>
    <dgm:pt modelId="{81FC2FDB-0642-45FD-90C7-BEFA5C848699}">
      <dgm:prSet custT="1"/>
      <dgm:spPr/>
      <dgm:t>
        <a:bodyPr/>
        <a:lstStyle/>
        <a:p>
          <a:r>
            <a:rPr lang="en-US" sz="3200" dirty="0">
              <a:solidFill>
                <a:srgbClr val="FFFF00"/>
              </a:solidFill>
            </a:rPr>
            <a:t>Lithonia, GA (USA)</a:t>
          </a:r>
        </a:p>
      </dgm:t>
    </dgm:pt>
    <dgm:pt modelId="{77CF0BCB-AC43-481A-8B3E-4836EDABE84F}" type="parTrans" cxnId="{513F1CCF-B054-4BA9-81C4-3E803F55B70C}">
      <dgm:prSet/>
      <dgm:spPr/>
      <dgm:t>
        <a:bodyPr/>
        <a:lstStyle/>
        <a:p>
          <a:endParaRPr lang="en-US"/>
        </a:p>
      </dgm:t>
    </dgm:pt>
    <dgm:pt modelId="{F13F5EAE-DF69-4C8C-BD24-C2594682200A}" type="sibTrans" cxnId="{513F1CCF-B054-4BA9-81C4-3E803F55B70C}">
      <dgm:prSet/>
      <dgm:spPr/>
      <dgm:t>
        <a:bodyPr/>
        <a:lstStyle/>
        <a:p>
          <a:endParaRPr lang="en-US"/>
        </a:p>
      </dgm:t>
    </dgm:pt>
    <dgm:pt modelId="{6DD2C0E1-6567-4D58-9913-5D2F1A890D04}">
      <dgm:prSet custT="1"/>
      <dgm:spPr/>
      <dgm:t>
        <a:bodyPr/>
        <a:lstStyle/>
        <a:p>
          <a:r>
            <a:rPr lang="en-US" sz="3200" dirty="0">
              <a:solidFill>
                <a:srgbClr val="FFFF00"/>
              </a:solidFill>
            </a:rPr>
            <a:t>El Paso, TX (USA)</a:t>
          </a:r>
        </a:p>
      </dgm:t>
    </dgm:pt>
    <dgm:pt modelId="{8BBF4BB6-ADE8-4D64-A651-87FCE20F260A}" type="parTrans" cxnId="{102B12D1-243C-42B1-AD92-833CC57D6B92}">
      <dgm:prSet/>
      <dgm:spPr/>
      <dgm:t>
        <a:bodyPr/>
        <a:lstStyle/>
        <a:p>
          <a:endParaRPr lang="en-US"/>
        </a:p>
      </dgm:t>
    </dgm:pt>
    <dgm:pt modelId="{7F1487F3-8838-43BE-8DA0-9EC79F2C14C1}" type="sibTrans" cxnId="{102B12D1-243C-42B1-AD92-833CC57D6B92}">
      <dgm:prSet/>
      <dgm:spPr/>
      <dgm:t>
        <a:bodyPr/>
        <a:lstStyle/>
        <a:p>
          <a:endParaRPr lang="en-US"/>
        </a:p>
      </dgm:t>
    </dgm:pt>
    <dgm:pt modelId="{D87E7586-B75B-476E-9CD5-0845D791C05C}">
      <dgm:prSet custT="1"/>
      <dgm:spPr/>
      <dgm:t>
        <a:bodyPr/>
        <a:lstStyle/>
        <a:p>
          <a:r>
            <a:rPr lang="en-US" sz="3200" dirty="0">
              <a:solidFill>
                <a:srgbClr val="FFFF00"/>
              </a:solidFill>
            </a:rPr>
            <a:t>Tomah, WI (USA)</a:t>
          </a:r>
        </a:p>
      </dgm:t>
    </dgm:pt>
    <dgm:pt modelId="{726DBB1F-E7E2-4324-BD38-4F13669DDE29}" type="parTrans" cxnId="{6367674E-226C-47D2-A52E-5DE9F2B540AB}">
      <dgm:prSet/>
      <dgm:spPr/>
      <dgm:t>
        <a:bodyPr/>
        <a:lstStyle/>
        <a:p>
          <a:endParaRPr lang="en-US"/>
        </a:p>
      </dgm:t>
    </dgm:pt>
    <dgm:pt modelId="{A82B57A8-B4EB-4235-9237-FC6CF8434B3A}" type="sibTrans" cxnId="{6367674E-226C-47D2-A52E-5DE9F2B540AB}">
      <dgm:prSet/>
      <dgm:spPr/>
      <dgm:t>
        <a:bodyPr/>
        <a:lstStyle/>
        <a:p>
          <a:endParaRPr lang="en-US"/>
        </a:p>
      </dgm:t>
    </dgm:pt>
    <dgm:pt modelId="{447AB5A2-E00F-48D6-9980-536DF151CCC0}">
      <dgm:prSet custT="1"/>
      <dgm:spPr/>
      <dgm:t>
        <a:bodyPr/>
        <a:lstStyle/>
        <a:p>
          <a:r>
            <a:rPr lang="en-US" sz="3200" dirty="0">
              <a:solidFill>
                <a:srgbClr val="FFFF00"/>
              </a:solidFill>
            </a:rPr>
            <a:t>Brattleboro, VT (USA)</a:t>
          </a:r>
        </a:p>
      </dgm:t>
    </dgm:pt>
    <dgm:pt modelId="{A4906CE1-5836-42CA-9D7F-04F20EE47577}" type="parTrans" cxnId="{CB1ACFEB-5CC7-4633-9662-C8F54E34CCB5}">
      <dgm:prSet/>
      <dgm:spPr/>
      <dgm:t>
        <a:bodyPr/>
        <a:lstStyle/>
        <a:p>
          <a:endParaRPr lang="en-US"/>
        </a:p>
      </dgm:t>
    </dgm:pt>
    <dgm:pt modelId="{D8135A33-6484-496D-806E-C24457470931}" type="sibTrans" cxnId="{CB1ACFEB-5CC7-4633-9662-C8F54E34CCB5}">
      <dgm:prSet/>
      <dgm:spPr/>
      <dgm:t>
        <a:bodyPr/>
        <a:lstStyle/>
        <a:p>
          <a:endParaRPr lang="en-US"/>
        </a:p>
      </dgm:t>
    </dgm:pt>
    <dgm:pt modelId="{B0374476-C694-499A-A037-8F78FB6396AD}">
      <dgm:prSet custT="1"/>
      <dgm:spPr/>
      <dgm:t>
        <a:bodyPr/>
        <a:lstStyle/>
        <a:p>
          <a:r>
            <a:rPr lang="en-US" sz="3200" dirty="0">
              <a:solidFill>
                <a:srgbClr val="FFFF00"/>
              </a:solidFill>
            </a:rPr>
            <a:t>Rabat (Morocco)</a:t>
          </a:r>
        </a:p>
      </dgm:t>
    </dgm:pt>
    <dgm:pt modelId="{22612175-CB2C-4520-A1AA-B97B584DD7CF}" type="parTrans" cxnId="{BE0C196C-428D-4AFA-9A08-577556A1428C}">
      <dgm:prSet/>
      <dgm:spPr/>
      <dgm:t>
        <a:bodyPr/>
        <a:lstStyle/>
        <a:p>
          <a:endParaRPr lang="en-US"/>
        </a:p>
      </dgm:t>
    </dgm:pt>
    <dgm:pt modelId="{DA514AAF-A8E7-4349-8CC9-6895B6ED3801}" type="sibTrans" cxnId="{BE0C196C-428D-4AFA-9A08-577556A1428C}">
      <dgm:prSet/>
      <dgm:spPr/>
      <dgm:t>
        <a:bodyPr/>
        <a:lstStyle/>
        <a:p>
          <a:endParaRPr lang="en-US"/>
        </a:p>
      </dgm:t>
    </dgm:pt>
    <dgm:pt modelId="{C3C8935E-45C7-4C30-8D9B-7C42A81EA87B}">
      <dgm:prSet custT="1"/>
      <dgm:spPr/>
      <dgm:t>
        <a:bodyPr/>
        <a:lstStyle/>
        <a:p>
          <a:r>
            <a:rPr lang="en-US" sz="3600" dirty="0">
              <a:solidFill>
                <a:srgbClr val="FFFF00"/>
              </a:solidFill>
            </a:rPr>
            <a:t>Sapporo (Japan)</a:t>
          </a:r>
        </a:p>
      </dgm:t>
    </dgm:pt>
    <dgm:pt modelId="{C72A85D1-A042-4976-84B9-4CA6581B6069}" type="parTrans" cxnId="{F332F845-8769-4928-B6DD-724531BF7130}">
      <dgm:prSet/>
      <dgm:spPr/>
      <dgm:t>
        <a:bodyPr/>
        <a:lstStyle/>
        <a:p>
          <a:endParaRPr lang="en-US"/>
        </a:p>
      </dgm:t>
    </dgm:pt>
    <dgm:pt modelId="{9832AF54-D4D3-4454-94E3-4BD087BFD3F0}" type="sibTrans" cxnId="{F332F845-8769-4928-B6DD-724531BF7130}">
      <dgm:prSet/>
      <dgm:spPr/>
      <dgm:t>
        <a:bodyPr/>
        <a:lstStyle/>
        <a:p>
          <a:endParaRPr lang="en-US"/>
        </a:p>
      </dgm:t>
    </dgm:pt>
    <dgm:pt modelId="{C2606073-3DF3-4D0C-9124-00C8C3A05C3F}">
      <dgm:prSet custT="1"/>
      <dgm:spPr/>
      <dgm:t>
        <a:bodyPr/>
        <a:lstStyle/>
        <a:p>
          <a:pPr>
            <a:lnSpc>
              <a:spcPct val="100000"/>
            </a:lnSpc>
          </a:pPr>
          <a:r>
            <a:rPr lang="en-US" sz="3600" dirty="0">
              <a:solidFill>
                <a:srgbClr val="FFFF00"/>
              </a:solidFill>
            </a:rPr>
            <a:t>Kyoto</a:t>
          </a:r>
          <a:br>
            <a:rPr lang="en-US" sz="3600" dirty="0">
              <a:solidFill>
                <a:srgbClr val="FFFF00"/>
              </a:solidFill>
            </a:rPr>
          </a:br>
          <a:r>
            <a:rPr lang="en-US" sz="3600" dirty="0">
              <a:solidFill>
                <a:srgbClr val="FFFF00"/>
              </a:solidFill>
            </a:rPr>
            <a:t>(Japan)</a:t>
          </a:r>
        </a:p>
      </dgm:t>
    </dgm:pt>
    <dgm:pt modelId="{25E60345-2839-4AC3-81C9-DC1974045DAC}" type="parTrans" cxnId="{0BD99C91-816B-4616-A0AD-86EE72013F93}">
      <dgm:prSet/>
      <dgm:spPr/>
      <dgm:t>
        <a:bodyPr/>
        <a:lstStyle/>
        <a:p>
          <a:endParaRPr lang="en-US"/>
        </a:p>
      </dgm:t>
    </dgm:pt>
    <dgm:pt modelId="{AEB45888-C156-4C27-A673-9E1035727A2D}" type="sibTrans" cxnId="{0BD99C91-816B-4616-A0AD-86EE72013F93}">
      <dgm:prSet/>
      <dgm:spPr/>
      <dgm:t>
        <a:bodyPr/>
        <a:lstStyle/>
        <a:p>
          <a:endParaRPr lang="en-US"/>
        </a:p>
      </dgm:t>
    </dgm:pt>
    <dgm:pt modelId="{A7CD2276-5746-4761-9F19-23550CB1EC3A}">
      <dgm:prSet custT="1"/>
      <dgm:spPr/>
      <dgm:t>
        <a:bodyPr/>
        <a:lstStyle/>
        <a:p>
          <a:r>
            <a:rPr lang="en-US" sz="4000" dirty="0">
              <a:solidFill>
                <a:srgbClr val="FFFF00"/>
              </a:solidFill>
            </a:rPr>
            <a:t>Kobe </a:t>
          </a:r>
          <a:br>
            <a:rPr lang="en-US" sz="4000" dirty="0">
              <a:solidFill>
                <a:srgbClr val="FFFF00"/>
              </a:solidFill>
            </a:rPr>
          </a:br>
          <a:r>
            <a:rPr lang="en-US" sz="4000" dirty="0">
              <a:solidFill>
                <a:srgbClr val="FFFF00"/>
              </a:solidFill>
            </a:rPr>
            <a:t>(Japan)</a:t>
          </a:r>
        </a:p>
      </dgm:t>
    </dgm:pt>
    <dgm:pt modelId="{163CAE60-7A9C-4431-9C3B-DC83A150E70F}" type="parTrans" cxnId="{5020C2D0-C43A-4B74-9B95-DDD509150F43}">
      <dgm:prSet/>
      <dgm:spPr/>
      <dgm:t>
        <a:bodyPr/>
        <a:lstStyle/>
        <a:p>
          <a:endParaRPr lang="en-US"/>
        </a:p>
      </dgm:t>
    </dgm:pt>
    <dgm:pt modelId="{9185E171-C15F-4868-BC64-66DDA95CF5E9}" type="sibTrans" cxnId="{5020C2D0-C43A-4B74-9B95-DDD509150F43}">
      <dgm:prSet/>
      <dgm:spPr/>
      <dgm:t>
        <a:bodyPr/>
        <a:lstStyle/>
        <a:p>
          <a:endParaRPr lang="en-US"/>
        </a:p>
      </dgm:t>
    </dgm:pt>
    <dgm:pt modelId="{D7125795-0239-4038-AB4D-DFE280E689CC}">
      <dgm:prSet custT="1"/>
      <dgm:spPr/>
      <dgm:t>
        <a:bodyPr/>
        <a:lstStyle/>
        <a:p>
          <a:r>
            <a:rPr lang="en-US" sz="3200" dirty="0">
              <a:solidFill>
                <a:srgbClr val="FFFF00"/>
              </a:solidFill>
            </a:rPr>
            <a:t>Palmerston North </a:t>
          </a:r>
          <a:br>
            <a:rPr lang="en-US" sz="3200" dirty="0">
              <a:solidFill>
                <a:srgbClr val="FFFF00"/>
              </a:solidFill>
            </a:rPr>
          </a:br>
          <a:r>
            <a:rPr lang="en-US" sz="3200" dirty="0">
              <a:solidFill>
                <a:srgbClr val="FFFF00"/>
              </a:solidFill>
            </a:rPr>
            <a:t>(New Zealand)</a:t>
          </a:r>
        </a:p>
      </dgm:t>
    </dgm:pt>
    <dgm:pt modelId="{DBCE7CEE-F4E2-49E6-AE72-2A89264D062C}" type="parTrans" cxnId="{3256C1E2-7DAF-4553-86B0-0FD2814F825E}">
      <dgm:prSet/>
      <dgm:spPr/>
      <dgm:t>
        <a:bodyPr/>
        <a:lstStyle/>
        <a:p>
          <a:endParaRPr lang="en-US"/>
        </a:p>
      </dgm:t>
    </dgm:pt>
    <dgm:pt modelId="{2C879112-494D-437D-8118-F5160AEF4628}" type="sibTrans" cxnId="{3256C1E2-7DAF-4553-86B0-0FD2814F825E}">
      <dgm:prSet/>
      <dgm:spPr/>
      <dgm:t>
        <a:bodyPr/>
        <a:lstStyle/>
        <a:p>
          <a:endParaRPr lang="en-US"/>
        </a:p>
      </dgm:t>
    </dgm:pt>
    <dgm:pt modelId="{FDD5ABD6-F3DD-4EF7-B392-E1E38FBF59D4}" type="pres">
      <dgm:prSet presAssocID="{773C72DA-47BB-410A-A365-5F13D9CDAD14}" presName="diagram" presStyleCnt="0">
        <dgm:presLayoutVars>
          <dgm:dir/>
          <dgm:resizeHandles val="exact"/>
        </dgm:presLayoutVars>
      </dgm:prSet>
      <dgm:spPr/>
    </dgm:pt>
    <dgm:pt modelId="{F2634FB0-FABA-4DEA-B193-C59F62569DB4}" type="pres">
      <dgm:prSet presAssocID="{095345C6-B6C5-4D6C-8659-2704F01507B1}" presName="node" presStyleLbl="node1" presStyleIdx="0" presStyleCnt="11">
        <dgm:presLayoutVars>
          <dgm:bulletEnabled val="1"/>
        </dgm:presLayoutVars>
      </dgm:prSet>
      <dgm:spPr/>
    </dgm:pt>
    <dgm:pt modelId="{57DF5A8C-7034-485E-A5D5-42A214168983}" type="pres">
      <dgm:prSet presAssocID="{1CBDB538-CDBC-4B24-AC9E-EB19F1BF53DE}" presName="sibTrans" presStyleCnt="0"/>
      <dgm:spPr/>
    </dgm:pt>
    <dgm:pt modelId="{BEFEFF2E-FD8C-4703-8382-A7A3213BE25C}" type="pres">
      <dgm:prSet presAssocID="{CEC46A48-DAD6-4880-9149-D5F119B5B0EA}" presName="node" presStyleLbl="node1" presStyleIdx="1" presStyleCnt="11">
        <dgm:presLayoutVars>
          <dgm:bulletEnabled val="1"/>
        </dgm:presLayoutVars>
      </dgm:prSet>
      <dgm:spPr/>
    </dgm:pt>
    <dgm:pt modelId="{08953038-6A38-4AE9-959D-8E4B6B0EBEC7}" type="pres">
      <dgm:prSet presAssocID="{4CFF2C16-E93D-4997-9761-AD617E887764}" presName="sibTrans" presStyleCnt="0"/>
      <dgm:spPr/>
    </dgm:pt>
    <dgm:pt modelId="{8CBF773F-1F71-4220-9F98-4A5F14E5BE78}" type="pres">
      <dgm:prSet presAssocID="{81FC2FDB-0642-45FD-90C7-BEFA5C848699}" presName="node" presStyleLbl="node1" presStyleIdx="2" presStyleCnt="11">
        <dgm:presLayoutVars>
          <dgm:bulletEnabled val="1"/>
        </dgm:presLayoutVars>
      </dgm:prSet>
      <dgm:spPr/>
    </dgm:pt>
    <dgm:pt modelId="{5742CC93-3A20-4332-9D32-3461B00FA534}" type="pres">
      <dgm:prSet presAssocID="{F13F5EAE-DF69-4C8C-BD24-C2594682200A}" presName="sibTrans" presStyleCnt="0"/>
      <dgm:spPr/>
    </dgm:pt>
    <dgm:pt modelId="{FE4C01B3-6861-48A0-9F2E-DFF16F32E488}" type="pres">
      <dgm:prSet presAssocID="{6DD2C0E1-6567-4D58-9913-5D2F1A890D04}" presName="node" presStyleLbl="node1" presStyleIdx="3" presStyleCnt="11">
        <dgm:presLayoutVars>
          <dgm:bulletEnabled val="1"/>
        </dgm:presLayoutVars>
      </dgm:prSet>
      <dgm:spPr/>
    </dgm:pt>
    <dgm:pt modelId="{AFFEDE2D-C07E-4870-B34C-2EFFB96F34CF}" type="pres">
      <dgm:prSet presAssocID="{7F1487F3-8838-43BE-8DA0-9EC79F2C14C1}" presName="sibTrans" presStyleCnt="0"/>
      <dgm:spPr/>
    </dgm:pt>
    <dgm:pt modelId="{E42235FE-260E-48F1-8B7C-E079797818C5}" type="pres">
      <dgm:prSet presAssocID="{D87E7586-B75B-476E-9CD5-0845D791C05C}" presName="node" presStyleLbl="node1" presStyleIdx="4" presStyleCnt="11">
        <dgm:presLayoutVars>
          <dgm:bulletEnabled val="1"/>
        </dgm:presLayoutVars>
      </dgm:prSet>
      <dgm:spPr/>
    </dgm:pt>
    <dgm:pt modelId="{AC7D5C1B-EDD6-402D-B26A-4F5CF43530D2}" type="pres">
      <dgm:prSet presAssocID="{A82B57A8-B4EB-4235-9237-FC6CF8434B3A}" presName="sibTrans" presStyleCnt="0"/>
      <dgm:spPr/>
    </dgm:pt>
    <dgm:pt modelId="{17735A07-905B-479D-90CF-6AC57C5AB512}" type="pres">
      <dgm:prSet presAssocID="{447AB5A2-E00F-48D6-9980-536DF151CCC0}" presName="node" presStyleLbl="node1" presStyleIdx="5" presStyleCnt="11">
        <dgm:presLayoutVars>
          <dgm:bulletEnabled val="1"/>
        </dgm:presLayoutVars>
      </dgm:prSet>
      <dgm:spPr/>
    </dgm:pt>
    <dgm:pt modelId="{9608AF75-09B8-4806-A9B7-621959D73302}" type="pres">
      <dgm:prSet presAssocID="{D8135A33-6484-496D-806E-C24457470931}" presName="sibTrans" presStyleCnt="0"/>
      <dgm:spPr/>
    </dgm:pt>
    <dgm:pt modelId="{4CE82310-2966-4ABE-B2CE-2B7594579E85}" type="pres">
      <dgm:prSet presAssocID="{B0374476-C694-499A-A037-8F78FB6396AD}" presName="node" presStyleLbl="node1" presStyleIdx="6" presStyleCnt="11">
        <dgm:presLayoutVars>
          <dgm:bulletEnabled val="1"/>
        </dgm:presLayoutVars>
      </dgm:prSet>
      <dgm:spPr/>
    </dgm:pt>
    <dgm:pt modelId="{F2D703C0-E33B-49A9-88E3-F41CF9AB1FDB}" type="pres">
      <dgm:prSet presAssocID="{DA514AAF-A8E7-4349-8CC9-6895B6ED3801}" presName="sibTrans" presStyleCnt="0"/>
      <dgm:spPr/>
    </dgm:pt>
    <dgm:pt modelId="{55EB2657-F937-4C8C-A62F-75603EC26120}" type="pres">
      <dgm:prSet presAssocID="{D7125795-0239-4038-AB4D-DFE280E689CC}" presName="node" presStyleLbl="node1" presStyleIdx="7" presStyleCnt="11">
        <dgm:presLayoutVars>
          <dgm:bulletEnabled val="1"/>
        </dgm:presLayoutVars>
      </dgm:prSet>
      <dgm:spPr/>
    </dgm:pt>
    <dgm:pt modelId="{AD90E55E-6E4C-473B-B28B-CEFA342BE48E}" type="pres">
      <dgm:prSet presAssocID="{2C879112-494D-437D-8118-F5160AEF4628}" presName="sibTrans" presStyleCnt="0"/>
      <dgm:spPr/>
    </dgm:pt>
    <dgm:pt modelId="{37FD61E6-0434-4700-93FD-0D43435A8C49}" type="pres">
      <dgm:prSet presAssocID="{C3C8935E-45C7-4C30-8D9B-7C42A81EA87B}" presName="node" presStyleLbl="node1" presStyleIdx="8" presStyleCnt="11">
        <dgm:presLayoutVars>
          <dgm:bulletEnabled val="1"/>
        </dgm:presLayoutVars>
      </dgm:prSet>
      <dgm:spPr/>
    </dgm:pt>
    <dgm:pt modelId="{3836DBFC-FC5F-49A6-9F9E-31D2C49CE8A6}" type="pres">
      <dgm:prSet presAssocID="{9832AF54-D4D3-4454-94E3-4BD087BFD3F0}" presName="sibTrans" presStyleCnt="0"/>
      <dgm:spPr/>
    </dgm:pt>
    <dgm:pt modelId="{1A4F40A0-A507-4EC8-990B-BD240162179E}" type="pres">
      <dgm:prSet presAssocID="{C2606073-3DF3-4D0C-9124-00C8C3A05C3F}" presName="node" presStyleLbl="node1" presStyleIdx="9" presStyleCnt="11">
        <dgm:presLayoutVars>
          <dgm:bulletEnabled val="1"/>
        </dgm:presLayoutVars>
      </dgm:prSet>
      <dgm:spPr/>
    </dgm:pt>
    <dgm:pt modelId="{A4B7D2BE-C9B1-46AB-B7B6-46E7E8394F35}" type="pres">
      <dgm:prSet presAssocID="{AEB45888-C156-4C27-A673-9E1035727A2D}" presName="sibTrans" presStyleCnt="0"/>
      <dgm:spPr/>
    </dgm:pt>
    <dgm:pt modelId="{B39B27EB-FA55-48DE-97D6-8BF442079D33}" type="pres">
      <dgm:prSet presAssocID="{A7CD2276-5746-4761-9F19-23550CB1EC3A}" presName="node" presStyleLbl="node1" presStyleIdx="10" presStyleCnt="11">
        <dgm:presLayoutVars>
          <dgm:bulletEnabled val="1"/>
        </dgm:presLayoutVars>
      </dgm:prSet>
      <dgm:spPr/>
    </dgm:pt>
  </dgm:ptLst>
  <dgm:cxnLst>
    <dgm:cxn modelId="{B671F112-5478-4CF1-ACA6-C6884D35EB3D}" type="presOf" srcId="{81FC2FDB-0642-45FD-90C7-BEFA5C848699}" destId="{8CBF773F-1F71-4220-9F98-4A5F14E5BE78}" srcOrd="0" destOrd="0" presId="urn:microsoft.com/office/officeart/2005/8/layout/default"/>
    <dgm:cxn modelId="{67D67C22-F3EC-4D08-892F-517C5BA7A501}" type="presOf" srcId="{095345C6-B6C5-4D6C-8659-2704F01507B1}" destId="{F2634FB0-FABA-4DEA-B193-C59F62569DB4}" srcOrd="0" destOrd="0" presId="urn:microsoft.com/office/officeart/2005/8/layout/default"/>
    <dgm:cxn modelId="{D50FBF5B-ABAA-4EFC-BFA7-77594EFAF1BA}" srcId="{773C72DA-47BB-410A-A365-5F13D9CDAD14}" destId="{095345C6-B6C5-4D6C-8659-2704F01507B1}" srcOrd="0" destOrd="0" parTransId="{054A7429-785B-478E-8830-B1ABB3AD84B3}" sibTransId="{1CBDB538-CDBC-4B24-AC9E-EB19F1BF53DE}"/>
    <dgm:cxn modelId="{3234195E-1986-4CDC-B978-6BA526B3074A}" type="presOf" srcId="{D87E7586-B75B-476E-9CD5-0845D791C05C}" destId="{E42235FE-260E-48F1-8B7C-E079797818C5}" srcOrd="0" destOrd="0" presId="urn:microsoft.com/office/officeart/2005/8/layout/default"/>
    <dgm:cxn modelId="{CBF1AE42-207B-4E61-8061-009409203CBC}" type="presOf" srcId="{773C72DA-47BB-410A-A365-5F13D9CDAD14}" destId="{FDD5ABD6-F3DD-4EF7-B392-E1E38FBF59D4}" srcOrd="0" destOrd="0" presId="urn:microsoft.com/office/officeart/2005/8/layout/default"/>
    <dgm:cxn modelId="{F332F845-8769-4928-B6DD-724531BF7130}" srcId="{773C72DA-47BB-410A-A365-5F13D9CDAD14}" destId="{C3C8935E-45C7-4C30-8D9B-7C42A81EA87B}" srcOrd="8" destOrd="0" parTransId="{C72A85D1-A042-4976-84B9-4CA6581B6069}" sibTransId="{9832AF54-D4D3-4454-94E3-4BD087BFD3F0}"/>
    <dgm:cxn modelId="{5B60E869-CC4E-44AB-8DB5-34C530281A66}" type="presOf" srcId="{6DD2C0E1-6567-4D58-9913-5D2F1A890D04}" destId="{FE4C01B3-6861-48A0-9F2E-DFF16F32E488}" srcOrd="0" destOrd="0" presId="urn:microsoft.com/office/officeart/2005/8/layout/default"/>
    <dgm:cxn modelId="{BE0C196C-428D-4AFA-9A08-577556A1428C}" srcId="{773C72DA-47BB-410A-A365-5F13D9CDAD14}" destId="{B0374476-C694-499A-A037-8F78FB6396AD}" srcOrd="6" destOrd="0" parTransId="{22612175-CB2C-4520-A1AA-B97B584DD7CF}" sibTransId="{DA514AAF-A8E7-4349-8CC9-6895B6ED3801}"/>
    <dgm:cxn modelId="{6367674E-226C-47D2-A52E-5DE9F2B540AB}" srcId="{773C72DA-47BB-410A-A365-5F13D9CDAD14}" destId="{D87E7586-B75B-476E-9CD5-0845D791C05C}" srcOrd="4" destOrd="0" parTransId="{726DBB1F-E7E2-4324-BD38-4F13669DDE29}" sibTransId="{A82B57A8-B4EB-4235-9237-FC6CF8434B3A}"/>
    <dgm:cxn modelId="{82063375-C497-40EA-9A1C-A308E740535A}" type="presOf" srcId="{447AB5A2-E00F-48D6-9980-536DF151CCC0}" destId="{17735A07-905B-479D-90CF-6AC57C5AB512}" srcOrd="0" destOrd="0" presId="urn:microsoft.com/office/officeart/2005/8/layout/default"/>
    <dgm:cxn modelId="{FB2CC37C-7C4D-430F-B3EB-13C01C96384D}" type="presOf" srcId="{CEC46A48-DAD6-4880-9149-D5F119B5B0EA}" destId="{BEFEFF2E-FD8C-4703-8382-A7A3213BE25C}" srcOrd="0" destOrd="0" presId="urn:microsoft.com/office/officeart/2005/8/layout/default"/>
    <dgm:cxn modelId="{0BD99C91-816B-4616-A0AD-86EE72013F93}" srcId="{773C72DA-47BB-410A-A365-5F13D9CDAD14}" destId="{C2606073-3DF3-4D0C-9124-00C8C3A05C3F}" srcOrd="9" destOrd="0" parTransId="{25E60345-2839-4AC3-81C9-DC1974045DAC}" sibTransId="{AEB45888-C156-4C27-A673-9E1035727A2D}"/>
    <dgm:cxn modelId="{625C88A1-83DF-4454-B416-72BD28F3B616}" srcId="{773C72DA-47BB-410A-A365-5F13D9CDAD14}" destId="{CEC46A48-DAD6-4880-9149-D5F119B5B0EA}" srcOrd="1" destOrd="0" parTransId="{968D9572-2E45-4742-BE5A-69C1484B1431}" sibTransId="{4CFF2C16-E93D-4997-9761-AD617E887764}"/>
    <dgm:cxn modelId="{2C423EA8-F281-4908-A3BC-CD583031D198}" type="presOf" srcId="{A7CD2276-5746-4761-9F19-23550CB1EC3A}" destId="{B39B27EB-FA55-48DE-97D6-8BF442079D33}" srcOrd="0" destOrd="0" presId="urn:microsoft.com/office/officeart/2005/8/layout/default"/>
    <dgm:cxn modelId="{A32709B4-36AE-41F7-AC7A-FB0459A5E8FA}" type="presOf" srcId="{C3C8935E-45C7-4C30-8D9B-7C42A81EA87B}" destId="{37FD61E6-0434-4700-93FD-0D43435A8C49}" srcOrd="0" destOrd="0" presId="urn:microsoft.com/office/officeart/2005/8/layout/default"/>
    <dgm:cxn modelId="{72437FB5-97FA-4B75-9B09-AB31C242D1D6}" type="presOf" srcId="{D7125795-0239-4038-AB4D-DFE280E689CC}" destId="{55EB2657-F937-4C8C-A62F-75603EC26120}" srcOrd="0" destOrd="0" presId="urn:microsoft.com/office/officeart/2005/8/layout/default"/>
    <dgm:cxn modelId="{513F1CCF-B054-4BA9-81C4-3E803F55B70C}" srcId="{773C72DA-47BB-410A-A365-5F13D9CDAD14}" destId="{81FC2FDB-0642-45FD-90C7-BEFA5C848699}" srcOrd="2" destOrd="0" parTransId="{77CF0BCB-AC43-481A-8B3E-4836EDABE84F}" sibTransId="{F13F5EAE-DF69-4C8C-BD24-C2594682200A}"/>
    <dgm:cxn modelId="{5020C2D0-C43A-4B74-9B95-DDD509150F43}" srcId="{773C72DA-47BB-410A-A365-5F13D9CDAD14}" destId="{A7CD2276-5746-4761-9F19-23550CB1EC3A}" srcOrd="10" destOrd="0" parTransId="{163CAE60-7A9C-4431-9C3B-DC83A150E70F}" sibTransId="{9185E171-C15F-4868-BC64-66DDA95CF5E9}"/>
    <dgm:cxn modelId="{102B12D1-243C-42B1-AD92-833CC57D6B92}" srcId="{773C72DA-47BB-410A-A365-5F13D9CDAD14}" destId="{6DD2C0E1-6567-4D58-9913-5D2F1A890D04}" srcOrd="3" destOrd="0" parTransId="{8BBF4BB6-ADE8-4D64-A651-87FCE20F260A}" sibTransId="{7F1487F3-8838-43BE-8DA0-9EC79F2C14C1}"/>
    <dgm:cxn modelId="{D1B511D4-E9E1-415B-B615-5C45262EE88B}" type="presOf" srcId="{B0374476-C694-499A-A037-8F78FB6396AD}" destId="{4CE82310-2966-4ABE-B2CE-2B7594579E85}" srcOrd="0" destOrd="0" presId="urn:microsoft.com/office/officeart/2005/8/layout/default"/>
    <dgm:cxn modelId="{3256C1E2-7DAF-4553-86B0-0FD2814F825E}" srcId="{773C72DA-47BB-410A-A365-5F13D9CDAD14}" destId="{D7125795-0239-4038-AB4D-DFE280E689CC}" srcOrd="7" destOrd="0" parTransId="{DBCE7CEE-F4E2-49E6-AE72-2A89264D062C}" sibTransId="{2C879112-494D-437D-8118-F5160AEF4628}"/>
    <dgm:cxn modelId="{CB1ACFEB-5CC7-4633-9662-C8F54E34CCB5}" srcId="{773C72DA-47BB-410A-A365-5F13D9CDAD14}" destId="{447AB5A2-E00F-48D6-9980-536DF151CCC0}" srcOrd="5" destOrd="0" parTransId="{A4906CE1-5836-42CA-9D7F-04F20EE47577}" sibTransId="{D8135A33-6484-496D-806E-C24457470931}"/>
    <dgm:cxn modelId="{C222E4F6-FBCD-4BF6-A3CD-F8D251C143CE}" type="presOf" srcId="{C2606073-3DF3-4D0C-9124-00C8C3A05C3F}" destId="{1A4F40A0-A507-4EC8-990B-BD240162179E}" srcOrd="0" destOrd="0" presId="urn:microsoft.com/office/officeart/2005/8/layout/default"/>
    <dgm:cxn modelId="{AB675067-5460-4562-81C0-E4929E41FC8A}" type="presParOf" srcId="{FDD5ABD6-F3DD-4EF7-B392-E1E38FBF59D4}" destId="{F2634FB0-FABA-4DEA-B193-C59F62569DB4}" srcOrd="0" destOrd="0" presId="urn:microsoft.com/office/officeart/2005/8/layout/default"/>
    <dgm:cxn modelId="{25EF8A5A-E325-4ADE-AA02-63EA2202DE0E}" type="presParOf" srcId="{FDD5ABD6-F3DD-4EF7-B392-E1E38FBF59D4}" destId="{57DF5A8C-7034-485E-A5D5-42A214168983}" srcOrd="1" destOrd="0" presId="urn:microsoft.com/office/officeart/2005/8/layout/default"/>
    <dgm:cxn modelId="{26553BAD-7646-47D3-9DC2-B0A2FB4F4CB8}" type="presParOf" srcId="{FDD5ABD6-F3DD-4EF7-B392-E1E38FBF59D4}" destId="{BEFEFF2E-FD8C-4703-8382-A7A3213BE25C}" srcOrd="2" destOrd="0" presId="urn:microsoft.com/office/officeart/2005/8/layout/default"/>
    <dgm:cxn modelId="{3284B8DF-C032-4276-B9EB-204A75A0478D}" type="presParOf" srcId="{FDD5ABD6-F3DD-4EF7-B392-E1E38FBF59D4}" destId="{08953038-6A38-4AE9-959D-8E4B6B0EBEC7}" srcOrd="3" destOrd="0" presId="urn:microsoft.com/office/officeart/2005/8/layout/default"/>
    <dgm:cxn modelId="{D21141BF-406F-4D25-A86B-971A26CD58FC}" type="presParOf" srcId="{FDD5ABD6-F3DD-4EF7-B392-E1E38FBF59D4}" destId="{8CBF773F-1F71-4220-9F98-4A5F14E5BE78}" srcOrd="4" destOrd="0" presId="urn:microsoft.com/office/officeart/2005/8/layout/default"/>
    <dgm:cxn modelId="{F197AE7E-AD18-4C7B-8EAE-DA65ECE63AAA}" type="presParOf" srcId="{FDD5ABD6-F3DD-4EF7-B392-E1E38FBF59D4}" destId="{5742CC93-3A20-4332-9D32-3461B00FA534}" srcOrd="5" destOrd="0" presId="urn:microsoft.com/office/officeart/2005/8/layout/default"/>
    <dgm:cxn modelId="{2EAE60B8-08D1-4E4A-99B5-52A000752863}" type="presParOf" srcId="{FDD5ABD6-F3DD-4EF7-B392-E1E38FBF59D4}" destId="{FE4C01B3-6861-48A0-9F2E-DFF16F32E488}" srcOrd="6" destOrd="0" presId="urn:microsoft.com/office/officeart/2005/8/layout/default"/>
    <dgm:cxn modelId="{43D9918D-3836-4E52-8F18-199710EA0F24}" type="presParOf" srcId="{FDD5ABD6-F3DD-4EF7-B392-E1E38FBF59D4}" destId="{AFFEDE2D-C07E-4870-B34C-2EFFB96F34CF}" srcOrd="7" destOrd="0" presId="urn:microsoft.com/office/officeart/2005/8/layout/default"/>
    <dgm:cxn modelId="{859E1EC1-7B72-45BB-A7C6-5769F5DF9B10}" type="presParOf" srcId="{FDD5ABD6-F3DD-4EF7-B392-E1E38FBF59D4}" destId="{E42235FE-260E-48F1-8B7C-E079797818C5}" srcOrd="8" destOrd="0" presId="urn:microsoft.com/office/officeart/2005/8/layout/default"/>
    <dgm:cxn modelId="{F77B80DF-EAA9-414F-8A77-CF7127AE89E8}" type="presParOf" srcId="{FDD5ABD6-F3DD-4EF7-B392-E1E38FBF59D4}" destId="{AC7D5C1B-EDD6-402D-B26A-4F5CF43530D2}" srcOrd="9" destOrd="0" presId="urn:microsoft.com/office/officeart/2005/8/layout/default"/>
    <dgm:cxn modelId="{26E5DB7B-E580-460F-88B8-E19E96F1895A}" type="presParOf" srcId="{FDD5ABD6-F3DD-4EF7-B392-E1E38FBF59D4}" destId="{17735A07-905B-479D-90CF-6AC57C5AB512}" srcOrd="10" destOrd="0" presId="urn:microsoft.com/office/officeart/2005/8/layout/default"/>
    <dgm:cxn modelId="{1A84155D-05F7-4853-ACCF-3AAEDABF5703}" type="presParOf" srcId="{FDD5ABD6-F3DD-4EF7-B392-E1E38FBF59D4}" destId="{9608AF75-09B8-4806-A9B7-621959D73302}" srcOrd="11" destOrd="0" presId="urn:microsoft.com/office/officeart/2005/8/layout/default"/>
    <dgm:cxn modelId="{8B6C7226-4236-4932-8767-E16AEE1D8976}" type="presParOf" srcId="{FDD5ABD6-F3DD-4EF7-B392-E1E38FBF59D4}" destId="{4CE82310-2966-4ABE-B2CE-2B7594579E85}" srcOrd="12" destOrd="0" presId="urn:microsoft.com/office/officeart/2005/8/layout/default"/>
    <dgm:cxn modelId="{F25A4CE9-5D76-47D6-9989-D2B581825D4F}" type="presParOf" srcId="{FDD5ABD6-F3DD-4EF7-B392-E1E38FBF59D4}" destId="{F2D703C0-E33B-49A9-88E3-F41CF9AB1FDB}" srcOrd="13" destOrd="0" presId="urn:microsoft.com/office/officeart/2005/8/layout/default"/>
    <dgm:cxn modelId="{10682A36-CD6A-405C-B837-A02DA1F65551}" type="presParOf" srcId="{FDD5ABD6-F3DD-4EF7-B392-E1E38FBF59D4}" destId="{55EB2657-F937-4C8C-A62F-75603EC26120}" srcOrd="14" destOrd="0" presId="urn:microsoft.com/office/officeart/2005/8/layout/default"/>
    <dgm:cxn modelId="{F9066373-2AF2-49F0-971A-81DCD3771065}" type="presParOf" srcId="{FDD5ABD6-F3DD-4EF7-B392-E1E38FBF59D4}" destId="{AD90E55E-6E4C-473B-B28B-CEFA342BE48E}" srcOrd="15" destOrd="0" presId="urn:microsoft.com/office/officeart/2005/8/layout/default"/>
    <dgm:cxn modelId="{F59F4841-31B7-48C5-AC9B-FB5F9CA60DC3}" type="presParOf" srcId="{FDD5ABD6-F3DD-4EF7-B392-E1E38FBF59D4}" destId="{37FD61E6-0434-4700-93FD-0D43435A8C49}" srcOrd="16" destOrd="0" presId="urn:microsoft.com/office/officeart/2005/8/layout/default"/>
    <dgm:cxn modelId="{B70631EE-39F5-4185-A762-27C25D04B079}" type="presParOf" srcId="{FDD5ABD6-F3DD-4EF7-B392-E1E38FBF59D4}" destId="{3836DBFC-FC5F-49A6-9F9E-31D2C49CE8A6}" srcOrd="17" destOrd="0" presId="urn:microsoft.com/office/officeart/2005/8/layout/default"/>
    <dgm:cxn modelId="{CEFBA094-01F1-4EA9-A28E-735D107810D2}" type="presParOf" srcId="{FDD5ABD6-F3DD-4EF7-B392-E1E38FBF59D4}" destId="{1A4F40A0-A507-4EC8-990B-BD240162179E}" srcOrd="18" destOrd="0" presId="urn:microsoft.com/office/officeart/2005/8/layout/default"/>
    <dgm:cxn modelId="{BF2D912D-7E27-4AE2-93B0-E75E6A44D53F}" type="presParOf" srcId="{FDD5ABD6-F3DD-4EF7-B392-E1E38FBF59D4}" destId="{A4B7D2BE-C9B1-46AB-B7B6-46E7E8394F35}" srcOrd="19" destOrd="0" presId="urn:microsoft.com/office/officeart/2005/8/layout/default"/>
    <dgm:cxn modelId="{17816C5F-43ED-45B7-A9AB-61BA934A712D}" type="presParOf" srcId="{FDD5ABD6-F3DD-4EF7-B392-E1E38FBF59D4}" destId="{B39B27EB-FA55-48DE-97D6-8BF442079D33}"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4ADC4B-E2CB-4334-BA55-511A325B1EC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C3071C9-C8EF-439A-85AE-DF2D3C5AC4CD}">
      <dgm:prSet/>
      <dgm:spPr/>
      <dgm:t>
        <a:bodyPr/>
        <a:lstStyle/>
        <a:p>
          <a:r>
            <a:rPr lang="en-US"/>
            <a:t>1. Honeymoon stage</a:t>
          </a:r>
        </a:p>
      </dgm:t>
    </dgm:pt>
    <dgm:pt modelId="{DCDE52D8-5FCB-44AC-BA41-F1AF59D93B70}" type="parTrans" cxnId="{84D99FAF-8B76-4C32-BAF9-FE0CFB350E61}">
      <dgm:prSet/>
      <dgm:spPr/>
      <dgm:t>
        <a:bodyPr/>
        <a:lstStyle/>
        <a:p>
          <a:endParaRPr lang="en-US"/>
        </a:p>
      </dgm:t>
    </dgm:pt>
    <dgm:pt modelId="{9DD603E8-50C6-4521-8E4A-4769CEF23AD7}" type="sibTrans" cxnId="{84D99FAF-8B76-4C32-BAF9-FE0CFB350E61}">
      <dgm:prSet/>
      <dgm:spPr/>
      <dgm:t>
        <a:bodyPr/>
        <a:lstStyle/>
        <a:p>
          <a:endParaRPr lang="en-US"/>
        </a:p>
      </dgm:t>
    </dgm:pt>
    <dgm:pt modelId="{33271D17-46EF-479E-B47F-A049F4264F2B}">
      <dgm:prSet/>
      <dgm:spPr/>
      <dgm:t>
        <a:bodyPr/>
        <a:lstStyle/>
        <a:p>
          <a:r>
            <a:rPr lang="en-US"/>
            <a:t>2. Frustration stage</a:t>
          </a:r>
        </a:p>
      </dgm:t>
    </dgm:pt>
    <dgm:pt modelId="{9B6BEB29-6CF2-447B-A95E-4185DD42A093}" type="parTrans" cxnId="{AFC32755-7277-43D8-9DFE-5DA3A96C584A}">
      <dgm:prSet/>
      <dgm:spPr/>
      <dgm:t>
        <a:bodyPr/>
        <a:lstStyle/>
        <a:p>
          <a:endParaRPr lang="en-US"/>
        </a:p>
      </dgm:t>
    </dgm:pt>
    <dgm:pt modelId="{13AD55C8-F61C-4E77-9CCD-927F680191D7}" type="sibTrans" cxnId="{AFC32755-7277-43D8-9DFE-5DA3A96C584A}">
      <dgm:prSet/>
      <dgm:spPr/>
      <dgm:t>
        <a:bodyPr/>
        <a:lstStyle/>
        <a:p>
          <a:endParaRPr lang="en-US"/>
        </a:p>
      </dgm:t>
    </dgm:pt>
    <dgm:pt modelId="{7E68A962-A73B-47ED-ADC4-D5E2914F2D69}">
      <dgm:prSet/>
      <dgm:spPr/>
      <dgm:t>
        <a:bodyPr/>
        <a:lstStyle/>
        <a:p>
          <a:r>
            <a:rPr lang="en-US"/>
            <a:t>3. Adjustment stage</a:t>
          </a:r>
        </a:p>
      </dgm:t>
    </dgm:pt>
    <dgm:pt modelId="{2986F547-46D0-4B68-A472-C5AEEEEB3622}" type="parTrans" cxnId="{4764CAE0-3B84-4758-AADA-2C2711CDF35B}">
      <dgm:prSet/>
      <dgm:spPr/>
      <dgm:t>
        <a:bodyPr/>
        <a:lstStyle/>
        <a:p>
          <a:endParaRPr lang="en-US"/>
        </a:p>
      </dgm:t>
    </dgm:pt>
    <dgm:pt modelId="{D4427BF7-F501-4FB0-A7F8-DC1AA33D1A3D}" type="sibTrans" cxnId="{4764CAE0-3B84-4758-AADA-2C2711CDF35B}">
      <dgm:prSet/>
      <dgm:spPr/>
      <dgm:t>
        <a:bodyPr/>
        <a:lstStyle/>
        <a:p>
          <a:endParaRPr lang="en-US"/>
        </a:p>
      </dgm:t>
    </dgm:pt>
    <dgm:pt modelId="{6B93DF12-B37E-4474-A44D-2B1C120F1DF9}">
      <dgm:prSet/>
      <dgm:spPr/>
      <dgm:t>
        <a:bodyPr/>
        <a:lstStyle/>
        <a:p>
          <a:r>
            <a:rPr lang="en-US"/>
            <a:t>4. Acceptance stage</a:t>
          </a:r>
        </a:p>
      </dgm:t>
    </dgm:pt>
    <dgm:pt modelId="{9D948000-5D0D-4908-AA5D-4AB7B4BE93D3}" type="parTrans" cxnId="{D5DA9F32-B6D5-46A5-AF5C-8838099D46EF}">
      <dgm:prSet/>
      <dgm:spPr/>
      <dgm:t>
        <a:bodyPr/>
        <a:lstStyle/>
        <a:p>
          <a:endParaRPr lang="en-US"/>
        </a:p>
      </dgm:t>
    </dgm:pt>
    <dgm:pt modelId="{5C2B31F3-787B-4D92-B73B-3D952845A96D}" type="sibTrans" cxnId="{D5DA9F32-B6D5-46A5-AF5C-8838099D46EF}">
      <dgm:prSet/>
      <dgm:spPr/>
      <dgm:t>
        <a:bodyPr/>
        <a:lstStyle/>
        <a:p>
          <a:endParaRPr lang="en-US"/>
        </a:p>
      </dgm:t>
    </dgm:pt>
    <dgm:pt modelId="{67D61902-9EBF-4883-8881-399D8FE43611}">
      <dgm:prSet/>
      <dgm:spPr/>
      <dgm:t>
        <a:bodyPr/>
        <a:lstStyle/>
        <a:p>
          <a:r>
            <a:rPr lang="en-US"/>
            <a:t>5. ?</a:t>
          </a:r>
        </a:p>
      </dgm:t>
    </dgm:pt>
    <dgm:pt modelId="{B8C409C0-9A2A-4D33-AF02-95F4DF43FAAD}" type="parTrans" cxnId="{71220E8E-CE7F-4B81-A524-72E133C33EC4}">
      <dgm:prSet/>
      <dgm:spPr/>
      <dgm:t>
        <a:bodyPr/>
        <a:lstStyle/>
        <a:p>
          <a:endParaRPr lang="en-US"/>
        </a:p>
      </dgm:t>
    </dgm:pt>
    <dgm:pt modelId="{8A93C79D-949D-4C50-B85B-CF65C371BF5A}" type="sibTrans" cxnId="{71220E8E-CE7F-4B81-A524-72E133C33EC4}">
      <dgm:prSet/>
      <dgm:spPr/>
      <dgm:t>
        <a:bodyPr/>
        <a:lstStyle/>
        <a:p>
          <a:endParaRPr lang="en-US"/>
        </a:p>
      </dgm:t>
    </dgm:pt>
    <dgm:pt modelId="{64BA7617-9026-4454-A480-BBD144A5A07D}" type="pres">
      <dgm:prSet presAssocID="{8C4ADC4B-E2CB-4334-BA55-511A325B1EC1}" presName="linear" presStyleCnt="0">
        <dgm:presLayoutVars>
          <dgm:animLvl val="lvl"/>
          <dgm:resizeHandles val="exact"/>
        </dgm:presLayoutVars>
      </dgm:prSet>
      <dgm:spPr/>
    </dgm:pt>
    <dgm:pt modelId="{A8667831-9B39-44BA-BF66-21B47EE3F1C4}" type="pres">
      <dgm:prSet presAssocID="{7C3071C9-C8EF-439A-85AE-DF2D3C5AC4CD}" presName="parentText" presStyleLbl="node1" presStyleIdx="0" presStyleCnt="5">
        <dgm:presLayoutVars>
          <dgm:chMax val="0"/>
          <dgm:bulletEnabled val="1"/>
        </dgm:presLayoutVars>
      </dgm:prSet>
      <dgm:spPr/>
    </dgm:pt>
    <dgm:pt modelId="{E98FC2ED-F65A-4BFD-BCCF-5155463F1335}" type="pres">
      <dgm:prSet presAssocID="{9DD603E8-50C6-4521-8E4A-4769CEF23AD7}" presName="spacer" presStyleCnt="0"/>
      <dgm:spPr/>
    </dgm:pt>
    <dgm:pt modelId="{BF044E83-A2B9-41E3-9BA0-E0E129FB4B38}" type="pres">
      <dgm:prSet presAssocID="{33271D17-46EF-479E-B47F-A049F4264F2B}" presName="parentText" presStyleLbl="node1" presStyleIdx="1" presStyleCnt="5">
        <dgm:presLayoutVars>
          <dgm:chMax val="0"/>
          <dgm:bulletEnabled val="1"/>
        </dgm:presLayoutVars>
      </dgm:prSet>
      <dgm:spPr/>
    </dgm:pt>
    <dgm:pt modelId="{5BB25514-170E-4F1F-8031-09BD12D363F2}" type="pres">
      <dgm:prSet presAssocID="{13AD55C8-F61C-4E77-9CCD-927F680191D7}" presName="spacer" presStyleCnt="0"/>
      <dgm:spPr/>
    </dgm:pt>
    <dgm:pt modelId="{C9C569F7-0A21-46E4-B011-80454F0CC94D}" type="pres">
      <dgm:prSet presAssocID="{7E68A962-A73B-47ED-ADC4-D5E2914F2D69}" presName="parentText" presStyleLbl="node1" presStyleIdx="2" presStyleCnt="5">
        <dgm:presLayoutVars>
          <dgm:chMax val="0"/>
          <dgm:bulletEnabled val="1"/>
        </dgm:presLayoutVars>
      </dgm:prSet>
      <dgm:spPr/>
    </dgm:pt>
    <dgm:pt modelId="{61627D43-556E-4985-BC4D-8CB4F9D46C63}" type="pres">
      <dgm:prSet presAssocID="{D4427BF7-F501-4FB0-A7F8-DC1AA33D1A3D}" presName="spacer" presStyleCnt="0"/>
      <dgm:spPr/>
    </dgm:pt>
    <dgm:pt modelId="{30201DA7-4299-4D5C-BC19-E59E9E663D2F}" type="pres">
      <dgm:prSet presAssocID="{6B93DF12-B37E-4474-A44D-2B1C120F1DF9}" presName="parentText" presStyleLbl="node1" presStyleIdx="3" presStyleCnt="5">
        <dgm:presLayoutVars>
          <dgm:chMax val="0"/>
          <dgm:bulletEnabled val="1"/>
        </dgm:presLayoutVars>
      </dgm:prSet>
      <dgm:spPr/>
    </dgm:pt>
    <dgm:pt modelId="{0456981D-3648-4FAD-9E80-5F756E7D7F53}" type="pres">
      <dgm:prSet presAssocID="{5C2B31F3-787B-4D92-B73B-3D952845A96D}" presName="spacer" presStyleCnt="0"/>
      <dgm:spPr/>
    </dgm:pt>
    <dgm:pt modelId="{B4182B07-8369-464A-8648-D9385A7B9D08}" type="pres">
      <dgm:prSet presAssocID="{67D61902-9EBF-4883-8881-399D8FE43611}" presName="parentText" presStyleLbl="node1" presStyleIdx="4" presStyleCnt="5">
        <dgm:presLayoutVars>
          <dgm:chMax val="0"/>
          <dgm:bulletEnabled val="1"/>
        </dgm:presLayoutVars>
      </dgm:prSet>
      <dgm:spPr/>
    </dgm:pt>
  </dgm:ptLst>
  <dgm:cxnLst>
    <dgm:cxn modelId="{FBB95123-84EE-42CE-AC42-CCEF8013A480}" type="presOf" srcId="{67D61902-9EBF-4883-8881-399D8FE43611}" destId="{B4182B07-8369-464A-8648-D9385A7B9D08}" srcOrd="0" destOrd="0" presId="urn:microsoft.com/office/officeart/2005/8/layout/vList2"/>
    <dgm:cxn modelId="{D5DA9F32-B6D5-46A5-AF5C-8838099D46EF}" srcId="{8C4ADC4B-E2CB-4334-BA55-511A325B1EC1}" destId="{6B93DF12-B37E-4474-A44D-2B1C120F1DF9}" srcOrd="3" destOrd="0" parTransId="{9D948000-5D0D-4908-AA5D-4AB7B4BE93D3}" sibTransId="{5C2B31F3-787B-4D92-B73B-3D952845A96D}"/>
    <dgm:cxn modelId="{AFC32755-7277-43D8-9DFE-5DA3A96C584A}" srcId="{8C4ADC4B-E2CB-4334-BA55-511A325B1EC1}" destId="{33271D17-46EF-479E-B47F-A049F4264F2B}" srcOrd="1" destOrd="0" parTransId="{9B6BEB29-6CF2-447B-A95E-4185DD42A093}" sibTransId="{13AD55C8-F61C-4E77-9CCD-927F680191D7}"/>
    <dgm:cxn modelId="{D889EC7D-F44C-4B57-9583-5AD729E60D1A}" type="presOf" srcId="{8C4ADC4B-E2CB-4334-BA55-511A325B1EC1}" destId="{64BA7617-9026-4454-A480-BBD144A5A07D}" srcOrd="0" destOrd="0" presId="urn:microsoft.com/office/officeart/2005/8/layout/vList2"/>
    <dgm:cxn modelId="{3B88A27E-9B51-4D3A-A816-531D65522EDA}" type="presOf" srcId="{7C3071C9-C8EF-439A-85AE-DF2D3C5AC4CD}" destId="{A8667831-9B39-44BA-BF66-21B47EE3F1C4}" srcOrd="0" destOrd="0" presId="urn:microsoft.com/office/officeart/2005/8/layout/vList2"/>
    <dgm:cxn modelId="{71220E8E-CE7F-4B81-A524-72E133C33EC4}" srcId="{8C4ADC4B-E2CB-4334-BA55-511A325B1EC1}" destId="{67D61902-9EBF-4883-8881-399D8FE43611}" srcOrd="4" destOrd="0" parTransId="{B8C409C0-9A2A-4D33-AF02-95F4DF43FAAD}" sibTransId="{8A93C79D-949D-4C50-B85B-CF65C371BF5A}"/>
    <dgm:cxn modelId="{C1ED7592-5D5B-4C00-89AE-8041F25A763B}" type="presOf" srcId="{7E68A962-A73B-47ED-ADC4-D5E2914F2D69}" destId="{C9C569F7-0A21-46E4-B011-80454F0CC94D}" srcOrd="0" destOrd="0" presId="urn:microsoft.com/office/officeart/2005/8/layout/vList2"/>
    <dgm:cxn modelId="{49C4C5AB-9397-44A1-90EC-99B8352C6B44}" type="presOf" srcId="{6B93DF12-B37E-4474-A44D-2B1C120F1DF9}" destId="{30201DA7-4299-4D5C-BC19-E59E9E663D2F}" srcOrd="0" destOrd="0" presId="urn:microsoft.com/office/officeart/2005/8/layout/vList2"/>
    <dgm:cxn modelId="{84D99FAF-8B76-4C32-BAF9-FE0CFB350E61}" srcId="{8C4ADC4B-E2CB-4334-BA55-511A325B1EC1}" destId="{7C3071C9-C8EF-439A-85AE-DF2D3C5AC4CD}" srcOrd="0" destOrd="0" parTransId="{DCDE52D8-5FCB-44AC-BA41-F1AF59D93B70}" sibTransId="{9DD603E8-50C6-4521-8E4A-4769CEF23AD7}"/>
    <dgm:cxn modelId="{4883DFB7-372E-4F7F-903C-9546907F206D}" type="presOf" srcId="{33271D17-46EF-479E-B47F-A049F4264F2B}" destId="{BF044E83-A2B9-41E3-9BA0-E0E129FB4B38}" srcOrd="0" destOrd="0" presId="urn:microsoft.com/office/officeart/2005/8/layout/vList2"/>
    <dgm:cxn modelId="{4764CAE0-3B84-4758-AADA-2C2711CDF35B}" srcId="{8C4ADC4B-E2CB-4334-BA55-511A325B1EC1}" destId="{7E68A962-A73B-47ED-ADC4-D5E2914F2D69}" srcOrd="2" destOrd="0" parTransId="{2986F547-46D0-4B68-A472-C5AEEEEB3622}" sibTransId="{D4427BF7-F501-4FB0-A7F8-DC1AA33D1A3D}"/>
    <dgm:cxn modelId="{28AEF47A-F45F-4405-A036-C30CFC2F236A}" type="presParOf" srcId="{64BA7617-9026-4454-A480-BBD144A5A07D}" destId="{A8667831-9B39-44BA-BF66-21B47EE3F1C4}" srcOrd="0" destOrd="0" presId="urn:microsoft.com/office/officeart/2005/8/layout/vList2"/>
    <dgm:cxn modelId="{0F7D0D62-1861-41C0-A20D-634556C17E9A}" type="presParOf" srcId="{64BA7617-9026-4454-A480-BBD144A5A07D}" destId="{E98FC2ED-F65A-4BFD-BCCF-5155463F1335}" srcOrd="1" destOrd="0" presId="urn:microsoft.com/office/officeart/2005/8/layout/vList2"/>
    <dgm:cxn modelId="{193F881E-B1B8-4175-A109-7FF446BA36CF}" type="presParOf" srcId="{64BA7617-9026-4454-A480-BBD144A5A07D}" destId="{BF044E83-A2B9-41E3-9BA0-E0E129FB4B38}" srcOrd="2" destOrd="0" presId="urn:microsoft.com/office/officeart/2005/8/layout/vList2"/>
    <dgm:cxn modelId="{1B13FD5A-16C3-40E9-924A-F54F4BB82057}" type="presParOf" srcId="{64BA7617-9026-4454-A480-BBD144A5A07D}" destId="{5BB25514-170E-4F1F-8031-09BD12D363F2}" srcOrd="3" destOrd="0" presId="urn:microsoft.com/office/officeart/2005/8/layout/vList2"/>
    <dgm:cxn modelId="{B4D77580-3640-4976-BA60-C8C0A6AE07AC}" type="presParOf" srcId="{64BA7617-9026-4454-A480-BBD144A5A07D}" destId="{C9C569F7-0A21-46E4-B011-80454F0CC94D}" srcOrd="4" destOrd="0" presId="urn:microsoft.com/office/officeart/2005/8/layout/vList2"/>
    <dgm:cxn modelId="{285FBD71-A3F4-402C-AF40-8E3CF6E4BC9F}" type="presParOf" srcId="{64BA7617-9026-4454-A480-BBD144A5A07D}" destId="{61627D43-556E-4985-BC4D-8CB4F9D46C63}" srcOrd="5" destOrd="0" presId="urn:microsoft.com/office/officeart/2005/8/layout/vList2"/>
    <dgm:cxn modelId="{64052C99-F974-456E-A6FF-A9FCDC6651DB}" type="presParOf" srcId="{64BA7617-9026-4454-A480-BBD144A5A07D}" destId="{30201DA7-4299-4D5C-BC19-E59E9E663D2F}" srcOrd="6" destOrd="0" presId="urn:microsoft.com/office/officeart/2005/8/layout/vList2"/>
    <dgm:cxn modelId="{65CBB782-A3FB-4BDC-A905-8B9ACC51C8E0}" type="presParOf" srcId="{64BA7617-9026-4454-A480-BBD144A5A07D}" destId="{0456981D-3648-4FAD-9E80-5F756E7D7F53}" srcOrd="7" destOrd="0" presId="urn:microsoft.com/office/officeart/2005/8/layout/vList2"/>
    <dgm:cxn modelId="{B1D89328-036D-46A7-8B6E-7C82BFDF8AD8}" type="presParOf" srcId="{64BA7617-9026-4454-A480-BBD144A5A07D}" destId="{B4182B07-8369-464A-8648-D9385A7B9D0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4ADC4B-E2CB-4334-BA55-511A325B1EC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C3071C9-C8EF-439A-85AE-DF2D3C5AC4CD}">
      <dgm:prSet custT="1"/>
      <dgm:spPr/>
      <dgm:t>
        <a:bodyPr/>
        <a:lstStyle/>
        <a:p>
          <a:r>
            <a:rPr lang="en-US" sz="4000" dirty="0"/>
            <a:t>1. Honeymoon stage</a:t>
          </a:r>
        </a:p>
      </dgm:t>
    </dgm:pt>
    <dgm:pt modelId="{DCDE52D8-5FCB-44AC-BA41-F1AF59D93B70}" type="parTrans" cxnId="{84D99FAF-8B76-4C32-BAF9-FE0CFB350E61}">
      <dgm:prSet/>
      <dgm:spPr/>
      <dgm:t>
        <a:bodyPr/>
        <a:lstStyle/>
        <a:p>
          <a:endParaRPr lang="en-US"/>
        </a:p>
      </dgm:t>
    </dgm:pt>
    <dgm:pt modelId="{9DD603E8-50C6-4521-8E4A-4769CEF23AD7}" type="sibTrans" cxnId="{84D99FAF-8B76-4C32-BAF9-FE0CFB350E61}">
      <dgm:prSet/>
      <dgm:spPr/>
      <dgm:t>
        <a:bodyPr/>
        <a:lstStyle/>
        <a:p>
          <a:endParaRPr lang="en-US"/>
        </a:p>
      </dgm:t>
    </dgm:pt>
    <dgm:pt modelId="{33271D17-46EF-479E-B47F-A049F4264F2B}">
      <dgm:prSet custT="1"/>
      <dgm:spPr/>
      <dgm:t>
        <a:bodyPr/>
        <a:lstStyle/>
        <a:p>
          <a:r>
            <a:rPr lang="en-US" sz="4000" dirty="0"/>
            <a:t>2. Frustration stage</a:t>
          </a:r>
        </a:p>
      </dgm:t>
    </dgm:pt>
    <dgm:pt modelId="{9B6BEB29-6CF2-447B-A95E-4185DD42A093}" type="parTrans" cxnId="{AFC32755-7277-43D8-9DFE-5DA3A96C584A}">
      <dgm:prSet/>
      <dgm:spPr/>
      <dgm:t>
        <a:bodyPr/>
        <a:lstStyle/>
        <a:p>
          <a:endParaRPr lang="en-US"/>
        </a:p>
      </dgm:t>
    </dgm:pt>
    <dgm:pt modelId="{13AD55C8-F61C-4E77-9CCD-927F680191D7}" type="sibTrans" cxnId="{AFC32755-7277-43D8-9DFE-5DA3A96C584A}">
      <dgm:prSet/>
      <dgm:spPr/>
      <dgm:t>
        <a:bodyPr/>
        <a:lstStyle/>
        <a:p>
          <a:endParaRPr lang="en-US"/>
        </a:p>
      </dgm:t>
    </dgm:pt>
    <dgm:pt modelId="{7E68A962-A73B-47ED-ADC4-D5E2914F2D69}">
      <dgm:prSet custT="1"/>
      <dgm:spPr/>
      <dgm:t>
        <a:bodyPr/>
        <a:lstStyle/>
        <a:p>
          <a:r>
            <a:rPr lang="en-US" sz="4000" dirty="0"/>
            <a:t>3. Adjustment stage</a:t>
          </a:r>
        </a:p>
      </dgm:t>
    </dgm:pt>
    <dgm:pt modelId="{2986F547-46D0-4B68-A472-C5AEEEEB3622}" type="parTrans" cxnId="{4764CAE0-3B84-4758-AADA-2C2711CDF35B}">
      <dgm:prSet/>
      <dgm:spPr/>
      <dgm:t>
        <a:bodyPr/>
        <a:lstStyle/>
        <a:p>
          <a:endParaRPr lang="en-US"/>
        </a:p>
      </dgm:t>
    </dgm:pt>
    <dgm:pt modelId="{D4427BF7-F501-4FB0-A7F8-DC1AA33D1A3D}" type="sibTrans" cxnId="{4764CAE0-3B84-4758-AADA-2C2711CDF35B}">
      <dgm:prSet/>
      <dgm:spPr/>
      <dgm:t>
        <a:bodyPr/>
        <a:lstStyle/>
        <a:p>
          <a:endParaRPr lang="en-US"/>
        </a:p>
      </dgm:t>
    </dgm:pt>
    <dgm:pt modelId="{6B93DF12-B37E-4474-A44D-2B1C120F1DF9}">
      <dgm:prSet custT="1"/>
      <dgm:spPr/>
      <dgm:t>
        <a:bodyPr/>
        <a:lstStyle/>
        <a:p>
          <a:r>
            <a:rPr lang="en-US" sz="4000" dirty="0"/>
            <a:t>4. Acceptance </a:t>
          </a:r>
          <a:r>
            <a:rPr lang="en-US" sz="4400" dirty="0"/>
            <a:t>(+ </a:t>
          </a:r>
          <a:r>
            <a:rPr lang="en-US" sz="4400" b="1" dirty="0"/>
            <a:t>accepted by</a:t>
          </a:r>
          <a:r>
            <a:rPr lang="en-US" sz="4400" dirty="0"/>
            <a:t>)</a:t>
          </a:r>
          <a:r>
            <a:rPr lang="en-US" sz="4000" dirty="0"/>
            <a:t> stage</a:t>
          </a:r>
        </a:p>
      </dgm:t>
    </dgm:pt>
    <dgm:pt modelId="{9D948000-5D0D-4908-AA5D-4AB7B4BE93D3}" type="parTrans" cxnId="{D5DA9F32-B6D5-46A5-AF5C-8838099D46EF}">
      <dgm:prSet/>
      <dgm:spPr/>
      <dgm:t>
        <a:bodyPr/>
        <a:lstStyle/>
        <a:p>
          <a:endParaRPr lang="en-US"/>
        </a:p>
      </dgm:t>
    </dgm:pt>
    <dgm:pt modelId="{5C2B31F3-787B-4D92-B73B-3D952845A96D}" type="sibTrans" cxnId="{D5DA9F32-B6D5-46A5-AF5C-8838099D46EF}">
      <dgm:prSet/>
      <dgm:spPr/>
      <dgm:t>
        <a:bodyPr/>
        <a:lstStyle/>
        <a:p>
          <a:endParaRPr lang="en-US"/>
        </a:p>
      </dgm:t>
    </dgm:pt>
    <dgm:pt modelId="{67D61902-9EBF-4883-8881-399D8FE43611}">
      <dgm:prSet custT="1"/>
      <dgm:spPr/>
      <dgm:t>
        <a:bodyPr/>
        <a:lstStyle/>
        <a:p>
          <a:r>
            <a:rPr lang="en-US" sz="4000" b="1" dirty="0"/>
            <a:t>5. This is HOME stage</a:t>
          </a:r>
        </a:p>
      </dgm:t>
    </dgm:pt>
    <dgm:pt modelId="{B8C409C0-9A2A-4D33-AF02-95F4DF43FAAD}" type="parTrans" cxnId="{71220E8E-CE7F-4B81-A524-72E133C33EC4}">
      <dgm:prSet/>
      <dgm:spPr/>
      <dgm:t>
        <a:bodyPr/>
        <a:lstStyle/>
        <a:p>
          <a:endParaRPr lang="en-US"/>
        </a:p>
      </dgm:t>
    </dgm:pt>
    <dgm:pt modelId="{8A93C79D-949D-4C50-B85B-CF65C371BF5A}" type="sibTrans" cxnId="{71220E8E-CE7F-4B81-A524-72E133C33EC4}">
      <dgm:prSet/>
      <dgm:spPr/>
      <dgm:t>
        <a:bodyPr/>
        <a:lstStyle/>
        <a:p>
          <a:endParaRPr lang="en-US"/>
        </a:p>
      </dgm:t>
    </dgm:pt>
    <dgm:pt modelId="{64BA7617-9026-4454-A480-BBD144A5A07D}" type="pres">
      <dgm:prSet presAssocID="{8C4ADC4B-E2CB-4334-BA55-511A325B1EC1}" presName="linear" presStyleCnt="0">
        <dgm:presLayoutVars>
          <dgm:animLvl val="lvl"/>
          <dgm:resizeHandles val="exact"/>
        </dgm:presLayoutVars>
      </dgm:prSet>
      <dgm:spPr/>
    </dgm:pt>
    <dgm:pt modelId="{A8667831-9B39-44BA-BF66-21B47EE3F1C4}" type="pres">
      <dgm:prSet presAssocID="{7C3071C9-C8EF-439A-85AE-DF2D3C5AC4CD}" presName="parentText" presStyleLbl="node1" presStyleIdx="0" presStyleCnt="5">
        <dgm:presLayoutVars>
          <dgm:chMax val="0"/>
          <dgm:bulletEnabled val="1"/>
        </dgm:presLayoutVars>
      </dgm:prSet>
      <dgm:spPr/>
    </dgm:pt>
    <dgm:pt modelId="{E98FC2ED-F65A-4BFD-BCCF-5155463F1335}" type="pres">
      <dgm:prSet presAssocID="{9DD603E8-50C6-4521-8E4A-4769CEF23AD7}" presName="spacer" presStyleCnt="0"/>
      <dgm:spPr/>
    </dgm:pt>
    <dgm:pt modelId="{BF044E83-A2B9-41E3-9BA0-E0E129FB4B38}" type="pres">
      <dgm:prSet presAssocID="{33271D17-46EF-479E-B47F-A049F4264F2B}" presName="parentText" presStyleLbl="node1" presStyleIdx="1" presStyleCnt="5">
        <dgm:presLayoutVars>
          <dgm:chMax val="0"/>
          <dgm:bulletEnabled val="1"/>
        </dgm:presLayoutVars>
      </dgm:prSet>
      <dgm:spPr/>
    </dgm:pt>
    <dgm:pt modelId="{5BB25514-170E-4F1F-8031-09BD12D363F2}" type="pres">
      <dgm:prSet presAssocID="{13AD55C8-F61C-4E77-9CCD-927F680191D7}" presName="spacer" presStyleCnt="0"/>
      <dgm:spPr/>
    </dgm:pt>
    <dgm:pt modelId="{C9C569F7-0A21-46E4-B011-80454F0CC94D}" type="pres">
      <dgm:prSet presAssocID="{7E68A962-A73B-47ED-ADC4-D5E2914F2D69}" presName="parentText" presStyleLbl="node1" presStyleIdx="2" presStyleCnt="5">
        <dgm:presLayoutVars>
          <dgm:chMax val="0"/>
          <dgm:bulletEnabled val="1"/>
        </dgm:presLayoutVars>
      </dgm:prSet>
      <dgm:spPr/>
    </dgm:pt>
    <dgm:pt modelId="{61627D43-556E-4985-BC4D-8CB4F9D46C63}" type="pres">
      <dgm:prSet presAssocID="{D4427BF7-F501-4FB0-A7F8-DC1AA33D1A3D}" presName="spacer" presStyleCnt="0"/>
      <dgm:spPr/>
    </dgm:pt>
    <dgm:pt modelId="{30201DA7-4299-4D5C-BC19-E59E9E663D2F}" type="pres">
      <dgm:prSet presAssocID="{6B93DF12-B37E-4474-A44D-2B1C120F1DF9}" presName="parentText" presStyleLbl="node1" presStyleIdx="3" presStyleCnt="5">
        <dgm:presLayoutVars>
          <dgm:chMax val="0"/>
          <dgm:bulletEnabled val="1"/>
        </dgm:presLayoutVars>
      </dgm:prSet>
      <dgm:spPr/>
    </dgm:pt>
    <dgm:pt modelId="{0456981D-3648-4FAD-9E80-5F756E7D7F53}" type="pres">
      <dgm:prSet presAssocID="{5C2B31F3-787B-4D92-B73B-3D952845A96D}" presName="spacer" presStyleCnt="0"/>
      <dgm:spPr/>
    </dgm:pt>
    <dgm:pt modelId="{B4182B07-8369-464A-8648-D9385A7B9D08}" type="pres">
      <dgm:prSet presAssocID="{67D61902-9EBF-4883-8881-399D8FE43611}" presName="parentText" presStyleLbl="node1" presStyleIdx="4" presStyleCnt="5">
        <dgm:presLayoutVars>
          <dgm:chMax val="0"/>
          <dgm:bulletEnabled val="1"/>
        </dgm:presLayoutVars>
      </dgm:prSet>
      <dgm:spPr/>
    </dgm:pt>
  </dgm:ptLst>
  <dgm:cxnLst>
    <dgm:cxn modelId="{FBB95123-84EE-42CE-AC42-CCEF8013A480}" type="presOf" srcId="{67D61902-9EBF-4883-8881-399D8FE43611}" destId="{B4182B07-8369-464A-8648-D9385A7B9D08}" srcOrd="0" destOrd="0" presId="urn:microsoft.com/office/officeart/2005/8/layout/vList2"/>
    <dgm:cxn modelId="{D5DA9F32-B6D5-46A5-AF5C-8838099D46EF}" srcId="{8C4ADC4B-E2CB-4334-BA55-511A325B1EC1}" destId="{6B93DF12-B37E-4474-A44D-2B1C120F1DF9}" srcOrd="3" destOrd="0" parTransId="{9D948000-5D0D-4908-AA5D-4AB7B4BE93D3}" sibTransId="{5C2B31F3-787B-4D92-B73B-3D952845A96D}"/>
    <dgm:cxn modelId="{AFC32755-7277-43D8-9DFE-5DA3A96C584A}" srcId="{8C4ADC4B-E2CB-4334-BA55-511A325B1EC1}" destId="{33271D17-46EF-479E-B47F-A049F4264F2B}" srcOrd="1" destOrd="0" parTransId="{9B6BEB29-6CF2-447B-A95E-4185DD42A093}" sibTransId="{13AD55C8-F61C-4E77-9CCD-927F680191D7}"/>
    <dgm:cxn modelId="{D889EC7D-F44C-4B57-9583-5AD729E60D1A}" type="presOf" srcId="{8C4ADC4B-E2CB-4334-BA55-511A325B1EC1}" destId="{64BA7617-9026-4454-A480-BBD144A5A07D}" srcOrd="0" destOrd="0" presId="urn:microsoft.com/office/officeart/2005/8/layout/vList2"/>
    <dgm:cxn modelId="{3B88A27E-9B51-4D3A-A816-531D65522EDA}" type="presOf" srcId="{7C3071C9-C8EF-439A-85AE-DF2D3C5AC4CD}" destId="{A8667831-9B39-44BA-BF66-21B47EE3F1C4}" srcOrd="0" destOrd="0" presId="urn:microsoft.com/office/officeart/2005/8/layout/vList2"/>
    <dgm:cxn modelId="{71220E8E-CE7F-4B81-A524-72E133C33EC4}" srcId="{8C4ADC4B-E2CB-4334-BA55-511A325B1EC1}" destId="{67D61902-9EBF-4883-8881-399D8FE43611}" srcOrd="4" destOrd="0" parTransId="{B8C409C0-9A2A-4D33-AF02-95F4DF43FAAD}" sibTransId="{8A93C79D-949D-4C50-B85B-CF65C371BF5A}"/>
    <dgm:cxn modelId="{C1ED7592-5D5B-4C00-89AE-8041F25A763B}" type="presOf" srcId="{7E68A962-A73B-47ED-ADC4-D5E2914F2D69}" destId="{C9C569F7-0A21-46E4-B011-80454F0CC94D}" srcOrd="0" destOrd="0" presId="urn:microsoft.com/office/officeart/2005/8/layout/vList2"/>
    <dgm:cxn modelId="{49C4C5AB-9397-44A1-90EC-99B8352C6B44}" type="presOf" srcId="{6B93DF12-B37E-4474-A44D-2B1C120F1DF9}" destId="{30201DA7-4299-4D5C-BC19-E59E9E663D2F}" srcOrd="0" destOrd="0" presId="urn:microsoft.com/office/officeart/2005/8/layout/vList2"/>
    <dgm:cxn modelId="{84D99FAF-8B76-4C32-BAF9-FE0CFB350E61}" srcId="{8C4ADC4B-E2CB-4334-BA55-511A325B1EC1}" destId="{7C3071C9-C8EF-439A-85AE-DF2D3C5AC4CD}" srcOrd="0" destOrd="0" parTransId="{DCDE52D8-5FCB-44AC-BA41-F1AF59D93B70}" sibTransId="{9DD603E8-50C6-4521-8E4A-4769CEF23AD7}"/>
    <dgm:cxn modelId="{4883DFB7-372E-4F7F-903C-9546907F206D}" type="presOf" srcId="{33271D17-46EF-479E-B47F-A049F4264F2B}" destId="{BF044E83-A2B9-41E3-9BA0-E0E129FB4B38}" srcOrd="0" destOrd="0" presId="urn:microsoft.com/office/officeart/2005/8/layout/vList2"/>
    <dgm:cxn modelId="{4764CAE0-3B84-4758-AADA-2C2711CDF35B}" srcId="{8C4ADC4B-E2CB-4334-BA55-511A325B1EC1}" destId="{7E68A962-A73B-47ED-ADC4-D5E2914F2D69}" srcOrd="2" destOrd="0" parTransId="{2986F547-46D0-4B68-A472-C5AEEEEB3622}" sibTransId="{D4427BF7-F501-4FB0-A7F8-DC1AA33D1A3D}"/>
    <dgm:cxn modelId="{28AEF47A-F45F-4405-A036-C30CFC2F236A}" type="presParOf" srcId="{64BA7617-9026-4454-A480-BBD144A5A07D}" destId="{A8667831-9B39-44BA-BF66-21B47EE3F1C4}" srcOrd="0" destOrd="0" presId="urn:microsoft.com/office/officeart/2005/8/layout/vList2"/>
    <dgm:cxn modelId="{0F7D0D62-1861-41C0-A20D-634556C17E9A}" type="presParOf" srcId="{64BA7617-9026-4454-A480-BBD144A5A07D}" destId="{E98FC2ED-F65A-4BFD-BCCF-5155463F1335}" srcOrd="1" destOrd="0" presId="urn:microsoft.com/office/officeart/2005/8/layout/vList2"/>
    <dgm:cxn modelId="{193F881E-B1B8-4175-A109-7FF446BA36CF}" type="presParOf" srcId="{64BA7617-9026-4454-A480-BBD144A5A07D}" destId="{BF044E83-A2B9-41E3-9BA0-E0E129FB4B38}" srcOrd="2" destOrd="0" presId="urn:microsoft.com/office/officeart/2005/8/layout/vList2"/>
    <dgm:cxn modelId="{1B13FD5A-16C3-40E9-924A-F54F4BB82057}" type="presParOf" srcId="{64BA7617-9026-4454-A480-BBD144A5A07D}" destId="{5BB25514-170E-4F1F-8031-09BD12D363F2}" srcOrd="3" destOrd="0" presId="urn:microsoft.com/office/officeart/2005/8/layout/vList2"/>
    <dgm:cxn modelId="{B4D77580-3640-4976-BA60-C8C0A6AE07AC}" type="presParOf" srcId="{64BA7617-9026-4454-A480-BBD144A5A07D}" destId="{C9C569F7-0A21-46E4-B011-80454F0CC94D}" srcOrd="4" destOrd="0" presId="urn:microsoft.com/office/officeart/2005/8/layout/vList2"/>
    <dgm:cxn modelId="{285FBD71-A3F4-402C-AF40-8E3CF6E4BC9F}" type="presParOf" srcId="{64BA7617-9026-4454-A480-BBD144A5A07D}" destId="{61627D43-556E-4985-BC4D-8CB4F9D46C63}" srcOrd="5" destOrd="0" presId="urn:microsoft.com/office/officeart/2005/8/layout/vList2"/>
    <dgm:cxn modelId="{64052C99-F974-456E-A6FF-A9FCDC6651DB}" type="presParOf" srcId="{64BA7617-9026-4454-A480-BBD144A5A07D}" destId="{30201DA7-4299-4D5C-BC19-E59E9E663D2F}" srcOrd="6" destOrd="0" presId="urn:microsoft.com/office/officeart/2005/8/layout/vList2"/>
    <dgm:cxn modelId="{65CBB782-A3FB-4BDC-A905-8B9ACC51C8E0}" type="presParOf" srcId="{64BA7617-9026-4454-A480-BBD144A5A07D}" destId="{0456981D-3648-4FAD-9E80-5F756E7D7F53}" srcOrd="7" destOrd="0" presId="urn:microsoft.com/office/officeart/2005/8/layout/vList2"/>
    <dgm:cxn modelId="{B1D89328-036D-46A7-8B6E-7C82BFDF8AD8}" type="presParOf" srcId="{64BA7617-9026-4454-A480-BBD144A5A07D}" destId="{B4182B07-8369-464A-8648-D9385A7B9D0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34FB0-FABA-4DEA-B193-C59F62569DB4}">
      <dsp:nvSpPr>
        <dsp:cNvPr id="0" name=""/>
        <dsp:cNvSpPr/>
      </dsp:nvSpPr>
      <dsp:spPr>
        <a:xfrm>
          <a:off x="3485" y="664049"/>
          <a:ext cx="2764949" cy="16589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00"/>
              </a:solidFill>
            </a:rPr>
            <a:t>Oswego, NY (USA)</a:t>
          </a:r>
        </a:p>
      </dsp:txBody>
      <dsp:txXfrm>
        <a:off x="3485" y="664049"/>
        <a:ext cx="2764949" cy="1658969"/>
      </dsp:txXfrm>
    </dsp:sp>
    <dsp:sp modelId="{BEFEFF2E-FD8C-4703-8382-A7A3213BE25C}">
      <dsp:nvSpPr>
        <dsp:cNvPr id="0" name=""/>
        <dsp:cNvSpPr/>
      </dsp:nvSpPr>
      <dsp:spPr>
        <a:xfrm>
          <a:off x="3044930" y="664049"/>
          <a:ext cx="2764949" cy="16589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00"/>
              </a:solidFill>
            </a:rPr>
            <a:t>Harleysville, PA (USA)</a:t>
          </a:r>
        </a:p>
      </dsp:txBody>
      <dsp:txXfrm>
        <a:off x="3044930" y="664049"/>
        <a:ext cx="2764949" cy="1658969"/>
      </dsp:txXfrm>
    </dsp:sp>
    <dsp:sp modelId="{8CBF773F-1F71-4220-9F98-4A5F14E5BE78}">
      <dsp:nvSpPr>
        <dsp:cNvPr id="0" name=""/>
        <dsp:cNvSpPr/>
      </dsp:nvSpPr>
      <dsp:spPr>
        <a:xfrm>
          <a:off x="6086374" y="664049"/>
          <a:ext cx="2764949" cy="16589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00"/>
              </a:solidFill>
            </a:rPr>
            <a:t>Lithonia, GA (USA)</a:t>
          </a:r>
        </a:p>
      </dsp:txBody>
      <dsp:txXfrm>
        <a:off x="6086374" y="664049"/>
        <a:ext cx="2764949" cy="1658969"/>
      </dsp:txXfrm>
    </dsp:sp>
    <dsp:sp modelId="{FE4C01B3-6861-48A0-9F2E-DFF16F32E488}">
      <dsp:nvSpPr>
        <dsp:cNvPr id="0" name=""/>
        <dsp:cNvSpPr/>
      </dsp:nvSpPr>
      <dsp:spPr>
        <a:xfrm>
          <a:off x="9127819" y="664049"/>
          <a:ext cx="2764949" cy="16589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00"/>
              </a:solidFill>
            </a:rPr>
            <a:t>El Paso, TX (USA)</a:t>
          </a:r>
        </a:p>
      </dsp:txBody>
      <dsp:txXfrm>
        <a:off x="9127819" y="664049"/>
        <a:ext cx="2764949" cy="1658969"/>
      </dsp:txXfrm>
    </dsp:sp>
    <dsp:sp modelId="{E42235FE-260E-48F1-8B7C-E079797818C5}">
      <dsp:nvSpPr>
        <dsp:cNvPr id="0" name=""/>
        <dsp:cNvSpPr/>
      </dsp:nvSpPr>
      <dsp:spPr>
        <a:xfrm>
          <a:off x="3485" y="2599514"/>
          <a:ext cx="2764949" cy="16589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00"/>
              </a:solidFill>
            </a:rPr>
            <a:t>Tomah, WI (USA)</a:t>
          </a:r>
        </a:p>
      </dsp:txBody>
      <dsp:txXfrm>
        <a:off x="3485" y="2599514"/>
        <a:ext cx="2764949" cy="1658969"/>
      </dsp:txXfrm>
    </dsp:sp>
    <dsp:sp modelId="{17735A07-905B-479D-90CF-6AC57C5AB512}">
      <dsp:nvSpPr>
        <dsp:cNvPr id="0" name=""/>
        <dsp:cNvSpPr/>
      </dsp:nvSpPr>
      <dsp:spPr>
        <a:xfrm>
          <a:off x="3044930" y="2599514"/>
          <a:ext cx="2764949" cy="16589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00"/>
              </a:solidFill>
            </a:rPr>
            <a:t>Brattleboro, VT (USA)</a:t>
          </a:r>
        </a:p>
      </dsp:txBody>
      <dsp:txXfrm>
        <a:off x="3044930" y="2599514"/>
        <a:ext cx="2764949" cy="1658969"/>
      </dsp:txXfrm>
    </dsp:sp>
    <dsp:sp modelId="{4CE82310-2966-4ABE-B2CE-2B7594579E85}">
      <dsp:nvSpPr>
        <dsp:cNvPr id="0" name=""/>
        <dsp:cNvSpPr/>
      </dsp:nvSpPr>
      <dsp:spPr>
        <a:xfrm>
          <a:off x="6086374" y="2599514"/>
          <a:ext cx="2764949" cy="16589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00"/>
              </a:solidFill>
            </a:rPr>
            <a:t>Rabat (Morocco)</a:t>
          </a:r>
        </a:p>
      </dsp:txBody>
      <dsp:txXfrm>
        <a:off x="6086374" y="2599514"/>
        <a:ext cx="2764949" cy="1658969"/>
      </dsp:txXfrm>
    </dsp:sp>
    <dsp:sp modelId="{55EB2657-F937-4C8C-A62F-75603EC26120}">
      <dsp:nvSpPr>
        <dsp:cNvPr id="0" name=""/>
        <dsp:cNvSpPr/>
      </dsp:nvSpPr>
      <dsp:spPr>
        <a:xfrm>
          <a:off x="9127819" y="2599514"/>
          <a:ext cx="2764949" cy="16589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00"/>
              </a:solidFill>
            </a:rPr>
            <a:t>Palmerston North </a:t>
          </a:r>
          <a:br>
            <a:rPr lang="en-US" sz="3200" kern="1200" dirty="0">
              <a:solidFill>
                <a:srgbClr val="FFFF00"/>
              </a:solidFill>
            </a:rPr>
          </a:br>
          <a:r>
            <a:rPr lang="en-US" sz="3200" kern="1200" dirty="0">
              <a:solidFill>
                <a:srgbClr val="FFFF00"/>
              </a:solidFill>
            </a:rPr>
            <a:t>(New Zealand)</a:t>
          </a:r>
        </a:p>
      </dsp:txBody>
      <dsp:txXfrm>
        <a:off x="9127819" y="2599514"/>
        <a:ext cx="2764949" cy="1658969"/>
      </dsp:txXfrm>
    </dsp:sp>
    <dsp:sp modelId="{37FD61E6-0434-4700-93FD-0D43435A8C49}">
      <dsp:nvSpPr>
        <dsp:cNvPr id="0" name=""/>
        <dsp:cNvSpPr/>
      </dsp:nvSpPr>
      <dsp:spPr>
        <a:xfrm>
          <a:off x="1524207" y="4534979"/>
          <a:ext cx="2764949" cy="16589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FFFF00"/>
              </a:solidFill>
            </a:rPr>
            <a:t>Sapporo (Japan)</a:t>
          </a:r>
        </a:p>
      </dsp:txBody>
      <dsp:txXfrm>
        <a:off x="1524207" y="4534979"/>
        <a:ext cx="2764949" cy="1658969"/>
      </dsp:txXfrm>
    </dsp:sp>
    <dsp:sp modelId="{1A4F40A0-A507-4EC8-990B-BD240162179E}">
      <dsp:nvSpPr>
        <dsp:cNvPr id="0" name=""/>
        <dsp:cNvSpPr/>
      </dsp:nvSpPr>
      <dsp:spPr>
        <a:xfrm>
          <a:off x="4565652" y="4534979"/>
          <a:ext cx="2764949" cy="16589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100000"/>
            </a:lnSpc>
            <a:spcBef>
              <a:spcPct val="0"/>
            </a:spcBef>
            <a:spcAft>
              <a:spcPct val="35000"/>
            </a:spcAft>
            <a:buNone/>
          </a:pPr>
          <a:r>
            <a:rPr lang="en-US" sz="3600" kern="1200" dirty="0">
              <a:solidFill>
                <a:srgbClr val="FFFF00"/>
              </a:solidFill>
            </a:rPr>
            <a:t>Kyoto</a:t>
          </a:r>
          <a:br>
            <a:rPr lang="en-US" sz="3600" kern="1200" dirty="0">
              <a:solidFill>
                <a:srgbClr val="FFFF00"/>
              </a:solidFill>
            </a:rPr>
          </a:br>
          <a:r>
            <a:rPr lang="en-US" sz="3600" kern="1200" dirty="0">
              <a:solidFill>
                <a:srgbClr val="FFFF00"/>
              </a:solidFill>
            </a:rPr>
            <a:t>(Japan)</a:t>
          </a:r>
        </a:p>
      </dsp:txBody>
      <dsp:txXfrm>
        <a:off x="4565652" y="4534979"/>
        <a:ext cx="2764949" cy="1658969"/>
      </dsp:txXfrm>
    </dsp:sp>
    <dsp:sp modelId="{B39B27EB-FA55-48DE-97D6-8BF442079D33}">
      <dsp:nvSpPr>
        <dsp:cNvPr id="0" name=""/>
        <dsp:cNvSpPr/>
      </dsp:nvSpPr>
      <dsp:spPr>
        <a:xfrm>
          <a:off x="7607097" y="4534979"/>
          <a:ext cx="2764949" cy="16589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rgbClr val="FFFF00"/>
              </a:solidFill>
            </a:rPr>
            <a:t>Kobe </a:t>
          </a:r>
          <a:br>
            <a:rPr lang="en-US" sz="4000" kern="1200" dirty="0">
              <a:solidFill>
                <a:srgbClr val="FFFF00"/>
              </a:solidFill>
            </a:rPr>
          </a:br>
          <a:r>
            <a:rPr lang="en-US" sz="4000" kern="1200" dirty="0">
              <a:solidFill>
                <a:srgbClr val="FFFF00"/>
              </a:solidFill>
            </a:rPr>
            <a:t>(Japan)</a:t>
          </a:r>
        </a:p>
      </dsp:txBody>
      <dsp:txXfrm>
        <a:off x="7607097" y="4534979"/>
        <a:ext cx="2764949" cy="16589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67831-9B39-44BA-BF66-21B47EE3F1C4}">
      <dsp:nvSpPr>
        <dsp:cNvPr id="0" name=""/>
        <dsp:cNvSpPr/>
      </dsp:nvSpPr>
      <dsp:spPr>
        <a:xfrm>
          <a:off x="0" y="51808"/>
          <a:ext cx="6111297" cy="8154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1. Honeymoon stage</a:t>
          </a:r>
        </a:p>
      </dsp:txBody>
      <dsp:txXfrm>
        <a:off x="39809" y="91617"/>
        <a:ext cx="6031679" cy="735872"/>
      </dsp:txXfrm>
    </dsp:sp>
    <dsp:sp modelId="{BF044E83-A2B9-41E3-9BA0-E0E129FB4B38}">
      <dsp:nvSpPr>
        <dsp:cNvPr id="0" name=""/>
        <dsp:cNvSpPr/>
      </dsp:nvSpPr>
      <dsp:spPr>
        <a:xfrm>
          <a:off x="0" y="965218"/>
          <a:ext cx="6111297" cy="81549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2. Frustration stage</a:t>
          </a:r>
        </a:p>
      </dsp:txBody>
      <dsp:txXfrm>
        <a:off x="39809" y="1005027"/>
        <a:ext cx="6031679" cy="735872"/>
      </dsp:txXfrm>
    </dsp:sp>
    <dsp:sp modelId="{C9C569F7-0A21-46E4-B011-80454F0CC94D}">
      <dsp:nvSpPr>
        <dsp:cNvPr id="0" name=""/>
        <dsp:cNvSpPr/>
      </dsp:nvSpPr>
      <dsp:spPr>
        <a:xfrm>
          <a:off x="0" y="1878628"/>
          <a:ext cx="6111297" cy="81549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3. Adjustment stage</a:t>
          </a:r>
        </a:p>
      </dsp:txBody>
      <dsp:txXfrm>
        <a:off x="39809" y="1918437"/>
        <a:ext cx="6031679" cy="735872"/>
      </dsp:txXfrm>
    </dsp:sp>
    <dsp:sp modelId="{30201DA7-4299-4D5C-BC19-E59E9E663D2F}">
      <dsp:nvSpPr>
        <dsp:cNvPr id="0" name=""/>
        <dsp:cNvSpPr/>
      </dsp:nvSpPr>
      <dsp:spPr>
        <a:xfrm>
          <a:off x="0" y="2792038"/>
          <a:ext cx="6111297" cy="81549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4. Acceptance stage</a:t>
          </a:r>
        </a:p>
      </dsp:txBody>
      <dsp:txXfrm>
        <a:off x="39809" y="2831847"/>
        <a:ext cx="6031679" cy="735872"/>
      </dsp:txXfrm>
    </dsp:sp>
    <dsp:sp modelId="{B4182B07-8369-464A-8648-D9385A7B9D08}">
      <dsp:nvSpPr>
        <dsp:cNvPr id="0" name=""/>
        <dsp:cNvSpPr/>
      </dsp:nvSpPr>
      <dsp:spPr>
        <a:xfrm>
          <a:off x="0" y="3705448"/>
          <a:ext cx="6111297" cy="81549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5. ?</a:t>
          </a:r>
        </a:p>
      </dsp:txBody>
      <dsp:txXfrm>
        <a:off x="39809" y="3745257"/>
        <a:ext cx="6031679" cy="7358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67831-9B39-44BA-BF66-21B47EE3F1C4}">
      <dsp:nvSpPr>
        <dsp:cNvPr id="0" name=""/>
        <dsp:cNvSpPr/>
      </dsp:nvSpPr>
      <dsp:spPr>
        <a:xfrm>
          <a:off x="0" y="4077"/>
          <a:ext cx="6111297" cy="123496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1. Honeymoon stage</a:t>
          </a:r>
        </a:p>
      </dsp:txBody>
      <dsp:txXfrm>
        <a:off x="60286" y="64363"/>
        <a:ext cx="5990725" cy="1114397"/>
      </dsp:txXfrm>
    </dsp:sp>
    <dsp:sp modelId="{BF044E83-A2B9-41E3-9BA0-E0E129FB4B38}">
      <dsp:nvSpPr>
        <dsp:cNvPr id="0" name=""/>
        <dsp:cNvSpPr/>
      </dsp:nvSpPr>
      <dsp:spPr>
        <a:xfrm>
          <a:off x="0" y="1249453"/>
          <a:ext cx="6111297" cy="1234969"/>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2. Frustration stage</a:t>
          </a:r>
        </a:p>
      </dsp:txBody>
      <dsp:txXfrm>
        <a:off x="60286" y="1309739"/>
        <a:ext cx="5990725" cy="1114397"/>
      </dsp:txXfrm>
    </dsp:sp>
    <dsp:sp modelId="{C9C569F7-0A21-46E4-B011-80454F0CC94D}">
      <dsp:nvSpPr>
        <dsp:cNvPr id="0" name=""/>
        <dsp:cNvSpPr/>
      </dsp:nvSpPr>
      <dsp:spPr>
        <a:xfrm>
          <a:off x="0" y="2494830"/>
          <a:ext cx="6111297" cy="123496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3. Adjustment stage</a:t>
          </a:r>
        </a:p>
      </dsp:txBody>
      <dsp:txXfrm>
        <a:off x="60286" y="2555116"/>
        <a:ext cx="5990725" cy="1114397"/>
      </dsp:txXfrm>
    </dsp:sp>
    <dsp:sp modelId="{30201DA7-4299-4D5C-BC19-E59E9E663D2F}">
      <dsp:nvSpPr>
        <dsp:cNvPr id="0" name=""/>
        <dsp:cNvSpPr/>
      </dsp:nvSpPr>
      <dsp:spPr>
        <a:xfrm>
          <a:off x="0" y="3740206"/>
          <a:ext cx="6111297" cy="1234969"/>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4. Acceptance </a:t>
          </a:r>
          <a:r>
            <a:rPr lang="en-US" sz="4400" kern="1200" dirty="0"/>
            <a:t>(+ </a:t>
          </a:r>
          <a:r>
            <a:rPr lang="en-US" sz="4400" b="1" kern="1200" dirty="0"/>
            <a:t>accepted by</a:t>
          </a:r>
          <a:r>
            <a:rPr lang="en-US" sz="4400" kern="1200" dirty="0"/>
            <a:t>)</a:t>
          </a:r>
          <a:r>
            <a:rPr lang="en-US" sz="4000" kern="1200" dirty="0"/>
            <a:t> stage</a:t>
          </a:r>
        </a:p>
      </dsp:txBody>
      <dsp:txXfrm>
        <a:off x="60286" y="3800492"/>
        <a:ext cx="5990725" cy="1114397"/>
      </dsp:txXfrm>
    </dsp:sp>
    <dsp:sp modelId="{B4182B07-8369-464A-8648-D9385A7B9D08}">
      <dsp:nvSpPr>
        <dsp:cNvPr id="0" name=""/>
        <dsp:cNvSpPr/>
      </dsp:nvSpPr>
      <dsp:spPr>
        <a:xfrm>
          <a:off x="0" y="4985582"/>
          <a:ext cx="6111297" cy="123496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5. This is HOME stage</a:t>
          </a:r>
        </a:p>
      </dsp:txBody>
      <dsp:txXfrm>
        <a:off x="60286" y="5045868"/>
        <a:ext cx="5990725" cy="111439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1128A-45ED-69D6-AC11-51CFF31512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42B4C5-3C8C-1F53-84BE-14FB421583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38D9E7-5FF0-D53C-D7C0-54645993FEBB}"/>
              </a:ext>
            </a:extLst>
          </p:cNvPr>
          <p:cNvSpPr>
            <a:spLocks noGrp="1"/>
          </p:cNvSpPr>
          <p:nvPr>
            <p:ph type="dt" sz="half" idx="10"/>
          </p:nvPr>
        </p:nvSpPr>
        <p:spPr/>
        <p:txBody>
          <a:bodyPr/>
          <a:lstStyle/>
          <a:p>
            <a:fld id="{D8F47052-057F-44A0-B20C-24A1E2F9A703}" type="datetimeFigureOut">
              <a:rPr lang="en-US" smtClean="0"/>
              <a:t>5/16/2026</a:t>
            </a:fld>
            <a:endParaRPr lang="en-US"/>
          </a:p>
        </p:txBody>
      </p:sp>
      <p:sp>
        <p:nvSpPr>
          <p:cNvPr id="5" name="Footer Placeholder 4">
            <a:extLst>
              <a:ext uri="{FF2B5EF4-FFF2-40B4-BE49-F238E27FC236}">
                <a16:creationId xmlns:a16="http://schemas.microsoft.com/office/drawing/2014/main" id="{2E9B2632-8C58-F9F1-D6BD-396682A8A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6C5B2-FCE3-D118-B711-DDA2EDDD70F0}"/>
              </a:ext>
            </a:extLst>
          </p:cNvPr>
          <p:cNvSpPr>
            <a:spLocks noGrp="1"/>
          </p:cNvSpPr>
          <p:nvPr>
            <p:ph type="sldNum" sz="quarter" idx="12"/>
          </p:nvPr>
        </p:nvSpPr>
        <p:spPr/>
        <p:txBody>
          <a:bodyPr/>
          <a:lstStyle/>
          <a:p>
            <a:fld id="{5B748221-4942-4DAC-B1D2-261A59D59445}" type="slidenum">
              <a:rPr lang="en-US" smtClean="0"/>
              <a:t>‹#›</a:t>
            </a:fld>
            <a:endParaRPr lang="en-US"/>
          </a:p>
        </p:txBody>
      </p:sp>
    </p:spTree>
    <p:extLst>
      <p:ext uri="{BB962C8B-B14F-4D97-AF65-F5344CB8AC3E}">
        <p14:creationId xmlns:p14="http://schemas.microsoft.com/office/powerpoint/2010/main" val="953177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1AB4-2175-F484-CFF1-EFDF58AB85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AF1512-21D6-0A10-F0D0-A664D0D74B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8B1C2-F234-8F43-0544-8BA3DABA9D12}"/>
              </a:ext>
            </a:extLst>
          </p:cNvPr>
          <p:cNvSpPr>
            <a:spLocks noGrp="1"/>
          </p:cNvSpPr>
          <p:nvPr>
            <p:ph type="dt" sz="half" idx="10"/>
          </p:nvPr>
        </p:nvSpPr>
        <p:spPr/>
        <p:txBody>
          <a:bodyPr/>
          <a:lstStyle/>
          <a:p>
            <a:fld id="{D8F47052-057F-44A0-B20C-24A1E2F9A703}" type="datetimeFigureOut">
              <a:rPr lang="en-US" smtClean="0"/>
              <a:t>5/16/2026</a:t>
            </a:fld>
            <a:endParaRPr lang="en-US"/>
          </a:p>
        </p:txBody>
      </p:sp>
      <p:sp>
        <p:nvSpPr>
          <p:cNvPr id="5" name="Footer Placeholder 4">
            <a:extLst>
              <a:ext uri="{FF2B5EF4-FFF2-40B4-BE49-F238E27FC236}">
                <a16:creationId xmlns:a16="http://schemas.microsoft.com/office/drawing/2014/main" id="{440D9747-0071-4763-7A30-A873F7415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8746D8-F60D-5819-4E1B-2D41F6B40FFE}"/>
              </a:ext>
            </a:extLst>
          </p:cNvPr>
          <p:cNvSpPr>
            <a:spLocks noGrp="1"/>
          </p:cNvSpPr>
          <p:nvPr>
            <p:ph type="sldNum" sz="quarter" idx="12"/>
          </p:nvPr>
        </p:nvSpPr>
        <p:spPr/>
        <p:txBody>
          <a:bodyPr/>
          <a:lstStyle/>
          <a:p>
            <a:fld id="{5B748221-4942-4DAC-B1D2-261A59D59445}" type="slidenum">
              <a:rPr lang="en-US" smtClean="0"/>
              <a:t>‹#›</a:t>
            </a:fld>
            <a:endParaRPr lang="en-US"/>
          </a:p>
        </p:txBody>
      </p:sp>
    </p:spTree>
    <p:extLst>
      <p:ext uri="{BB962C8B-B14F-4D97-AF65-F5344CB8AC3E}">
        <p14:creationId xmlns:p14="http://schemas.microsoft.com/office/powerpoint/2010/main" val="1948803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005B78-E9EB-869E-4AA3-93B2C70007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303FB1-B693-3575-8E68-4E76EC37B9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29B04-9FB1-A119-854B-84C3AA2B5C9C}"/>
              </a:ext>
            </a:extLst>
          </p:cNvPr>
          <p:cNvSpPr>
            <a:spLocks noGrp="1"/>
          </p:cNvSpPr>
          <p:nvPr>
            <p:ph type="dt" sz="half" idx="10"/>
          </p:nvPr>
        </p:nvSpPr>
        <p:spPr/>
        <p:txBody>
          <a:bodyPr/>
          <a:lstStyle/>
          <a:p>
            <a:fld id="{D8F47052-057F-44A0-B20C-24A1E2F9A703}" type="datetimeFigureOut">
              <a:rPr lang="en-US" smtClean="0"/>
              <a:t>5/16/2026</a:t>
            </a:fld>
            <a:endParaRPr lang="en-US"/>
          </a:p>
        </p:txBody>
      </p:sp>
      <p:sp>
        <p:nvSpPr>
          <p:cNvPr id="5" name="Footer Placeholder 4">
            <a:extLst>
              <a:ext uri="{FF2B5EF4-FFF2-40B4-BE49-F238E27FC236}">
                <a16:creationId xmlns:a16="http://schemas.microsoft.com/office/drawing/2014/main" id="{7EDEE811-28EF-7C82-04A3-E4D32EDEC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89A5BA-D560-464A-94EC-2BC6E87D32F3}"/>
              </a:ext>
            </a:extLst>
          </p:cNvPr>
          <p:cNvSpPr>
            <a:spLocks noGrp="1"/>
          </p:cNvSpPr>
          <p:nvPr>
            <p:ph type="sldNum" sz="quarter" idx="12"/>
          </p:nvPr>
        </p:nvSpPr>
        <p:spPr/>
        <p:txBody>
          <a:bodyPr/>
          <a:lstStyle/>
          <a:p>
            <a:fld id="{5B748221-4942-4DAC-B1D2-261A59D59445}" type="slidenum">
              <a:rPr lang="en-US" smtClean="0"/>
              <a:t>‹#›</a:t>
            </a:fld>
            <a:endParaRPr lang="en-US"/>
          </a:p>
        </p:txBody>
      </p:sp>
    </p:spTree>
    <p:extLst>
      <p:ext uri="{BB962C8B-B14F-4D97-AF65-F5344CB8AC3E}">
        <p14:creationId xmlns:p14="http://schemas.microsoft.com/office/powerpoint/2010/main" val="2998102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24F1A6-ED11-43B9-9824-711D3AFEB541}" type="datetimeFigureOut">
              <a:rPr lang="en-US" smtClean="0"/>
              <a:t>5/16/2026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842D7-34DB-497F-AFC2-C0434AF57AD8}" type="slidenum">
              <a:rPr lang="en-US" smtClean="0"/>
              <a:t>‹#›</a:t>
            </a:fld>
            <a:endParaRPr lang="en-US"/>
          </a:p>
        </p:txBody>
      </p:sp>
    </p:spTree>
    <p:extLst>
      <p:ext uri="{BB962C8B-B14F-4D97-AF65-F5344CB8AC3E}">
        <p14:creationId xmlns:p14="http://schemas.microsoft.com/office/powerpoint/2010/main" val="4001505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24F1A6-ED11-43B9-9824-711D3AFEB541}" type="datetimeFigureOut">
              <a:rPr lang="en-US" smtClean="0"/>
              <a:t>5/16/2026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842D7-34DB-497F-AFC2-C0434AF57AD8}" type="slidenum">
              <a:rPr lang="en-US" smtClean="0"/>
              <a:t>‹#›</a:t>
            </a:fld>
            <a:endParaRPr lang="en-US"/>
          </a:p>
        </p:txBody>
      </p:sp>
    </p:spTree>
    <p:extLst>
      <p:ext uri="{BB962C8B-B14F-4D97-AF65-F5344CB8AC3E}">
        <p14:creationId xmlns:p14="http://schemas.microsoft.com/office/powerpoint/2010/main" val="4134705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24F1A6-ED11-43B9-9824-711D3AFEB541}" type="datetimeFigureOut">
              <a:rPr lang="en-US" smtClean="0"/>
              <a:t>5/16/2026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842D7-34DB-497F-AFC2-C0434AF57AD8}" type="slidenum">
              <a:rPr lang="en-US" smtClean="0"/>
              <a:t>‹#›</a:t>
            </a:fld>
            <a:endParaRPr lang="en-US"/>
          </a:p>
        </p:txBody>
      </p:sp>
    </p:spTree>
    <p:extLst>
      <p:ext uri="{BB962C8B-B14F-4D97-AF65-F5344CB8AC3E}">
        <p14:creationId xmlns:p14="http://schemas.microsoft.com/office/powerpoint/2010/main" val="3216627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24F1A6-ED11-43B9-9824-711D3AFEB541}" type="datetimeFigureOut">
              <a:rPr lang="en-US" smtClean="0"/>
              <a:t>5/16/2026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3842D7-34DB-497F-AFC2-C0434AF57AD8}" type="slidenum">
              <a:rPr lang="en-US" smtClean="0"/>
              <a:t>‹#›</a:t>
            </a:fld>
            <a:endParaRPr lang="en-US"/>
          </a:p>
        </p:txBody>
      </p:sp>
    </p:spTree>
    <p:extLst>
      <p:ext uri="{BB962C8B-B14F-4D97-AF65-F5344CB8AC3E}">
        <p14:creationId xmlns:p14="http://schemas.microsoft.com/office/powerpoint/2010/main" val="147417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24F1A6-ED11-43B9-9824-711D3AFEB541}" type="datetimeFigureOut">
              <a:rPr lang="en-US" smtClean="0"/>
              <a:t>5/16/2026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3842D7-34DB-497F-AFC2-C0434AF57AD8}" type="slidenum">
              <a:rPr lang="en-US" smtClean="0"/>
              <a:t>‹#›</a:t>
            </a:fld>
            <a:endParaRPr lang="en-US"/>
          </a:p>
        </p:txBody>
      </p:sp>
    </p:spTree>
    <p:extLst>
      <p:ext uri="{BB962C8B-B14F-4D97-AF65-F5344CB8AC3E}">
        <p14:creationId xmlns:p14="http://schemas.microsoft.com/office/powerpoint/2010/main" val="218495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24F1A6-ED11-43B9-9824-711D3AFEB541}" type="datetimeFigureOut">
              <a:rPr lang="en-US" smtClean="0"/>
              <a:t>5/16/2026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3842D7-34DB-497F-AFC2-C0434AF57AD8}" type="slidenum">
              <a:rPr lang="en-US" smtClean="0"/>
              <a:t>‹#›</a:t>
            </a:fld>
            <a:endParaRPr lang="en-US"/>
          </a:p>
        </p:txBody>
      </p:sp>
    </p:spTree>
    <p:extLst>
      <p:ext uri="{BB962C8B-B14F-4D97-AF65-F5344CB8AC3E}">
        <p14:creationId xmlns:p14="http://schemas.microsoft.com/office/powerpoint/2010/main" val="2454513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4F1A6-ED11-43B9-9824-711D3AFEB541}" type="datetimeFigureOut">
              <a:rPr lang="en-US" smtClean="0"/>
              <a:t>5/16/2026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3842D7-34DB-497F-AFC2-C0434AF57AD8}" type="slidenum">
              <a:rPr lang="en-US" smtClean="0"/>
              <a:t>‹#›</a:t>
            </a:fld>
            <a:endParaRPr lang="en-US"/>
          </a:p>
        </p:txBody>
      </p:sp>
    </p:spTree>
    <p:extLst>
      <p:ext uri="{BB962C8B-B14F-4D97-AF65-F5344CB8AC3E}">
        <p14:creationId xmlns:p14="http://schemas.microsoft.com/office/powerpoint/2010/main" val="3649348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24F1A6-ED11-43B9-9824-711D3AFEB541}" type="datetimeFigureOut">
              <a:rPr lang="en-US" smtClean="0"/>
              <a:t>5/16/2026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3842D7-34DB-497F-AFC2-C0434AF57AD8}" type="slidenum">
              <a:rPr lang="en-US" smtClean="0"/>
              <a:t>‹#›</a:t>
            </a:fld>
            <a:endParaRPr lang="en-US"/>
          </a:p>
        </p:txBody>
      </p:sp>
    </p:spTree>
    <p:extLst>
      <p:ext uri="{BB962C8B-B14F-4D97-AF65-F5344CB8AC3E}">
        <p14:creationId xmlns:p14="http://schemas.microsoft.com/office/powerpoint/2010/main" val="2502989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2BE3-9D61-E976-F19A-061572E3CF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C48268-2FE6-96AA-6AE1-97714280CC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672CB-BDFA-9269-D139-300247843EC5}"/>
              </a:ext>
            </a:extLst>
          </p:cNvPr>
          <p:cNvSpPr>
            <a:spLocks noGrp="1"/>
          </p:cNvSpPr>
          <p:nvPr>
            <p:ph type="dt" sz="half" idx="10"/>
          </p:nvPr>
        </p:nvSpPr>
        <p:spPr/>
        <p:txBody>
          <a:bodyPr/>
          <a:lstStyle/>
          <a:p>
            <a:fld id="{D8F47052-057F-44A0-B20C-24A1E2F9A703}" type="datetimeFigureOut">
              <a:rPr lang="en-US" smtClean="0"/>
              <a:t>5/16/2026</a:t>
            </a:fld>
            <a:endParaRPr lang="en-US"/>
          </a:p>
        </p:txBody>
      </p:sp>
      <p:sp>
        <p:nvSpPr>
          <p:cNvPr id="5" name="Footer Placeholder 4">
            <a:extLst>
              <a:ext uri="{FF2B5EF4-FFF2-40B4-BE49-F238E27FC236}">
                <a16:creationId xmlns:a16="http://schemas.microsoft.com/office/drawing/2014/main" id="{B72AE779-E31A-37DB-D631-000ACEC64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18A314-23AB-9076-2E43-93705D09DC0D}"/>
              </a:ext>
            </a:extLst>
          </p:cNvPr>
          <p:cNvSpPr>
            <a:spLocks noGrp="1"/>
          </p:cNvSpPr>
          <p:nvPr>
            <p:ph type="sldNum" sz="quarter" idx="12"/>
          </p:nvPr>
        </p:nvSpPr>
        <p:spPr/>
        <p:txBody>
          <a:bodyPr/>
          <a:lstStyle/>
          <a:p>
            <a:fld id="{5B748221-4942-4DAC-B1D2-261A59D59445}" type="slidenum">
              <a:rPr lang="en-US" smtClean="0"/>
              <a:t>‹#›</a:t>
            </a:fld>
            <a:endParaRPr lang="en-US"/>
          </a:p>
        </p:txBody>
      </p:sp>
    </p:spTree>
    <p:extLst>
      <p:ext uri="{BB962C8B-B14F-4D97-AF65-F5344CB8AC3E}">
        <p14:creationId xmlns:p14="http://schemas.microsoft.com/office/powerpoint/2010/main" val="2867925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24F1A6-ED11-43B9-9824-711D3AFEB541}" type="datetimeFigureOut">
              <a:rPr lang="en-US" smtClean="0"/>
              <a:t>5/16/2026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3842D7-34DB-497F-AFC2-C0434AF57AD8}" type="slidenum">
              <a:rPr lang="en-US" smtClean="0"/>
              <a:t>‹#›</a:t>
            </a:fld>
            <a:endParaRPr lang="en-US"/>
          </a:p>
        </p:txBody>
      </p:sp>
    </p:spTree>
    <p:extLst>
      <p:ext uri="{BB962C8B-B14F-4D97-AF65-F5344CB8AC3E}">
        <p14:creationId xmlns:p14="http://schemas.microsoft.com/office/powerpoint/2010/main" val="1934549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24F1A6-ED11-43B9-9824-711D3AFEB541}" type="datetimeFigureOut">
              <a:rPr lang="en-US" smtClean="0"/>
              <a:t>5/16/2026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842D7-34DB-497F-AFC2-C0434AF57AD8}" type="slidenum">
              <a:rPr lang="en-US" smtClean="0"/>
              <a:t>‹#›</a:t>
            </a:fld>
            <a:endParaRPr lang="en-US"/>
          </a:p>
        </p:txBody>
      </p:sp>
    </p:spTree>
    <p:extLst>
      <p:ext uri="{BB962C8B-B14F-4D97-AF65-F5344CB8AC3E}">
        <p14:creationId xmlns:p14="http://schemas.microsoft.com/office/powerpoint/2010/main" val="1342290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24F1A6-ED11-43B9-9824-711D3AFEB541}" type="datetimeFigureOut">
              <a:rPr lang="en-US" smtClean="0"/>
              <a:t>5/16/2026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3842D7-34DB-497F-AFC2-C0434AF57AD8}" type="slidenum">
              <a:rPr lang="en-US" smtClean="0"/>
              <a:t>‹#›</a:t>
            </a:fld>
            <a:endParaRPr lang="en-US"/>
          </a:p>
        </p:txBody>
      </p:sp>
    </p:spTree>
    <p:extLst>
      <p:ext uri="{BB962C8B-B14F-4D97-AF65-F5344CB8AC3E}">
        <p14:creationId xmlns:p14="http://schemas.microsoft.com/office/powerpoint/2010/main" val="2295923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863EF-2DAB-4935-DDF1-461AA47723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EB10B0-D60A-2853-F52E-A8011EFFE3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D85219-8503-BD30-0D52-D2DC90D0BA5C}"/>
              </a:ext>
            </a:extLst>
          </p:cNvPr>
          <p:cNvSpPr>
            <a:spLocks noGrp="1"/>
          </p:cNvSpPr>
          <p:nvPr>
            <p:ph type="dt" sz="half" idx="10"/>
          </p:nvPr>
        </p:nvSpPr>
        <p:spPr/>
        <p:txBody>
          <a:bodyPr/>
          <a:lstStyle/>
          <a:p>
            <a:fld id="{D8F47052-057F-44A0-B20C-24A1E2F9A703}" type="datetimeFigureOut">
              <a:rPr lang="en-US" smtClean="0"/>
              <a:t>5/16/2026</a:t>
            </a:fld>
            <a:endParaRPr lang="en-US"/>
          </a:p>
        </p:txBody>
      </p:sp>
      <p:sp>
        <p:nvSpPr>
          <p:cNvPr id="5" name="Footer Placeholder 4">
            <a:extLst>
              <a:ext uri="{FF2B5EF4-FFF2-40B4-BE49-F238E27FC236}">
                <a16:creationId xmlns:a16="http://schemas.microsoft.com/office/drawing/2014/main" id="{88F6138D-581F-B1A1-6077-52CA499F0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13687-C7C7-ABFF-0111-325CB34E8472}"/>
              </a:ext>
            </a:extLst>
          </p:cNvPr>
          <p:cNvSpPr>
            <a:spLocks noGrp="1"/>
          </p:cNvSpPr>
          <p:nvPr>
            <p:ph type="sldNum" sz="quarter" idx="12"/>
          </p:nvPr>
        </p:nvSpPr>
        <p:spPr/>
        <p:txBody>
          <a:bodyPr/>
          <a:lstStyle/>
          <a:p>
            <a:fld id="{5B748221-4942-4DAC-B1D2-261A59D59445}" type="slidenum">
              <a:rPr lang="en-US" smtClean="0"/>
              <a:t>‹#›</a:t>
            </a:fld>
            <a:endParaRPr lang="en-US"/>
          </a:p>
        </p:txBody>
      </p:sp>
    </p:spTree>
    <p:extLst>
      <p:ext uri="{BB962C8B-B14F-4D97-AF65-F5344CB8AC3E}">
        <p14:creationId xmlns:p14="http://schemas.microsoft.com/office/powerpoint/2010/main" val="323774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D880F-6FA9-D117-FE38-FF6D25BCD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D545BB-BE53-3307-40C3-621F69941A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38BCFA-ADEE-EBCC-3C92-0DE121AD9B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8FF435-5A54-D81E-BC84-644192AEE9FA}"/>
              </a:ext>
            </a:extLst>
          </p:cNvPr>
          <p:cNvSpPr>
            <a:spLocks noGrp="1"/>
          </p:cNvSpPr>
          <p:nvPr>
            <p:ph type="dt" sz="half" idx="10"/>
          </p:nvPr>
        </p:nvSpPr>
        <p:spPr/>
        <p:txBody>
          <a:bodyPr/>
          <a:lstStyle/>
          <a:p>
            <a:fld id="{D8F47052-057F-44A0-B20C-24A1E2F9A703}" type="datetimeFigureOut">
              <a:rPr lang="en-US" smtClean="0"/>
              <a:t>5/16/2026</a:t>
            </a:fld>
            <a:endParaRPr lang="en-US"/>
          </a:p>
        </p:txBody>
      </p:sp>
      <p:sp>
        <p:nvSpPr>
          <p:cNvPr id="6" name="Footer Placeholder 5">
            <a:extLst>
              <a:ext uri="{FF2B5EF4-FFF2-40B4-BE49-F238E27FC236}">
                <a16:creationId xmlns:a16="http://schemas.microsoft.com/office/drawing/2014/main" id="{1FAB7F8D-ABFF-3E87-223B-7EE260120D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44B90F-F606-2C8A-F0BD-20076087358C}"/>
              </a:ext>
            </a:extLst>
          </p:cNvPr>
          <p:cNvSpPr>
            <a:spLocks noGrp="1"/>
          </p:cNvSpPr>
          <p:nvPr>
            <p:ph type="sldNum" sz="quarter" idx="12"/>
          </p:nvPr>
        </p:nvSpPr>
        <p:spPr/>
        <p:txBody>
          <a:bodyPr/>
          <a:lstStyle/>
          <a:p>
            <a:fld id="{5B748221-4942-4DAC-B1D2-261A59D59445}" type="slidenum">
              <a:rPr lang="en-US" smtClean="0"/>
              <a:t>‹#›</a:t>
            </a:fld>
            <a:endParaRPr lang="en-US"/>
          </a:p>
        </p:txBody>
      </p:sp>
    </p:spTree>
    <p:extLst>
      <p:ext uri="{BB962C8B-B14F-4D97-AF65-F5344CB8AC3E}">
        <p14:creationId xmlns:p14="http://schemas.microsoft.com/office/powerpoint/2010/main" val="386508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4B84D-B1C2-B90B-7357-F05E8CDDCB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AC1165-E0AE-00A7-2BD6-A89544D57D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50ED20-F061-4377-3E44-7DA52CF076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5C9B7F-797B-0211-E8E0-27BC4F3EFD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902BB1-2721-32F1-7E4A-585F02A8E6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2C4900-1E8D-A58A-BA49-756BB63A6A75}"/>
              </a:ext>
            </a:extLst>
          </p:cNvPr>
          <p:cNvSpPr>
            <a:spLocks noGrp="1"/>
          </p:cNvSpPr>
          <p:nvPr>
            <p:ph type="dt" sz="half" idx="10"/>
          </p:nvPr>
        </p:nvSpPr>
        <p:spPr/>
        <p:txBody>
          <a:bodyPr/>
          <a:lstStyle/>
          <a:p>
            <a:fld id="{D8F47052-057F-44A0-B20C-24A1E2F9A703}" type="datetimeFigureOut">
              <a:rPr lang="en-US" smtClean="0"/>
              <a:t>5/16/2026</a:t>
            </a:fld>
            <a:endParaRPr lang="en-US"/>
          </a:p>
        </p:txBody>
      </p:sp>
      <p:sp>
        <p:nvSpPr>
          <p:cNvPr id="8" name="Footer Placeholder 7">
            <a:extLst>
              <a:ext uri="{FF2B5EF4-FFF2-40B4-BE49-F238E27FC236}">
                <a16:creationId xmlns:a16="http://schemas.microsoft.com/office/drawing/2014/main" id="{D2C4AB02-FAE6-BA6C-16BA-7D9CBD8FB1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A39A8E-796D-5BF4-D043-5EA0A232CA9C}"/>
              </a:ext>
            </a:extLst>
          </p:cNvPr>
          <p:cNvSpPr>
            <a:spLocks noGrp="1"/>
          </p:cNvSpPr>
          <p:nvPr>
            <p:ph type="sldNum" sz="quarter" idx="12"/>
          </p:nvPr>
        </p:nvSpPr>
        <p:spPr/>
        <p:txBody>
          <a:bodyPr/>
          <a:lstStyle/>
          <a:p>
            <a:fld id="{5B748221-4942-4DAC-B1D2-261A59D59445}" type="slidenum">
              <a:rPr lang="en-US" smtClean="0"/>
              <a:t>‹#›</a:t>
            </a:fld>
            <a:endParaRPr lang="en-US"/>
          </a:p>
        </p:txBody>
      </p:sp>
    </p:spTree>
    <p:extLst>
      <p:ext uri="{BB962C8B-B14F-4D97-AF65-F5344CB8AC3E}">
        <p14:creationId xmlns:p14="http://schemas.microsoft.com/office/powerpoint/2010/main" val="24096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60845-DC86-BB6A-2F8F-5A833EC9D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890907-0175-AEC2-795B-3BBD09C2BD30}"/>
              </a:ext>
            </a:extLst>
          </p:cNvPr>
          <p:cNvSpPr>
            <a:spLocks noGrp="1"/>
          </p:cNvSpPr>
          <p:nvPr>
            <p:ph type="dt" sz="half" idx="10"/>
          </p:nvPr>
        </p:nvSpPr>
        <p:spPr/>
        <p:txBody>
          <a:bodyPr/>
          <a:lstStyle/>
          <a:p>
            <a:fld id="{D8F47052-057F-44A0-B20C-24A1E2F9A703}" type="datetimeFigureOut">
              <a:rPr lang="en-US" smtClean="0"/>
              <a:t>5/16/2026</a:t>
            </a:fld>
            <a:endParaRPr lang="en-US"/>
          </a:p>
        </p:txBody>
      </p:sp>
      <p:sp>
        <p:nvSpPr>
          <p:cNvPr id="4" name="Footer Placeholder 3">
            <a:extLst>
              <a:ext uri="{FF2B5EF4-FFF2-40B4-BE49-F238E27FC236}">
                <a16:creationId xmlns:a16="http://schemas.microsoft.com/office/drawing/2014/main" id="{13EBF77E-65A4-6797-827A-D8E7EDDCE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8B140C-52C0-42D9-0B26-AB4052BA8748}"/>
              </a:ext>
            </a:extLst>
          </p:cNvPr>
          <p:cNvSpPr>
            <a:spLocks noGrp="1"/>
          </p:cNvSpPr>
          <p:nvPr>
            <p:ph type="sldNum" sz="quarter" idx="12"/>
          </p:nvPr>
        </p:nvSpPr>
        <p:spPr/>
        <p:txBody>
          <a:bodyPr/>
          <a:lstStyle/>
          <a:p>
            <a:fld id="{5B748221-4942-4DAC-B1D2-261A59D59445}" type="slidenum">
              <a:rPr lang="en-US" smtClean="0"/>
              <a:t>‹#›</a:t>
            </a:fld>
            <a:endParaRPr lang="en-US"/>
          </a:p>
        </p:txBody>
      </p:sp>
    </p:spTree>
    <p:extLst>
      <p:ext uri="{BB962C8B-B14F-4D97-AF65-F5344CB8AC3E}">
        <p14:creationId xmlns:p14="http://schemas.microsoft.com/office/powerpoint/2010/main" val="7921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015115-9C6A-A808-A96B-D0B73CE67C86}"/>
              </a:ext>
            </a:extLst>
          </p:cNvPr>
          <p:cNvSpPr>
            <a:spLocks noGrp="1"/>
          </p:cNvSpPr>
          <p:nvPr>
            <p:ph type="dt" sz="half" idx="10"/>
          </p:nvPr>
        </p:nvSpPr>
        <p:spPr/>
        <p:txBody>
          <a:bodyPr/>
          <a:lstStyle/>
          <a:p>
            <a:fld id="{D8F47052-057F-44A0-B20C-24A1E2F9A703}" type="datetimeFigureOut">
              <a:rPr lang="en-US" smtClean="0"/>
              <a:t>5/16/2026</a:t>
            </a:fld>
            <a:endParaRPr lang="en-US"/>
          </a:p>
        </p:txBody>
      </p:sp>
      <p:sp>
        <p:nvSpPr>
          <p:cNvPr id="3" name="Footer Placeholder 2">
            <a:extLst>
              <a:ext uri="{FF2B5EF4-FFF2-40B4-BE49-F238E27FC236}">
                <a16:creationId xmlns:a16="http://schemas.microsoft.com/office/drawing/2014/main" id="{7237394D-0DE5-306E-1739-2EA073A78B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CA1974-C908-FBF4-E93D-200B3F0CFEDD}"/>
              </a:ext>
            </a:extLst>
          </p:cNvPr>
          <p:cNvSpPr>
            <a:spLocks noGrp="1"/>
          </p:cNvSpPr>
          <p:nvPr>
            <p:ph type="sldNum" sz="quarter" idx="12"/>
          </p:nvPr>
        </p:nvSpPr>
        <p:spPr/>
        <p:txBody>
          <a:bodyPr/>
          <a:lstStyle/>
          <a:p>
            <a:fld id="{5B748221-4942-4DAC-B1D2-261A59D59445}" type="slidenum">
              <a:rPr lang="en-US" smtClean="0"/>
              <a:t>‹#›</a:t>
            </a:fld>
            <a:endParaRPr lang="en-US"/>
          </a:p>
        </p:txBody>
      </p:sp>
    </p:spTree>
    <p:extLst>
      <p:ext uri="{BB962C8B-B14F-4D97-AF65-F5344CB8AC3E}">
        <p14:creationId xmlns:p14="http://schemas.microsoft.com/office/powerpoint/2010/main" val="2276818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57C1-C5E2-93FF-2CC0-5D06F23F9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05360-E17B-827F-E8B0-E3166CAD9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0EE56E-94E9-B466-411E-32F79ACD31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BAB7A9-85AE-C8BE-1622-1B777EC4E700}"/>
              </a:ext>
            </a:extLst>
          </p:cNvPr>
          <p:cNvSpPr>
            <a:spLocks noGrp="1"/>
          </p:cNvSpPr>
          <p:nvPr>
            <p:ph type="dt" sz="half" idx="10"/>
          </p:nvPr>
        </p:nvSpPr>
        <p:spPr/>
        <p:txBody>
          <a:bodyPr/>
          <a:lstStyle/>
          <a:p>
            <a:fld id="{D8F47052-057F-44A0-B20C-24A1E2F9A703}" type="datetimeFigureOut">
              <a:rPr lang="en-US" smtClean="0"/>
              <a:t>5/16/2026</a:t>
            </a:fld>
            <a:endParaRPr lang="en-US"/>
          </a:p>
        </p:txBody>
      </p:sp>
      <p:sp>
        <p:nvSpPr>
          <p:cNvPr id="6" name="Footer Placeholder 5">
            <a:extLst>
              <a:ext uri="{FF2B5EF4-FFF2-40B4-BE49-F238E27FC236}">
                <a16:creationId xmlns:a16="http://schemas.microsoft.com/office/drawing/2014/main" id="{600F9C4E-522D-A855-63C7-70939D154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6233D3-4C0E-37AB-FCAC-13DDD2F45F07}"/>
              </a:ext>
            </a:extLst>
          </p:cNvPr>
          <p:cNvSpPr>
            <a:spLocks noGrp="1"/>
          </p:cNvSpPr>
          <p:nvPr>
            <p:ph type="sldNum" sz="quarter" idx="12"/>
          </p:nvPr>
        </p:nvSpPr>
        <p:spPr/>
        <p:txBody>
          <a:bodyPr/>
          <a:lstStyle/>
          <a:p>
            <a:fld id="{5B748221-4942-4DAC-B1D2-261A59D59445}" type="slidenum">
              <a:rPr lang="en-US" smtClean="0"/>
              <a:t>‹#›</a:t>
            </a:fld>
            <a:endParaRPr lang="en-US"/>
          </a:p>
        </p:txBody>
      </p:sp>
    </p:spTree>
    <p:extLst>
      <p:ext uri="{BB962C8B-B14F-4D97-AF65-F5344CB8AC3E}">
        <p14:creationId xmlns:p14="http://schemas.microsoft.com/office/powerpoint/2010/main" val="2094389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4CBBA-0FE4-D443-9A57-2B2F398067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72634E-6420-2247-60DD-4CC947202B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C85EB5-3AEE-62CE-ABBE-D6D6511AD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00980-CE66-A23F-60EF-1DC5C96B6FBD}"/>
              </a:ext>
            </a:extLst>
          </p:cNvPr>
          <p:cNvSpPr>
            <a:spLocks noGrp="1"/>
          </p:cNvSpPr>
          <p:nvPr>
            <p:ph type="dt" sz="half" idx="10"/>
          </p:nvPr>
        </p:nvSpPr>
        <p:spPr/>
        <p:txBody>
          <a:bodyPr/>
          <a:lstStyle/>
          <a:p>
            <a:fld id="{D8F47052-057F-44A0-B20C-24A1E2F9A703}" type="datetimeFigureOut">
              <a:rPr lang="en-US" smtClean="0"/>
              <a:t>5/16/2026</a:t>
            </a:fld>
            <a:endParaRPr lang="en-US"/>
          </a:p>
        </p:txBody>
      </p:sp>
      <p:sp>
        <p:nvSpPr>
          <p:cNvPr id="6" name="Footer Placeholder 5">
            <a:extLst>
              <a:ext uri="{FF2B5EF4-FFF2-40B4-BE49-F238E27FC236}">
                <a16:creationId xmlns:a16="http://schemas.microsoft.com/office/drawing/2014/main" id="{6EDCF6EA-DE53-D2E9-FB23-29ACF7553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FEDAE-5085-C59A-195E-DECC573E459C}"/>
              </a:ext>
            </a:extLst>
          </p:cNvPr>
          <p:cNvSpPr>
            <a:spLocks noGrp="1"/>
          </p:cNvSpPr>
          <p:nvPr>
            <p:ph type="sldNum" sz="quarter" idx="12"/>
          </p:nvPr>
        </p:nvSpPr>
        <p:spPr/>
        <p:txBody>
          <a:bodyPr/>
          <a:lstStyle/>
          <a:p>
            <a:fld id="{5B748221-4942-4DAC-B1D2-261A59D59445}" type="slidenum">
              <a:rPr lang="en-US" smtClean="0"/>
              <a:t>‹#›</a:t>
            </a:fld>
            <a:endParaRPr lang="en-US"/>
          </a:p>
        </p:txBody>
      </p:sp>
    </p:spTree>
    <p:extLst>
      <p:ext uri="{BB962C8B-B14F-4D97-AF65-F5344CB8AC3E}">
        <p14:creationId xmlns:p14="http://schemas.microsoft.com/office/powerpoint/2010/main" val="47929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F5B684-B7B8-24E9-07DE-04060C58C0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F78E2E-C278-859F-FF6B-7FD8C370E9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05B22-5070-F755-311A-5D52DAB4ED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F47052-057F-44A0-B20C-24A1E2F9A703}" type="datetimeFigureOut">
              <a:rPr lang="en-US" smtClean="0"/>
              <a:t>5/16/2026</a:t>
            </a:fld>
            <a:endParaRPr lang="en-US"/>
          </a:p>
        </p:txBody>
      </p:sp>
      <p:sp>
        <p:nvSpPr>
          <p:cNvPr id="5" name="Footer Placeholder 4">
            <a:extLst>
              <a:ext uri="{FF2B5EF4-FFF2-40B4-BE49-F238E27FC236}">
                <a16:creationId xmlns:a16="http://schemas.microsoft.com/office/drawing/2014/main" id="{136023ED-0B91-18F6-38D6-98B2898988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0BDA80-8A95-3C1D-C2F2-050EA0287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748221-4942-4DAC-B1D2-261A59D59445}" type="slidenum">
              <a:rPr lang="en-US" smtClean="0"/>
              <a:t>‹#›</a:t>
            </a:fld>
            <a:endParaRPr lang="en-US"/>
          </a:p>
        </p:txBody>
      </p:sp>
    </p:spTree>
    <p:extLst>
      <p:ext uri="{BB962C8B-B14F-4D97-AF65-F5344CB8AC3E}">
        <p14:creationId xmlns:p14="http://schemas.microsoft.com/office/powerpoint/2010/main" val="2604868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6BF118-5DDB-456A-95A1-E665144718E8}" type="datetimeFigureOut">
              <a:rPr lang="en-US" smtClean="0"/>
              <a:t>5/16/2026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3325D-9835-4FFE-A1F2-252C9C683152}" type="slidenum">
              <a:rPr lang="en-US" smtClean="0"/>
              <a:t>‹#›</a:t>
            </a:fld>
            <a:endParaRPr lang="en-US"/>
          </a:p>
        </p:txBody>
      </p:sp>
    </p:spTree>
    <p:extLst>
      <p:ext uri="{BB962C8B-B14F-4D97-AF65-F5344CB8AC3E}">
        <p14:creationId xmlns:p14="http://schemas.microsoft.com/office/powerpoint/2010/main" val="10112544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BFE45F-1A5D-4177-81C5-516B1257DA47}"/>
              </a:ext>
            </a:extLst>
          </p:cNvPr>
          <p:cNvSpPr>
            <a:spLocks noGrp="1"/>
          </p:cNvSpPr>
          <p:nvPr>
            <p:ph type="title"/>
          </p:nvPr>
        </p:nvSpPr>
        <p:spPr>
          <a:xfrm>
            <a:off x="7450766" y="117446"/>
            <a:ext cx="4679715" cy="2822307"/>
          </a:xfrm>
          <a:noFill/>
        </p:spPr>
        <p:txBody>
          <a:bodyPr vert="horz" lIns="91440" tIns="45720" rIns="91440" bIns="45720" rtlCol="0" anchor="b">
            <a:noAutofit/>
          </a:bodyPr>
          <a:lstStyle/>
          <a:p>
            <a:pPr algn="ctr"/>
            <a:r>
              <a:rPr lang="en-US" sz="4000" b="1" dirty="0">
                <a:solidFill>
                  <a:schemeClr val="bg1"/>
                </a:solidFill>
              </a:rPr>
              <a:t>A course for inbound exchange students to explore their identity in Japan</a:t>
            </a:r>
          </a:p>
        </p:txBody>
      </p:sp>
      <p:pic>
        <p:nvPicPr>
          <p:cNvPr id="6" name="Content Placeholder 5" descr="A picture containing sky, water, outdoor, scene&#10;&#10;Description automatically generated">
            <a:extLst>
              <a:ext uri="{FF2B5EF4-FFF2-40B4-BE49-F238E27FC236}">
                <a16:creationId xmlns:a16="http://schemas.microsoft.com/office/drawing/2014/main" id="{3AB97317-3761-4A60-B838-FBD639E831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754" r="15909" b="-1"/>
          <a:stretch/>
        </p:blipFill>
        <p:spPr>
          <a:xfrm>
            <a:off x="20" y="10"/>
            <a:ext cx="7389226" cy="6857990"/>
          </a:xfrm>
          <a:prstGeom prst="rect">
            <a:avLst/>
          </a:prstGeom>
        </p:spPr>
      </p:pic>
      <p:sp>
        <p:nvSpPr>
          <p:cNvPr id="8" name="Oval 7">
            <a:extLst>
              <a:ext uri="{FF2B5EF4-FFF2-40B4-BE49-F238E27FC236}">
                <a16:creationId xmlns:a16="http://schemas.microsoft.com/office/drawing/2014/main" id="{96B99527-E18A-4456-835B-CFE41722A170}"/>
              </a:ext>
            </a:extLst>
          </p:cNvPr>
          <p:cNvSpPr/>
          <p:nvPr/>
        </p:nvSpPr>
        <p:spPr>
          <a:xfrm>
            <a:off x="7534656" y="3255947"/>
            <a:ext cx="4595825" cy="34846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John Rucynski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Okayama University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JALT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PanSIG</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2026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a:rPr>
              <a:t>Nagoya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748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BFE45F-1A5D-4177-81C5-516B1257DA47}"/>
              </a:ext>
            </a:extLst>
          </p:cNvPr>
          <p:cNvSpPr>
            <a:spLocks noGrp="1"/>
          </p:cNvSpPr>
          <p:nvPr>
            <p:ph type="title"/>
          </p:nvPr>
        </p:nvSpPr>
        <p:spPr>
          <a:xfrm>
            <a:off x="7650761" y="117447"/>
            <a:ext cx="4395830" cy="2827089"/>
          </a:xfrm>
          <a:noFill/>
        </p:spPr>
        <p:txBody>
          <a:bodyPr vert="horz" lIns="91440" tIns="45720" rIns="91440" bIns="45720" rtlCol="0" anchor="b">
            <a:noAutofit/>
          </a:bodyPr>
          <a:lstStyle/>
          <a:p>
            <a:pPr algn="ctr"/>
            <a:r>
              <a:rPr lang="en-US" sz="4000" b="1" i="1" dirty="0">
                <a:solidFill>
                  <a:schemeClr val="bg1"/>
                </a:solidFill>
              </a:rPr>
              <a:t>A Passion for Japan: A Collection of Personal Narratives</a:t>
            </a:r>
            <a:r>
              <a:rPr lang="en-US" sz="4000" b="1" dirty="0">
                <a:solidFill>
                  <a:schemeClr val="bg1"/>
                </a:solidFill>
              </a:rPr>
              <a:t> </a:t>
            </a:r>
            <a:br>
              <a:rPr lang="en-US" sz="4000" b="1" dirty="0">
                <a:solidFill>
                  <a:schemeClr val="bg1"/>
                </a:solidFill>
              </a:rPr>
            </a:br>
            <a:endParaRPr lang="en-US" sz="4000" b="1" dirty="0">
              <a:solidFill>
                <a:schemeClr val="bg1"/>
              </a:solidFill>
            </a:endParaRPr>
          </a:p>
        </p:txBody>
      </p:sp>
      <p:pic>
        <p:nvPicPr>
          <p:cNvPr id="6" name="Content Placeholder 5" descr="A picture containing sky, water, outdoor, scene&#10;&#10;Description automatically generated">
            <a:extLst>
              <a:ext uri="{FF2B5EF4-FFF2-40B4-BE49-F238E27FC236}">
                <a16:creationId xmlns:a16="http://schemas.microsoft.com/office/drawing/2014/main" id="{3AB97317-3761-4A60-B838-FBD639E831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754" r="15909" b="-1"/>
          <a:stretch/>
        </p:blipFill>
        <p:spPr>
          <a:xfrm>
            <a:off x="20" y="10"/>
            <a:ext cx="7534636" cy="6857990"/>
          </a:xfrm>
          <a:prstGeom prst="rect">
            <a:avLst/>
          </a:prstGeom>
        </p:spPr>
      </p:pic>
      <p:sp>
        <p:nvSpPr>
          <p:cNvPr id="8" name="Oval 7">
            <a:extLst>
              <a:ext uri="{FF2B5EF4-FFF2-40B4-BE49-F238E27FC236}">
                <a16:creationId xmlns:a16="http://schemas.microsoft.com/office/drawing/2014/main" id="{96B99527-E18A-4456-835B-CFE41722A170}"/>
              </a:ext>
            </a:extLst>
          </p:cNvPr>
          <p:cNvSpPr/>
          <p:nvPr/>
        </p:nvSpPr>
        <p:spPr>
          <a:xfrm>
            <a:off x="7534656" y="3061983"/>
            <a:ext cx="4595825" cy="36072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THEME: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What is a passion that helped with the acculturation process and/or enriched your life in Japan?</a:t>
            </a:r>
          </a:p>
        </p:txBody>
      </p:sp>
    </p:spTree>
    <p:extLst>
      <p:ext uri="{BB962C8B-B14F-4D97-AF65-F5344CB8AC3E}">
        <p14:creationId xmlns:p14="http://schemas.microsoft.com/office/powerpoint/2010/main" val="1452848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256374" y="1412489"/>
            <a:ext cx="3811424" cy="2127124"/>
          </a:xfrm>
        </p:spPr>
        <p:txBody>
          <a:bodyPr anchor="t">
            <a:noAutofit/>
          </a:bodyPr>
          <a:lstStyle/>
          <a:p>
            <a:r>
              <a:rPr lang="en-US" sz="4000" b="1" dirty="0">
                <a:solidFill>
                  <a:schemeClr val="bg1"/>
                </a:solidFill>
              </a:rPr>
              <a:t>Sample Themes + Contributor Nationalities </a:t>
            </a:r>
          </a:p>
        </p:txBody>
      </p:sp>
      <p:sp>
        <p:nvSpPr>
          <p:cNvPr id="4" name="Content Placeholder 3">
            <a:extLst>
              <a:ext uri="{FF2B5EF4-FFF2-40B4-BE49-F238E27FC236}">
                <a16:creationId xmlns:a16="http://schemas.microsoft.com/office/drawing/2014/main" id="{DE5BB98D-3ED4-D17B-F00B-B8289C0A6156}"/>
              </a:ext>
            </a:extLst>
          </p:cNvPr>
          <p:cNvSpPr>
            <a:spLocks noGrp="1"/>
          </p:cNvSpPr>
          <p:nvPr>
            <p:ph sz="half" idx="1"/>
          </p:nvPr>
        </p:nvSpPr>
        <p:spPr>
          <a:xfrm>
            <a:off x="4480439" y="1412489"/>
            <a:ext cx="3615806" cy="4363844"/>
          </a:xfrm>
        </p:spPr>
        <p:txBody>
          <a:bodyPr>
            <a:normAutofit lnSpcReduction="10000"/>
          </a:bodyPr>
          <a:lstStyle/>
          <a:p>
            <a:r>
              <a:rPr lang="en-US" dirty="0" err="1"/>
              <a:t>Shodo</a:t>
            </a:r>
            <a:r>
              <a:rPr lang="en-US" dirty="0"/>
              <a:t>̄ (USA)</a:t>
            </a:r>
          </a:p>
          <a:p>
            <a:r>
              <a:rPr lang="en-US" dirty="0"/>
              <a:t>Festivals (Romania)</a:t>
            </a:r>
          </a:p>
          <a:p>
            <a:r>
              <a:rPr lang="en-US" dirty="0" err="1"/>
              <a:t>Wadaiko</a:t>
            </a:r>
            <a:r>
              <a:rPr lang="en-US" dirty="0"/>
              <a:t> (New Zealand)</a:t>
            </a:r>
          </a:p>
          <a:p>
            <a:r>
              <a:rPr lang="en-US" dirty="0"/>
              <a:t>Eisa (USA)</a:t>
            </a:r>
          </a:p>
          <a:p>
            <a:r>
              <a:rPr lang="en-US" dirty="0"/>
              <a:t>Sumo (Australia)</a:t>
            </a:r>
          </a:p>
          <a:p>
            <a:r>
              <a:rPr lang="en-US" dirty="0"/>
              <a:t>Hanshin Tigers (Canada)</a:t>
            </a:r>
          </a:p>
          <a:p>
            <a:r>
              <a:rPr lang="en-US" dirty="0"/>
              <a:t>Buddhism (UK)</a:t>
            </a:r>
          </a:p>
        </p:txBody>
      </p:sp>
      <p:sp>
        <p:nvSpPr>
          <p:cNvPr id="5" name="Content Placeholder 4">
            <a:extLst>
              <a:ext uri="{FF2B5EF4-FFF2-40B4-BE49-F238E27FC236}">
                <a16:creationId xmlns:a16="http://schemas.microsoft.com/office/drawing/2014/main" id="{B7DD86E8-B8AB-C4FB-2B54-04675734B67D}"/>
              </a:ext>
            </a:extLst>
          </p:cNvPr>
          <p:cNvSpPr>
            <a:spLocks noGrp="1"/>
          </p:cNvSpPr>
          <p:nvPr>
            <p:ph sz="half" idx="2"/>
          </p:nvPr>
        </p:nvSpPr>
        <p:spPr>
          <a:xfrm>
            <a:off x="8285349" y="1350236"/>
            <a:ext cx="3798404" cy="4426097"/>
          </a:xfrm>
        </p:spPr>
        <p:txBody>
          <a:bodyPr>
            <a:normAutofit lnSpcReduction="10000"/>
          </a:bodyPr>
          <a:lstStyle/>
          <a:p>
            <a:r>
              <a:rPr lang="en-US" dirty="0"/>
              <a:t>Tea ceremony (Canada)</a:t>
            </a:r>
          </a:p>
          <a:p>
            <a:r>
              <a:rPr lang="en-US" dirty="0"/>
              <a:t>Dance / performing arts (Cameroon)</a:t>
            </a:r>
          </a:p>
          <a:p>
            <a:r>
              <a:rPr lang="en-US" i="1" dirty="0" err="1"/>
              <a:t>Hyakumeizan</a:t>
            </a:r>
            <a:r>
              <a:rPr lang="en-US" dirty="0"/>
              <a:t> (USA)</a:t>
            </a:r>
          </a:p>
          <a:p>
            <a:r>
              <a:rPr lang="en-US" dirty="0"/>
              <a:t>Childbirth rituals (India)</a:t>
            </a:r>
          </a:p>
          <a:p>
            <a:r>
              <a:rPr lang="en-US" dirty="0"/>
              <a:t>Japanese literature (Belgium)</a:t>
            </a:r>
          </a:p>
          <a:p>
            <a:r>
              <a:rPr lang="en-US" dirty="0"/>
              <a:t>Traditional farmhouse (Australia)</a:t>
            </a:r>
          </a:p>
          <a:p>
            <a:endParaRPr lang="en-US" dirty="0"/>
          </a:p>
          <a:p>
            <a:endParaRPr lang="en-US" dirty="0"/>
          </a:p>
        </p:txBody>
      </p:sp>
    </p:spTree>
    <p:extLst>
      <p:ext uri="{BB962C8B-B14F-4D97-AF65-F5344CB8AC3E}">
        <p14:creationId xmlns:p14="http://schemas.microsoft.com/office/powerpoint/2010/main" val="192000287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6" name="Freeform: Shape 101">
            <a:extLst>
              <a:ext uri="{FF2B5EF4-FFF2-40B4-BE49-F238E27FC236}">
                <a16:creationId xmlns:a16="http://schemas.microsoft.com/office/drawing/2014/main" id="{1D9F7BF7-0470-4643-98A4-6BC35B3D4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157694" cy="4950634"/>
          </a:xfrm>
          <a:custGeom>
            <a:avLst/>
            <a:gdLst>
              <a:gd name="connsiteX0" fmla="*/ 5157694 w 5157694"/>
              <a:gd name="connsiteY0" fmla="*/ 0 h 4950634"/>
              <a:gd name="connsiteX1" fmla="*/ 263400 w 5157694"/>
              <a:gd name="connsiteY1" fmla="*/ 0 h 4950634"/>
              <a:gd name="connsiteX2" fmla="*/ 161950 w 5157694"/>
              <a:gd name="connsiteY2" fmla="*/ 277179 h 4950634"/>
              <a:gd name="connsiteX3" fmla="*/ 0 w 5157694"/>
              <a:gd name="connsiteY3" fmla="*/ 1348379 h 4950634"/>
              <a:gd name="connsiteX4" fmla="*/ 3602256 w 5157694"/>
              <a:gd name="connsiteY4" fmla="*/ 4950634 h 4950634"/>
              <a:gd name="connsiteX5" fmla="*/ 4984183 w 5157694"/>
              <a:gd name="connsiteY5" fmla="*/ 4676036 h 4950634"/>
              <a:gd name="connsiteX6" fmla="*/ 5157694 w 5157694"/>
              <a:gd name="connsiteY6" fmla="*/ 4598233 h 495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7694" h="4950634">
                <a:moveTo>
                  <a:pt x="5157694" y="0"/>
                </a:moveTo>
                <a:lnTo>
                  <a:pt x="263400" y="0"/>
                </a:lnTo>
                <a:lnTo>
                  <a:pt x="161950" y="277179"/>
                </a:lnTo>
                <a:cubicBezTo>
                  <a:pt x="56700" y="615571"/>
                  <a:pt x="0" y="975354"/>
                  <a:pt x="0" y="1348379"/>
                </a:cubicBezTo>
                <a:cubicBezTo>
                  <a:pt x="0" y="3337849"/>
                  <a:pt x="1612786" y="4950634"/>
                  <a:pt x="3602256" y="4950634"/>
                </a:cubicBezTo>
                <a:cubicBezTo>
                  <a:pt x="4091852" y="4950634"/>
                  <a:pt x="4558635" y="4852960"/>
                  <a:pt x="4984183" y="4676036"/>
                </a:cubicBezTo>
                <a:lnTo>
                  <a:pt x="5157694" y="459823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Freeform: Shape 103">
            <a:extLst>
              <a:ext uri="{FF2B5EF4-FFF2-40B4-BE49-F238E27FC236}">
                <a16:creationId xmlns:a16="http://schemas.microsoft.com/office/drawing/2014/main" id="{644AD5F1-5EFA-450C-8A99-3B23B033F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4931983" cy="4724929"/>
          </a:xfrm>
          <a:custGeom>
            <a:avLst/>
            <a:gdLst>
              <a:gd name="connsiteX0" fmla="*/ 4931983 w 4931983"/>
              <a:gd name="connsiteY0" fmla="*/ 0 h 4724929"/>
              <a:gd name="connsiteX1" fmla="*/ 281761 w 4931983"/>
              <a:gd name="connsiteY1" fmla="*/ 0 h 4724929"/>
              <a:gd name="connsiteX2" fmla="*/ 265347 w 4931983"/>
              <a:gd name="connsiteY2" fmla="*/ 34074 h 4724929"/>
              <a:gd name="connsiteX3" fmla="*/ 0 w 4931983"/>
              <a:gd name="connsiteY3" fmla="*/ 1348380 h 4724929"/>
              <a:gd name="connsiteX4" fmla="*/ 3376549 w 4931983"/>
              <a:gd name="connsiteY4" fmla="*/ 4724929 h 4724929"/>
              <a:gd name="connsiteX5" fmla="*/ 4840423 w 4931983"/>
              <a:gd name="connsiteY5" fmla="*/ 4391965 h 4724929"/>
              <a:gd name="connsiteX6" fmla="*/ 4931983 w 4931983"/>
              <a:gd name="connsiteY6" fmla="*/ 4341519 h 472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1983" h="4724929">
                <a:moveTo>
                  <a:pt x="4931983" y="0"/>
                </a:moveTo>
                <a:lnTo>
                  <a:pt x="281761" y="0"/>
                </a:lnTo>
                <a:lnTo>
                  <a:pt x="265347" y="34074"/>
                </a:lnTo>
                <a:cubicBezTo>
                  <a:pt x="94485" y="438040"/>
                  <a:pt x="0" y="882177"/>
                  <a:pt x="0" y="1348380"/>
                </a:cubicBezTo>
                <a:cubicBezTo>
                  <a:pt x="0" y="3213197"/>
                  <a:pt x="1511732" y="4724929"/>
                  <a:pt x="3376549" y="4724929"/>
                </a:cubicBezTo>
                <a:cubicBezTo>
                  <a:pt x="3901029" y="4724929"/>
                  <a:pt x="4397579" y="4605349"/>
                  <a:pt x="4840423" y="4391965"/>
                </a:cubicBezTo>
                <a:lnTo>
                  <a:pt x="4931983" y="43415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BFE45F-1A5D-4177-81C5-516B1257DA47}"/>
              </a:ext>
            </a:extLst>
          </p:cNvPr>
          <p:cNvSpPr>
            <a:spLocks noGrp="1"/>
          </p:cNvSpPr>
          <p:nvPr>
            <p:ph type="title"/>
          </p:nvPr>
        </p:nvSpPr>
        <p:spPr>
          <a:xfrm>
            <a:off x="239282" y="603504"/>
            <a:ext cx="4486542" cy="3036167"/>
          </a:xfrm>
        </p:spPr>
        <p:txBody>
          <a:bodyPr vert="horz" lIns="91440" tIns="45720" rIns="91440" bIns="45720" rtlCol="0">
            <a:normAutofit/>
          </a:bodyPr>
          <a:lstStyle/>
          <a:p>
            <a:r>
              <a:rPr lang="en-US" b="1" dirty="0">
                <a:solidFill>
                  <a:schemeClr val="bg1">
                    <a:lumMod val="85000"/>
                    <a:lumOff val="15000"/>
                  </a:schemeClr>
                </a:solidFill>
              </a:rPr>
              <a:t>Stages of </a:t>
            </a:r>
            <a:br>
              <a:rPr lang="en-US" b="1" dirty="0">
                <a:solidFill>
                  <a:schemeClr val="bg1">
                    <a:lumMod val="85000"/>
                    <a:lumOff val="15000"/>
                  </a:schemeClr>
                </a:solidFill>
              </a:rPr>
            </a:br>
            <a:r>
              <a:rPr lang="en-US" b="1" dirty="0">
                <a:solidFill>
                  <a:schemeClr val="bg1">
                    <a:lumMod val="85000"/>
                    <a:lumOff val="15000"/>
                  </a:schemeClr>
                </a:solidFill>
              </a:rPr>
              <a:t>Cultural Adaptation</a:t>
            </a:r>
            <a:br>
              <a:rPr lang="en-US" b="1" dirty="0">
                <a:solidFill>
                  <a:schemeClr val="bg1">
                    <a:lumMod val="85000"/>
                    <a:lumOff val="15000"/>
                  </a:schemeClr>
                </a:solidFill>
              </a:rPr>
            </a:br>
            <a:r>
              <a:rPr lang="en-US" b="1" dirty="0">
                <a:solidFill>
                  <a:schemeClr val="bg1">
                    <a:lumMod val="85000"/>
                    <a:lumOff val="15000"/>
                  </a:schemeClr>
                </a:solidFill>
              </a:rPr>
              <a:t>(</a:t>
            </a:r>
            <a:r>
              <a:rPr lang="en-US" b="1" dirty="0" err="1">
                <a:solidFill>
                  <a:schemeClr val="bg1">
                    <a:lumMod val="85000"/>
                    <a:lumOff val="15000"/>
                  </a:schemeClr>
                </a:solidFill>
              </a:rPr>
              <a:t>Lysgaard</a:t>
            </a:r>
            <a:r>
              <a:rPr lang="en-US" b="1" dirty="0">
                <a:solidFill>
                  <a:schemeClr val="bg1">
                    <a:lumMod val="85000"/>
                    <a:lumOff val="15000"/>
                  </a:schemeClr>
                </a:solidFill>
              </a:rPr>
              <a:t>, 1955)</a:t>
            </a:r>
          </a:p>
        </p:txBody>
      </p:sp>
      <p:graphicFrame>
        <p:nvGraphicFramePr>
          <p:cNvPr id="138" name="Content Placeholder 3">
            <a:extLst>
              <a:ext uri="{FF2B5EF4-FFF2-40B4-BE49-F238E27FC236}">
                <a16:creationId xmlns:a16="http://schemas.microsoft.com/office/drawing/2014/main" id="{3AFEF5C8-031B-ED05-64EB-8A3D8E1F0390}"/>
              </a:ext>
            </a:extLst>
          </p:cNvPr>
          <p:cNvGraphicFramePr>
            <a:graphicFrameLocks noGrp="1"/>
          </p:cNvGraphicFramePr>
          <p:nvPr>
            <p:ph idx="1"/>
          </p:nvPr>
        </p:nvGraphicFramePr>
        <p:xfrm>
          <a:off x="5683624" y="1409700"/>
          <a:ext cx="6111297" cy="4572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638458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6" name="Freeform: Shape 101">
            <a:extLst>
              <a:ext uri="{FF2B5EF4-FFF2-40B4-BE49-F238E27FC236}">
                <a16:creationId xmlns:a16="http://schemas.microsoft.com/office/drawing/2014/main" id="{1D9F7BF7-0470-4643-98A4-6BC35B3D4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157694" cy="4950634"/>
          </a:xfrm>
          <a:custGeom>
            <a:avLst/>
            <a:gdLst>
              <a:gd name="connsiteX0" fmla="*/ 5157694 w 5157694"/>
              <a:gd name="connsiteY0" fmla="*/ 0 h 4950634"/>
              <a:gd name="connsiteX1" fmla="*/ 263400 w 5157694"/>
              <a:gd name="connsiteY1" fmla="*/ 0 h 4950634"/>
              <a:gd name="connsiteX2" fmla="*/ 161950 w 5157694"/>
              <a:gd name="connsiteY2" fmla="*/ 277179 h 4950634"/>
              <a:gd name="connsiteX3" fmla="*/ 0 w 5157694"/>
              <a:gd name="connsiteY3" fmla="*/ 1348379 h 4950634"/>
              <a:gd name="connsiteX4" fmla="*/ 3602256 w 5157694"/>
              <a:gd name="connsiteY4" fmla="*/ 4950634 h 4950634"/>
              <a:gd name="connsiteX5" fmla="*/ 4984183 w 5157694"/>
              <a:gd name="connsiteY5" fmla="*/ 4676036 h 4950634"/>
              <a:gd name="connsiteX6" fmla="*/ 5157694 w 5157694"/>
              <a:gd name="connsiteY6" fmla="*/ 4598233 h 495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7694" h="4950634">
                <a:moveTo>
                  <a:pt x="5157694" y="0"/>
                </a:moveTo>
                <a:lnTo>
                  <a:pt x="263400" y="0"/>
                </a:lnTo>
                <a:lnTo>
                  <a:pt x="161950" y="277179"/>
                </a:lnTo>
                <a:cubicBezTo>
                  <a:pt x="56700" y="615571"/>
                  <a:pt x="0" y="975354"/>
                  <a:pt x="0" y="1348379"/>
                </a:cubicBezTo>
                <a:cubicBezTo>
                  <a:pt x="0" y="3337849"/>
                  <a:pt x="1612786" y="4950634"/>
                  <a:pt x="3602256" y="4950634"/>
                </a:cubicBezTo>
                <a:cubicBezTo>
                  <a:pt x="4091852" y="4950634"/>
                  <a:pt x="4558635" y="4852960"/>
                  <a:pt x="4984183" y="4676036"/>
                </a:cubicBezTo>
                <a:lnTo>
                  <a:pt x="5157694" y="459823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Freeform: Shape 103">
            <a:extLst>
              <a:ext uri="{FF2B5EF4-FFF2-40B4-BE49-F238E27FC236}">
                <a16:creationId xmlns:a16="http://schemas.microsoft.com/office/drawing/2014/main" id="{644AD5F1-5EFA-450C-8A99-3B23B033F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4931983" cy="4724929"/>
          </a:xfrm>
          <a:custGeom>
            <a:avLst/>
            <a:gdLst>
              <a:gd name="connsiteX0" fmla="*/ 4931983 w 4931983"/>
              <a:gd name="connsiteY0" fmla="*/ 0 h 4724929"/>
              <a:gd name="connsiteX1" fmla="*/ 281761 w 4931983"/>
              <a:gd name="connsiteY1" fmla="*/ 0 h 4724929"/>
              <a:gd name="connsiteX2" fmla="*/ 265347 w 4931983"/>
              <a:gd name="connsiteY2" fmla="*/ 34074 h 4724929"/>
              <a:gd name="connsiteX3" fmla="*/ 0 w 4931983"/>
              <a:gd name="connsiteY3" fmla="*/ 1348380 h 4724929"/>
              <a:gd name="connsiteX4" fmla="*/ 3376549 w 4931983"/>
              <a:gd name="connsiteY4" fmla="*/ 4724929 h 4724929"/>
              <a:gd name="connsiteX5" fmla="*/ 4840423 w 4931983"/>
              <a:gd name="connsiteY5" fmla="*/ 4391965 h 4724929"/>
              <a:gd name="connsiteX6" fmla="*/ 4931983 w 4931983"/>
              <a:gd name="connsiteY6" fmla="*/ 4341519 h 472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1983" h="4724929">
                <a:moveTo>
                  <a:pt x="4931983" y="0"/>
                </a:moveTo>
                <a:lnTo>
                  <a:pt x="281761" y="0"/>
                </a:lnTo>
                <a:lnTo>
                  <a:pt x="265347" y="34074"/>
                </a:lnTo>
                <a:cubicBezTo>
                  <a:pt x="94485" y="438040"/>
                  <a:pt x="0" y="882177"/>
                  <a:pt x="0" y="1348380"/>
                </a:cubicBezTo>
                <a:cubicBezTo>
                  <a:pt x="0" y="3213197"/>
                  <a:pt x="1511732" y="4724929"/>
                  <a:pt x="3376549" y="4724929"/>
                </a:cubicBezTo>
                <a:cubicBezTo>
                  <a:pt x="3901029" y="4724929"/>
                  <a:pt x="4397579" y="4605349"/>
                  <a:pt x="4840423" y="4391965"/>
                </a:cubicBezTo>
                <a:lnTo>
                  <a:pt x="4931983" y="43415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BFE45F-1A5D-4177-81C5-516B1257DA47}"/>
              </a:ext>
            </a:extLst>
          </p:cNvPr>
          <p:cNvSpPr>
            <a:spLocks noGrp="1"/>
          </p:cNvSpPr>
          <p:nvPr>
            <p:ph type="title"/>
          </p:nvPr>
        </p:nvSpPr>
        <p:spPr>
          <a:xfrm>
            <a:off x="397079" y="603504"/>
            <a:ext cx="4192013" cy="3036167"/>
          </a:xfrm>
        </p:spPr>
        <p:txBody>
          <a:bodyPr vert="horz" lIns="91440" tIns="45720" rIns="91440" bIns="45720" rtlCol="0">
            <a:normAutofit/>
          </a:bodyPr>
          <a:lstStyle/>
          <a:p>
            <a:r>
              <a:rPr lang="en-US" sz="5400" b="1" dirty="0">
                <a:solidFill>
                  <a:schemeClr val="bg1">
                    <a:lumMod val="85000"/>
                    <a:lumOff val="15000"/>
                  </a:schemeClr>
                </a:solidFill>
              </a:rPr>
              <a:t>Stages of Culture Shock</a:t>
            </a:r>
          </a:p>
        </p:txBody>
      </p:sp>
      <p:graphicFrame>
        <p:nvGraphicFramePr>
          <p:cNvPr id="138" name="Content Placeholder 3">
            <a:extLst>
              <a:ext uri="{FF2B5EF4-FFF2-40B4-BE49-F238E27FC236}">
                <a16:creationId xmlns:a16="http://schemas.microsoft.com/office/drawing/2014/main" id="{3AFEF5C8-031B-ED05-64EB-8A3D8E1F0390}"/>
              </a:ext>
            </a:extLst>
          </p:cNvPr>
          <p:cNvGraphicFramePr>
            <a:graphicFrameLocks noGrp="1"/>
          </p:cNvGraphicFramePr>
          <p:nvPr>
            <p:ph idx="1"/>
          </p:nvPr>
        </p:nvGraphicFramePr>
        <p:xfrm>
          <a:off x="5683624" y="327172"/>
          <a:ext cx="6111297" cy="6224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68436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Course &amp; Student Information</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a:bodyPr>
          <a:lstStyle/>
          <a:p>
            <a:r>
              <a:rPr lang="en-US" sz="3600" dirty="0">
                <a:solidFill>
                  <a:schemeClr val="bg1"/>
                </a:solidFill>
              </a:rPr>
              <a:t>Eight 100-minute classes (one term)</a:t>
            </a:r>
          </a:p>
          <a:p>
            <a:r>
              <a:rPr lang="en-US" sz="3600" dirty="0">
                <a:solidFill>
                  <a:schemeClr val="bg1"/>
                </a:solidFill>
              </a:rPr>
              <a:t>39 students (13 different countries)</a:t>
            </a:r>
          </a:p>
          <a:p>
            <a:r>
              <a:rPr lang="en-US" sz="3600" u="sng" dirty="0">
                <a:solidFill>
                  <a:schemeClr val="bg1"/>
                </a:solidFill>
              </a:rPr>
              <a:t>International students</a:t>
            </a:r>
            <a:r>
              <a:rPr lang="en-US" sz="3600" dirty="0">
                <a:solidFill>
                  <a:schemeClr val="bg1"/>
                </a:solidFill>
              </a:rPr>
              <a:t>: Short-term study abroad, department study abroad, degree students (Global Discovery Program)</a:t>
            </a:r>
          </a:p>
          <a:p>
            <a:r>
              <a:rPr lang="en-US" sz="3600" u="sng" dirty="0">
                <a:solidFill>
                  <a:schemeClr val="bg1"/>
                </a:solidFill>
              </a:rPr>
              <a:t>Japanese students</a:t>
            </a:r>
            <a:r>
              <a:rPr lang="en-US" sz="3600" dirty="0">
                <a:solidFill>
                  <a:schemeClr val="bg1"/>
                </a:solidFill>
              </a:rPr>
              <a:t>: “Typical” Japanese upbringing, returnees, IB students, mixed roots</a:t>
            </a:r>
          </a:p>
        </p:txBody>
      </p:sp>
    </p:spTree>
    <p:extLst>
      <p:ext uri="{BB962C8B-B14F-4D97-AF65-F5344CB8AC3E}">
        <p14:creationId xmlns:p14="http://schemas.microsoft.com/office/powerpoint/2010/main" val="2201529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AA57D99-3B08-62D0-FB22-D7080613001A}"/>
              </a:ext>
            </a:extLst>
          </p:cNvPr>
          <p:cNvSpPr>
            <a:spLocks noGrp="1"/>
          </p:cNvSpPr>
          <p:nvPr>
            <p:ph type="ctrTitle"/>
          </p:nvPr>
        </p:nvSpPr>
        <p:spPr>
          <a:xfrm>
            <a:off x="1932903" y="949325"/>
            <a:ext cx="8071706" cy="2387600"/>
          </a:xfrm>
        </p:spPr>
        <p:txBody>
          <a:bodyPr>
            <a:normAutofit fontScale="90000"/>
          </a:bodyPr>
          <a:lstStyle/>
          <a:p>
            <a:r>
              <a:rPr lang="en-US" sz="8800" b="1" dirty="0">
                <a:solidFill>
                  <a:schemeClr val="bg1"/>
                </a:solidFill>
              </a:rPr>
              <a:t>Chapters + Themes</a:t>
            </a:r>
          </a:p>
        </p:txBody>
      </p:sp>
      <p:sp>
        <p:nvSpPr>
          <p:cNvPr id="5" name="Subtitle 4">
            <a:extLst>
              <a:ext uri="{FF2B5EF4-FFF2-40B4-BE49-F238E27FC236}">
                <a16:creationId xmlns:a16="http://schemas.microsoft.com/office/drawing/2014/main" id="{7C341254-AA5B-1375-6E66-CC16C78A288A}"/>
              </a:ext>
            </a:extLst>
          </p:cNvPr>
          <p:cNvSpPr>
            <a:spLocks noGrp="1"/>
          </p:cNvSpPr>
          <p:nvPr>
            <p:ph type="subTitle" idx="1"/>
          </p:nvPr>
        </p:nvSpPr>
        <p:spPr>
          <a:xfrm>
            <a:off x="1932902" y="3429000"/>
            <a:ext cx="8071697" cy="1655762"/>
          </a:xfrm>
        </p:spPr>
        <p:txBody>
          <a:bodyPr>
            <a:normAutofit/>
          </a:bodyPr>
          <a:lstStyle/>
          <a:p>
            <a:pPr algn="l"/>
            <a:endParaRPr lang="en-US" sz="3200">
              <a:solidFill>
                <a:schemeClr val="bg1"/>
              </a:solidFill>
            </a:endParaRPr>
          </a:p>
        </p:txBody>
      </p:sp>
      <p:cxnSp>
        <p:nvCxnSpPr>
          <p:cNvPr id="30" name="Straight Connector 2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215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Karen Hill Anton: </a:t>
            </a:r>
            <a:r>
              <a:rPr lang="en-US" dirty="0">
                <a:solidFill>
                  <a:schemeClr val="bg1"/>
                </a:solidFill>
              </a:rPr>
              <a:t>“</a:t>
            </a:r>
            <a:r>
              <a:rPr lang="en-US" dirty="0" err="1">
                <a:solidFill>
                  <a:schemeClr val="bg1"/>
                </a:solidFill>
              </a:rPr>
              <a:t>Shodo</a:t>
            </a:r>
            <a:r>
              <a:rPr lang="en-US" dirty="0">
                <a:solidFill>
                  <a:schemeClr val="bg1"/>
                </a:solidFill>
              </a:rPr>
              <a:t>̄: Finding My Way in the Way of Writing”</a:t>
            </a:r>
            <a:r>
              <a:rPr lang="en-US" b="1" dirty="0">
                <a:solidFill>
                  <a:schemeClr val="bg1"/>
                </a:solidFill>
              </a:rPr>
              <a:t> </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erson writing on a paper&#10;&#10;Description automatically generated">
            <a:extLst>
              <a:ext uri="{FF2B5EF4-FFF2-40B4-BE49-F238E27FC236}">
                <a16:creationId xmlns:a16="http://schemas.microsoft.com/office/drawing/2014/main" id="{47D04C76-3A73-8E36-80CF-49AEA5B42A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3143" y="2112573"/>
            <a:ext cx="3069771" cy="4297680"/>
          </a:xfrm>
        </p:spPr>
      </p:pic>
      <p:pic>
        <p:nvPicPr>
          <p:cNvPr id="7" name="Picture 6" descr="A person sitting on the floor&#10;&#10;Description automatically generated">
            <a:extLst>
              <a:ext uri="{FF2B5EF4-FFF2-40B4-BE49-F238E27FC236}">
                <a16:creationId xmlns:a16="http://schemas.microsoft.com/office/drawing/2014/main" id="{470594E0-4FE5-F26A-1CC8-F5ED7D410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493" y="2144553"/>
            <a:ext cx="6043408" cy="4206240"/>
          </a:xfrm>
          <a:prstGeom prst="rect">
            <a:avLst/>
          </a:prstGeom>
        </p:spPr>
      </p:pic>
    </p:spTree>
    <p:extLst>
      <p:ext uri="{BB962C8B-B14F-4D97-AF65-F5344CB8AC3E}">
        <p14:creationId xmlns:p14="http://schemas.microsoft.com/office/powerpoint/2010/main" val="471438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8"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351861-BCA8-34A3-DDDD-0B479998658A}"/>
              </a:ext>
            </a:extLst>
          </p:cNvPr>
          <p:cNvPicPr>
            <a:picLocks noChangeAspect="1"/>
          </p:cNvPicPr>
          <p:nvPr/>
        </p:nvPicPr>
        <p:blipFill rotWithShape="1">
          <a:blip r:embed="rId2"/>
          <a:srcRect t="6398"/>
          <a:stretch/>
        </p:blipFill>
        <p:spPr>
          <a:xfrm>
            <a:off x="20" y="10"/>
            <a:ext cx="5495089" cy="6857990"/>
          </a:xfrm>
          <a:prstGeom prst="rect">
            <a:avLst/>
          </a:prstGeom>
        </p:spPr>
      </p:pic>
      <p:sp>
        <p:nvSpPr>
          <p:cNvPr id="40" name="!!Line">
            <a:extLst>
              <a:ext uri="{FF2B5EF4-FFF2-40B4-BE49-F238E27FC236}">
                <a16:creationId xmlns:a16="http://schemas.microsoft.com/office/drawing/2014/main" id="{29A9EE12-EF77-4DB4-84E4-043DE7235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3328" y="822960"/>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E44D7E1-309B-ADAE-1A1B-CF90FF0DF170}"/>
              </a:ext>
            </a:extLst>
          </p:cNvPr>
          <p:cNvSpPr txBox="1"/>
          <p:nvPr/>
        </p:nvSpPr>
        <p:spPr>
          <a:xfrm>
            <a:off x="5735782" y="175491"/>
            <a:ext cx="6243782" cy="6520873"/>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“I would </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stand out </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in Japan, always. But I could also </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fit in</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5207727A-82B9-617B-1B53-3CB22398C935}"/>
              </a:ext>
            </a:extLst>
          </p:cNvPr>
          <p:cNvSpPr txBox="1"/>
          <p:nvPr/>
        </p:nvSpPr>
        <p:spPr>
          <a:xfrm>
            <a:off x="1593909" y="1065862"/>
            <a:ext cx="2961313" cy="4726276"/>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A8E000F-66E3-CBBC-D4F3-816B0A5E7C09}"/>
              </a:ext>
            </a:extLst>
          </p:cNvPr>
          <p:cNvPicPr>
            <a:picLocks noChangeAspect="1"/>
          </p:cNvPicPr>
          <p:nvPr/>
        </p:nvPicPr>
        <p:blipFill>
          <a:blip r:embed="rId3"/>
          <a:stretch>
            <a:fillRect/>
          </a:stretch>
        </p:blipFill>
        <p:spPr>
          <a:xfrm>
            <a:off x="7014472" y="1378989"/>
            <a:ext cx="4013091" cy="5303520"/>
          </a:xfrm>
          <a:prstGeom prst="rect">
            <a:avLst/>
          </a:prstGeom>
        </p:spPr>
      </p:pic>
    </p:spTree>
    <p:extLst>
      <p:ext uri="{BB962C8B-B14F-4D97-AF65-F5344CB8AC3E}">
        <p14:creationId xmlns:p14="http://schemas.microsoft.com/office/powerpoint/2010/main" val="293206872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Carmen </a:t>
            </a:r>
            <a:r>
              <a:rPr lang="en-US" b="1" dirty="0" err="1">
                <a:solidFill>
                  <a:schemeClr val="bg1"/>
                </a:solidFill>
              </a:rPr>
              <a:t>Săpunaru</a:t>
            </a:r>
            <a:r>
              <a:rPr lang="en-US" b="1" dirty="0">
                <a:solidFill>
                  <a:schemeClr val="bg1"/>
                </a:solidFill>
              </a:rPr>
              <a:t> </a:t>
            </a:r>
            <a:r>
              <a:rPr lang="en-US" b="1" dirty="0" err="1">
                <a:solidFill>
                  <a:schemeClr val="bg1"/>
                </a:solidFill>
              </a:rPr>
              <a:t>Tămas</a:t>
            </a:r>
            <a:r>
              <a:rPr lang="en-US" b="1" dirty="0">
                <a:solidFill>
                  <a:schemeClr val="bg1"/>
                </a:solidFill>
              </a:rPr>
              <a:t>̦: </a:t>
            </a:r>
            <a:r>
              <a:rPr lang="en-US" dirty="0">
                <a:solidFill>
                  <a:schemeClr val="bg1"/>
                </a:solidFill>
              </a:rPr>
              <a:t>“One Year with the Guardians of the Phoenix” </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Content Placeholder 11" descr="A group of people in white outfits&#10;&#10;Description automatically generated">
            <a:extLst>
              <a:ext uri="{FF2B5EF4-FFF2-40B4-BE49-F238E27FC236}">
                <a16:creationId xmlns:a16="http://schemas.microsoft.com/office/drawing/2014/main" id="{D1103B21-B731-DA9F-08A9-61FDACFB2A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7636" y="2053113"/>
            <a:ext cx="3263503" cy="4351338"/>
          </a:xfrm>
        </p:spPr>
      </p:pic>
      <p:pic>
        <p:nvPicPr>
          <p:cNvPr id="14" name="Picture 13" descr="A group of people sitting on a patio&#10;&#10;Description automatically generated">
            <a:extLst>
              <a:ext uri="{FF2B5EF4-FFF2-40B4-BE49-F238E27FC236}">
                <a16:creationId xmlns:a16="http://schemas.microsoft.com/office/drawing/2014/main" id="{30195F0E-6407-151E-7737-460D78064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976" y="2034222"/>
            <a:ext cx="5852160" cy="4389120"/>
          </a:xfrm>
          <a:prstGeom prst="rect">
            <a:avLst/>
          </a:prstGeom>
        </p:spPr>
      </p:pic>
    </p:spTree>
    <p:extLst>
      <p:ext uri="{BB962C8B-B14F-4D97-AF65-F5344CB8AC3E}">
        <p14:creationId xmlns:p14="http://schemas.microsoft.com/office/powerpoint/2010/main" val="2808574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Emily </a:t>
            </a:r>
            <a:r>
              <a:rPr lang="en-US" b="1" dirty="0" err="1">
                <a:solidFill>
                  <a:schemeClr val="bg1"/>
                </a:solidFill>
              </a:rPr>
              <a:t>Balistrieri</a:t>
            </a:r>
            <a:r>
              <a:rPr lang="en-US" b="1" dirty="0">
                <a:solidFill>
                  <a:schemeClr val="bg1"/>
                </a:solidFill>
              </a:rPr>
              <a:t> (Tiger): </a:t>
            </a:r>
            <a:r>
              <a:rPr lang="en-US" dirty="0">
                <a:solidFill>
                  <a:schemeClr val="bg1"/>
                </a:solidFill>
              </a:rPr>
              <a:t>“Too Many Novels I Want to Translate: Q&amp;A” </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id="{8CBA5230-0297-CBDC-B5CB-219DC053F437}"/>
              </a:ext>
            </a:extLst>
          </p:cNvPr>
          <p:cNvPicPr>
            <a:picLocks noGrp="1" noChangeAspect="1"/>
          </p:cNvPicPr>
          <p:nvPr>
            <p:ph idx="1"/>
          </p:nvPr>
        </p:nvPicPr>
        <p:blipFill>
          <a:blip r:embed="rId2"/>
          <a:stretch>
            <a:fillRect/>
          </a:stretch>
        </p:blipFill>
        <p:spPr>
          <a:xfrm>
            <a:off x="897636" y="2034222"/>
            <a:ext cx="4198827" cy="4351338"/>
          </a:xfrm>
          <a:prstGeom prst="rect">
            <a:avLst/>
          </a:prstGeom>
        </p:spPr>
      </p:pic>
      <p:pic>
        <p:nvPicPr>
          <p:cNvPr id="12" name="Picture 11">
            <a:extLst>
              <a:ext uri="{FF2B5EF4-FFF2-40B4-BE49-F238E27FC236}">
                <a16:creationId xmlns:a16="http://schemas.microsoft.com/office/drawing/2014/main" id="{D31E4A59-AB0B-3FA7-00F2-D99176CB5421}"/>
              </a:ext>
            </a:extLst>
          </p:cNvPr>
          <p:cNvPicPr>
            <a:picLocks noChangeAspect="1"/>
          </p:cNvPicPr>
          <p:nvPr/>
        </p:nvPicPr>
        <p:blipFill>
          <a:blip r:embed="rId3"/>
          <a:stretch>
            <a:fillRect/>
          </a:stretch>
        </p:blipFill>
        <p:spPr>
          <a:xfrm>
            <a:off x="6486195" y="2034222"/>
            <a:ext cx="4235286" cy="4389120"/>
          </a:xfrm>
          <a:prstGeom prst="rect">
            <a:avLst/>
          </a:prstGeom>
        </p:spPr>
      </p:pic>
    </p:spTree>
    <p:extLst>
      <p:ext uri="{BB962C8B-B14F-4D97-AF65-F5344CB8AC3E}">
        <p14:creationId xmlns:p14="http://schemas.microsoft.com/office/powerpoint/2010/main" val="2056922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660BFA-E556-AF09-E7DA-008265413DD1}"/>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8373A3F-54E0-424E-A84D-35221221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43B1D7-3CC3-08E0-53FA-B6FA8934BED7}"/>
              </a:ext>
            </a:extLst>
          </p:cNvPr>
          <p:cNvSpPr>
            <a:spLocks noGrp="1"/>
          </p:cNvSpPr>
          <p:nvPr>
            <p:ph type="title"/>
          </p:nvPr>
        </p:nvSpPr>
        <p:spPr>
          <a:xfrm>
            <a:off x="4354513" y="841375"/>
            <a:ext cx="3505200" cy="3114698"/>
          </a:xfrm>
        </p:spPr>
        <p:txBody>
          <a:bodyPr vert="horz" lIns="91440" tIns="45720" rIns="91440" bIns="45720" rtlCol="0" anchor="b">
            <a:normAutofit/>
          </a:bodyPr>
          <a:lstStyle/>
          <a:p>
            <a:pPr algn="ctr"/>
            <a:r>
              <a:rPr lang="en-US" sz="5600" b="1">
                <a:solidFill>
                  <a:schemeClr val="bg1"/>
                </a:solidFill>
              </a:rPr>
              <a:t>Only a part of our story….</a:t>
            </a:r>
          </a:p>
        </p:txBody>
      </p:sp>
      <p:grpSp>
        <p:nvGrpSpPr>
          <p:cNvPr id="17" name="Group 16">
            <a:extLst>
              <a:ext uri="{FF2B5EF4-FFF2-40B4-BE49-F238E27FC236}">
                <a16:creationId xmlns:a16="http://schemas.microsoft.com/office/drawing/2014/main" id="{B7BAEF06-AB74-442C-8C30-B88233FD8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grpSp>
          <p:nvGrpSpPr>
            <p:cNvPr id="18" name="Group 17">
              <a:extLst>
                <a:ext uri="{FF2B5EF4-FFF2-40B4-BE49-F238E27FC236}">
                  <a16:creationId xmlns:a16="http://schemas.microsoft.com/office/drawing/2014/main" id="{BDFD9AA5-A6A4-499F-BB09-5CD7F8145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12" name="Freeform: Shape 11">
                <a:extLst>
                  <a:ext uri="{FF2B5EF4-FFF2-40B4-BE49-F238E27FC236}">
                    <a16:creationId xmlns:a16="http://schemas.microsoft.com/office/drawing/2014/main" id="{5F499571-4EEA-4442-B71C-2972335B3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9FFC7284-7A71-4F33-AB06-E0D1EB1CA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14" name="Freeform: Shape 13">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9" name="Picture 8" descr="A blue cover with a gold emblem&#10;&#10;AI-generated content may be incorrect.">
            <a:extLst>
              <a:ext uri="{FF2B5EF4-FFF2-40B4-BE49-F238E27FC236}">
                <a16:creationId xmlns:a16="http://schemas.microsoft.com/office/drawing/2014/main" id="{5578D50A-0C20-1491-B74D-494997CF3CE7}"/>
              </a:ext>
            </a:extLst>
          </p:cNvPr>
          <p:cNvPicPr>
            <a:picLocks noChangeAspect="1"/>
          </p:cNvPicPr>
          <p:nvPr/>
        </p:nvPicPr>
        <p:blipFill>
          <a:blip r:embed="rId3"/>
          <a:stretch>
            <a:fillRect/>
          </a:stretch>
        </p:blipFill>
        <p:spPr>
          <a:xfrm>
            <a:off x="441326" y="1524001"/>
            <a:ext cx="2543174" cy="3810000"/>
          </a:xfrm>
          <a:prstGeom prst="rect">
            <a:avLst/>
          </a:prstGeom>
        </p:spPr>
      </p:pic>
      <p:grpSp>
        <p:nvGrpSpPr>
          <p:cNvPr id="25" name="Group 24">
            <a:extLst>
              <a:ext uri="{FF2B5EF4-FFF2-40B4-BE49-F238E27FC236}">
                <a16:creationId xmlns:a16="http://schemas.microsoft.com/office/drawing/2014/main" id="{C9829185-6353-4E3C-B082-AA7F519391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grpSp>
          <p:nvGrpSpPr>
            <p:cNvPr id="26" name="Group 25">
              <a:extLst>
                <a:ext uri="{FF2B5EF4-FFF2-40B4-BE49-F238E27FC236}">
                  <a16:creationId xmlns:a16="http://schemas.microsoft.com/office/drawing/2014/main" id="{BB7BB359-8B77-484C-B9CD-6376139A3A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24" name="Freeform: Shape 23">
                <a:extLst>
                  <a:ext uri="{FF2B5EF4-FFF2-40B4-BE49-F238E27FC236}">
                    <a16:creationId xmlns:a16="http://schemas.microsoft.com/office/drawing/2014/main" id="{AA96BE9D-5B3B-4CA9-8895-33FAA3804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7840E2BF-E954-4173-BF70-2DAE9E19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3F125B5A-DFAC-4B6D-B14F-287F8C436AA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33" name="Freeform: Shape 32">
                <a:extLst>
                  <a:ext uri="{FF2B5EF4-FFF2-40B4-BE49-F238E27FC236}">
                    <a16:creationId xmlns:a16="http://schemas.microsoft.com/office/drawing/2014/main" id="{6AF4804F-69E5-479A-9F45-C0E463171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3CA5C733-38F9-4D36-A78D-0AB08CCBB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6" name="Content Placeholder 5" descr="A red passport with gold text&#10;&#10;AI-generated content may be incorrect.">
            <a:extLst>
              <a:ext uri="{FF2B5EF4-FFF2-40B4-BE49-F238E27FC236}">
                <a16:creationId xmlns:a16="http://schemas.microsoft.com/office/drawing/2014/main" id="{64C1C74E-12A5-6258-D700-A735FBAB0023}"/>
              </a:ext>
            </a:extLst>
          </p:cNvPr>
          <p:cNvPicPr>
            <a:picLocks noGrp="1" noChangeAspect="1"/>
          </p:cNvPicPr>
          <p:nvPr>
            <p:ph idx="1"/>
          </p:nvPr>
        </p:nvPicPr>
        <p:blipFill>
          <a:blip r:embed="rId4"/>
          <a:stretch>
            <a:fillRect/>
          </a:stretch>
        </p:blipFill>
        <p:spPr>
          <a:xfrm>
            <a:off x="9201944" y="1609988"/>
            <a:ext cx="2619375" cy="3638020"/>
          </a:xfrm>
          <a:prstGeom prst="rect">
            <a:avLst/>
          </a:prstGeom>
        </p:spPr>
      </p:pic>
    </p:spTree>
    <p:extLst>
      <p:ext uri="{BB962C8B-B14F-4D97-AF65-F5344CB8AC3E}">
        <p14:creationId xmlns:p14="http://schemas.microsoft.com/office/powerpoint/2010/main" val="3002820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D472EC-F0D7-6B73-ECBE-A07F492E6FB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523916B-6C60-90C4-859A-55D145894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7C5063-9DC9-592A-13EC-B6548E260B7E}"/>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Victoria Yoshimura: </a:t>
            </a:r>
            <a:r>
              <a:rPr lang="en-US" dirty="0">
                <a:solidFill>
                  <a:schemeClr val="bg1"/>
                </a:solidFill>
              </a:rPr>
              <a:t>“Coming Home: The Search for Belonging in Rural Japan” </a:t>
            </a:r>
          </a:p>
        </p:txBody>
      </p:sp>
      <p:cxnSp>
        <p:nvCxnSpPr>
          <p:cNvPr id="10" name="Straight Connector 9">
            <a:extLst>
              <a:ext uri="{FF2B5EF4-FFF2-40B4-BE49-F238E27FC236}">
                <a16:creationId xmlns:a16="http://schemas.microsoft.com/office/drawing/2014/main" id="{2FE7A81C-EB16-FFA5-31FC-666946F945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couple of men in robes&#10;&#10;AI-generated content may be incorrect.">
            <a:extLst>
              <a:ext uri="{FF2B5EF4-FFF2-40B4-BE49-F238E27FC236}">
                <a16:creationId xmlns:a16="http://schemas.microsoft.com/office/drawing/2014/main" id="{CF0FB9AA-C449-7A59-A73C-3375828CE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429500" y="2738913"/>
            <a:ext cx="4526280" cy="3017520"/>
          </a:xfrm>
          <a:prstGeom prst="rect">
            <a:avLst/>
          </a:prstGeom>
        </p:spPr>
      </p:pic>
      <p:pic>
        <p:nvPicPr>
          <p:cNvPr id="11" name="Content Placeholder 10" descr="A building with a roof&#10;&#10;AI-generated content may be incorrect.">
            <a:extLst>
              <a:ext uri="{FF2B5EF4-FFF2-40B4-BE49-F238E27FC236}">
                <a16:creationId xmlns:a16="http://schemas.microsoft.com/office/drawing/2014/main" id="{E0367B7D-B36A-BD67-A5B0-34D4A36DBA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2983" y="2030253"/>
            <a:ext cx="5974080" cy="4480560"/>
          </a:xfrm>
        </p:spPr>
      </p:pic>
    </p:spTree>
    <p:extLst>
      <p:ext uri="{BB962C8B-B14F-4D97-AF65-F5344CB8AC3E}">
        <p14:creationId xmlns:p14="http://schemas.microsoft.com/office/powerpoint/2010/main" val="3696354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AA57D99-3B08-62D0-FB22-D7080613001A}"/>
              </a:ext>
            </a:extLst>
          </p:cNvPr>
          <p:cNvSpPr>
            <a:spLocks noGrp="1"/>
          </p:cNvSpPr>
          <p:nvPr>
            <p:ph type="ctrTitle"/>
          </p:nvPr>
        </p:nvSpPr>
        <p:spPr>
          <a:xfrm>
            <a:off x="1932903" y="949325"/>
            <a:ext cx="8071706" cy="2387600"/>
          </a:xfrm>
        </p:spPr>
        <p:txBody>
          <a:bodyPr>
            <a:normAutofit/>
          </a:bodyPr>
          <a:lstStyle/>
          <a:p>
            <a:r>
              <a:rPr lang="en-US" sz="8800" b="1" dirty="0">
                <a:solidFill>
                  <a:schemeClr val="bg1"/>
                </a:solidFill>
              </a:rPr>
              <a:t>Student Choices</a:t>
            </a:r>
          </a:p>
        </p:txBody>
      </p:sp>
      <p:sp>
        <p:nvSpPr>
          <p:cNvPr id="5" name="Subtitle 4">
            <a:extLst>
              <a:ext uri="{FF2B5EF4-FFF2-40B4-BE49-F238E27FC236}">
                <a16:creationId xmlns:a16="http://schemas.microsoft.com/office/drawing/2014/main" id="{7C341254-AA5B-1375-6E66-CC16C78A288A}"/>
              </a:ext>
            </a:extLst>
          </p:cNvPr>
          <p:cNvSpPr>
            <a:spLocks noGrp="1"/>
          </p:cNvSpPr>
          <p:nvPr>
            <p:ph type="subTitle" idx="1"/>
          </p:nvPr>
        </p:nvSpPr>
        <p:spPr>
          <a:xfrm>
            <a:off x="1932902" y="3429000"/>
            <a:ext cx="8071697" cy="1655762"/>
          </a:xfrm>
        </p:spPr>
        <p:txBody>
          <a:bodyPr>
            <a:normAutofit/>
          </a:bodyPr>
          <a:lstStyle/>
          <a:p>
            <a:pPr algn="l"/>
            <a:endParaRPr lang="en-US" sz="3200">
              <a:solidFill>
                <a:schemeClr val="bg1"/>
              </a:solidFill>
            </a:endParaRPr>
          </a:p>
        </p:txBody>
      </p:sp>
      <p:cxnSp>
        <p:nvCxnSpPr>
          <p:cNvPr id="30" name="Straight Connector 2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363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Margaret C. Kim: </a:t>
            </a:r>
            <a:r>
              <a:rPr lang="en-US" dirty="0">
                <a:solidFill>
                  <a:schemeClr val="bg1"/>
                </a:solidFill>
              </a:rPr>
              <a:t>“Who Am I? In Search of My </a:t>
            </a:r>
            <a:r>
              <a:rPr lang="en-US" b="1" u="sng" dirty="0">
                <a:solidFill>
                  <a:schemeClr val="bg1"/>
                </a:solidFill>
              </a:rPr>
              <a:t>Identity</a:t>
            </a:r>
            <a:r>
              <a:rPr lang="en-US" dirty="0">
                <a:solidFill>
                  <a:schemeClr val="bg1"/>
                </a:solidFill>
              </a:rPr>
              <a:t>” </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8151A4E3-B682-7B0F-2B90-F9A139D58589}"/>
              </a:ext>
            </a:extLst>
          </p:cNvPr>
          <p:cNvPicPr>
            <a:picLocks noGrp="1" noChangeAspect="1"/>
          </p:cNvPicPr>
          <p:nvPr>
            <p:ph idx="1"/>
          </p:nvPr>
        </p:nvPicPr>
        <p:blipFill>
          <a:blip r:embed="rId2"/>
          <a:stretch>
            <a:fillRect/>
          </a:stretch>
        </p:blipFill>
        <p:spPr>
          <a:xfrm>
            <a:off x="604717" y="2635975"/>
            <a:ext cx="3767332" cy="1920240"/>
          </a:xfrm>
          <a:prstGeom prst="rect">
            <a:avLst/>
          </a:prstGeom>
        </p:spPr>
      </p:pic>
      <p:pic>
        <p:nvPicPr>
          <p:cNvPr id="6" name="Picture 5">
            <a:extLst>
              <a:ext uri="{FF2B5EF4-FFF2-40B4-BE49-F238E27FC236}">
                <a16:creationId xmlns:a16="http://schemas.microsoft.com/office/drawing/2014/main" id="{6A579691-373C-3967-C3AF-84C07847E1D8}"/>
              </a:ext>
            </a:extLst>
          </p:cNvPr>
          <p:cNvPicPr>
            <a:picLocks noChangeAspect="1"/>
          </p:cNvPicPr>
          <p:nvPr/>
        </p:nvPicPr>
        <p:blipFill>
          <a:blip r:embed="rId3"/>
          <a:stretch>
            <a:fillRect/>
          </a:stretch>
        </p:blipFill>
        <p:spPr>
          <a:xfrm>
            <a:off x="4655202" y="2588657"/>
            <a:ext cx="3017520" cy="2014877"/>
          </a:xfrm>
          <a:prstGeom prst="rect">
            <a:avLst/>
          </a:prstGeom>
        </p:spPr>
      </p:pic>
      <p:pic>
        <p:nvPicPr>
          <p:cNvPr id="7" name="Picture 6">
            <a:extLst>
              <a:ext uri="{FF2B5EF4-FFF2-40B4-BE49-F238E27FC236}">
                <a16:creationId xmlns:a16="http://schemas.microsoft.com/office/drawing/2014/main" id="{B14163C4-2476-7724-D0A8-C4A022A1E1BD}"/>
              </a:ext>
            </a:extLst>
          </p:cNvPr>
          <p:cNvPicPr>
            <a:picLocks noChangeAspect="1"/>
          </p:cNvPicPr>
          <p:nvPr/>
        </p:nvPicPr>
        <p:blipFill>
          <a:blip r:embed="rId4"/>
          <a:stretch>
            <a:fillRect/>
          </a:stretch>
        </p:blipFill>
        <p:spPr>
          <a:xfrm>
            <a:off x="8109069" y="2591854"/>
            <a:ext cx="3474220" cy="2011680"/>
          </a:xfrm>
          <a:prstGeom prst="rect">
            <a:avLst/>
          </a:prstGeom>
        </p:spPr>
      </p:pic>
    </p:spTree>
    <p:extLst>
      <p:ext uri="{BB962C8B-B14F-4D97-AF65-F5344CB8AC3E}">
        <p14:creationId xmlns:p14="http://schemas.microsoft.com/office/powerpoint/2010/main" val="3109935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Linda </a:t>
            </a:r>
            <a:r>
              <a:rPr lang="en-US" b="1" dirty="0" err="1">
                <a:solidFill>
                  <a:schemeClr val="bg1"/>
                </a:solidFill>
              </a:rPr>
              <a:t>Mengxi</a:t>
            </a:r>
            <a:r>
              <a:rPr lang="en-US" b="1" dirty="0">
                <a:solidFill>
                  <a:schemeClr val="bg1"/>
                </a:solidFill>
              </a:rPr>
              <a:t> Ding: </a:t>
            </a:r>
            <a:r>
              <a:rPr lang="en-US" dirty="0">
                <a:solidFill>
                  <a:schemeClr val="bg1"/>
                </a:solidFill>
              </a:rPr>
              <a:t>“Looking for the Good Life: Living as a Local In a Zero Waste Village” </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person in a field of grass&#10;&#10;Description automatically generated">
            <a:extLst>
              <a:ext uri="{FF2B5EF4-FFF2-40B4-BE49-F238E27FC236}">
                <a16:creationId xmlns:a16="http://schemas.microsoft.com/office/drawing/2014/main" id="{5111C6FC-C55D-57A4-ED82-F72A5B0936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72004"/>
            <a:ext cx="2897572" cy="4351338"/>
          </a:xfrm>
        </p:spPr>
      </p:pic>
      <p:pic>
        <p:nvPicPr>
          <p:cNvPr id="9" name="Picture 8" descr="A landscape with a path and trees&#10;&#10;Description automatically generated with medium confidence">
            <a:extLst>
              <a:ext uri="{FF2B5EF4-FFF2-40B4-BE49-F238E27FC236}">
                <a16:creationId xmlns:a16="http://schemas.microsoft.com/office/drawing/2014/main" id="{C5004065-853C-B7F0-C535-AC02CB658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4124" y="2072004"/>
            <a:ext cx="5730240" cy="4297680"/>
          </a:xfrm>
          <a:prstGeom prst="rect">
            <a:avLst/>
          </a:prstGeom>
        </p:spPr>
      </p:pic>
    </p:spTree>
    <p:extLst>
      <p:ext uri="{BB962C8B-B14F-4D97-AF65-F5344CB8AC3E}">
        <p14:creationId xmlns:p14="http://schemas.microsoft.com/office/powerpoint/2010/main" val="499963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Wendy Bigler: </a:t>
            </a:r>
            <a:r>
              <a:rPr lang="en-US" dirty="0">
                <a:solidFill>
                  <a:schemeClr val="bg1"/>
                </a:solidFill>
              </a:rPr>
              <a:t>“Roof Spotting in Japan” </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4DCC880B-8B53-4A89-D70D-98679D9A59C6}"/>
              </a:ext>
            </a:extLst>
          </p:cNvPr>
          <p:cNvPicPr>
            <a:picLocks noGrp="1" noChangeAspect="1"/>
          </p:cNvPicPr>
          <p:nvPr>
            <p:ph idx="1"/>
          </p:nvPr>
        </p:nvPicPr>
        <p:blipFill>
          <a:blip r:embed="rId2"/>
          <a:stretch>
            <a:fillRect/>
          </a:stretch>
        </p:blipFill>
        <p:spPr>
          <a:xfrm>
            <a:off x="4978401" y="2072004"/>
            <a:ext cx="6557818" cy="4351338"/>
          </a:xfrm>
          <a:prstGeom prst="rect">
            <a:avLst/>
          </a:prstGeom>
        </p:spPr>
      </p:pic>
      <p:pic>
        <p:nvPicPr>
          <p:cNvPr id="11" name="Picture 10" descr="A close-up of a roof&#10;&#10;Description automatically generated">
            <a:extLst>
              <a:ext uri="{FF2B5EF4-FFF2-40B4-BE49-F238E27FC236}">
                <a16:creationId xmlns:a16="http://schemas.microsoft.com/office/drawing/2014/main" id="{0A649FD6-41BA-645F-F527-E308C6686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199" y="2347537"/>
            <a:ext cx="3519909" cy="3369771"/>
          </a:xfrm>
          <a:prstGeom prst="rect">
            <a:avLst/>
          </a:prstGeom>
        </p:spPr>
      </p:pic>
    </p:spTree>
    <p:extLst>
      <p:ext uri="{BB962C8B-B14F-4D97-AF65-F5344CB8AC3E}">
        <p14:creationId xmlns:p14="http://schemas.microsoft.com/office/powerpoint/2010/main" val="911156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AA57D99-3B08-62D0-FB22-D7080613001A}"/>
              </a:ext>
            </a:extLst>
          </p:cNvPr>
          <p:cNvSpPr>
            <a:spLocks noGrp="1"/>
          </p:cNvSpPr>
          <p:nvPr>
            <p:ph type="ctrTitle"/>
          </p:nvPr>
        </p:nvSpPr>
        <p:spPr>
          <a:xfrm>
            <a:off x="1932903" y="949325"/>
            <a:ext cx="8071706" cy="2387600"/>
          </a:xfrm>
        </p:spPr>
        <p:txBody>
          <a:bodyPr>
            <a:normAutofit fontScale="90000"/>
          </a:bodyPr>
          <a:lstStyle/>
          <a:p>
            <a:r>
              <a:rPr lang="en-US" sz="8800" b="1" dirty="0">
                <a:solidFill>
                  <a:schemeClr val="bg1"/>
                </a:solidFill>
              </a:rPr>
              <a:t>Course Content</a:t>
            </a:r>
            <a:br>
              <a:rPr lang="en-US" sz="8800" b="1" dirty="0">
                <a:solidFill>
                  <a:schemeClr val="bg1"/>
                </a:solidFill>
              </a:rPr>
            </a:br>
            <a:r>
              <a:rPr lang="en-US" sz="8800" b="1" dirty="0">
                <a:solidFill>
                  <a:schemeClr val="bg1"/>
                </a:solidFill>
              </a:rPr>
              <a:t>(the nitty gritty)</a:t>
            </a:r>
          </a:p>
        </p:txBody>
      </p:sp>
      <p:sp>
        <p:nvSpPr>
          <p:cNvPr id="5" name="Subtitle 4">
            <a:extLst>
              <a:ext uri="{FF2B5EF4-FFF2-40B4-BE49-F238E27FC236}">
                <a16:creationId xmlns:a16="http://schemas.microsoft.com/office/drawing/2014/main" id="{7C341254-AA5B-1375-6E66-CC16C78A288A}"/>
              </a:ext>
            </a:extLst>
          </p:cNvPr>
          <p:cNvSpPr>
            <a:spLocks noGrp="1"/>
          </p:cNvSpPr>
          <p:nvPr>
            <p:ph type="subTitle" idx="1"/>
          </p:nvPr>
        </p:nvSpPr>
        <p:spPr>
          <a:xfrm>
            <a:off x="1932902" y="3429000"/>
            <a:ext cx="8071697" cy="1655762"/>
          </a:xfrm>
        </p:spPr>
        <p:txBody>
          <a:bodyPr>
            <a:normAutofit/>
          </a:bodyPr>
          <a:lstStyle/>
          <a:p>
            <a:pPr algn="l"/>
            <a:endParaRPr lang="en-US" sz="3200">
              <a:solidFill>
                <a:schemeClr val="bg1"/>
              </a:solidFill>
            </a:endParaRPr>
          </a:p>
        </p:txBody>
      </p:sp>
      <p:cxnSp>
        <p:nvCxnSpPr>
          <p:cNvPr id="30" name="Straight Connector 2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168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Course Objectives</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fontScale="92500" lnSpcReduction="10000"/>
          </a:bodyPr>
          <a:lstStyle/>
          <a:p>
            <a:pPr marL="0" indent="0">
              <a:buNone/>
            </a:pPr>
            <a:r>
              <a:rPr lang="en-US" sz="3600" b="1" dirty="0">
                <a:solidFill>
                  <a:schemeClr val="bg1"/>
                </a:solidFill>
              </a:rPr>
              <a:t>By taking this course, students will</a:t>
            </a:r>
            <a:r>
              <a:rPr lang="en-US" sz="3600" dirty="0">
                <a:solidFill>
                  <a:schemeClr val="bg1"/>
                </a:solidFill>
              </a:rPr>
              <a:t>:</a:t>
            </a:r>
          </a:p>
          <a:p>
            <a:pPr marL="0" indent="0">
              <a:buNone/>
            </a:pPr>
            <a:r>
              <a:rPr lang="en-US" sz="3600" dirty="0">
                <a:solidFill>
                  <a:schemeClr val="bg1"/>
                </a:solidFill>
              </a:rPr>
              <a:t>1. increase their understanding of coping with </a:t>
            </a:r>
            <a:r>
              <a:rPr lang="en-US" sz="3600" u="sng" dirty="0">
                <a:solidFill>
                  <a:schemeClr val="bg1"/>
                </a:solidFill>
              </a:rPr>
              <a:t>culture shock</a:t>
            </a:r>
            <a:r>
              <a:rPr lang="en-US" sz="3600" dirty="0">
                <a:solidFill>
                  <a:schemeClr val="bg1"/>
                </a:solidFill>
              </a:rPr>
              <a:t> and the </a:t>
            </a:r>
            <a:r>
              <a:rPr lang="en-US" sz="3600" u="sng" dirty="0">
                <a:solidFill>
                  <a:schemeClr val="bg1"/>
                </a:solidFill>
              </a:rPr>
              <a:t>acculturation process</a:t>
            </a:r>
            <a:r>
              <a:rPr lang="en-US" sz="3600" dirty="0">
                <a:solidFill>
                  <a:schemeClr val="bg1"/>
                </a:solidFill>
              </a:rPr>
              <a:t>.</a:t>
            </a:r>
          </a:p>
          <a:p>
            <a:pPr marL="0" indent="0">
              <a:buNone/>
            </a:pPr>
            <a:r>
              <a:rPr lang="en-US" sz="3600" dirty="0">
                <a:solidFill>
                  <a:schemeClr val="bg1"/>
                </a:solidFill>
              </a:rPr>
              <a:t>2. broaden their knowledge about </a:t>
            </a:r>
            <a:r>
              <a:rPr lang="en-US" sz="3600" u="sng" dirty="0">
                <a:solidFill>
                  <a:schemeClr val="bg1"/>
                </a:solidFill>
              </a:rPr>
              <a:t>challenges facing foreign residents of Japan</a:t>
            </a:r>
            <a:r>
              <a:rPr lang="en-US" sz="3600" dirty="0">
                <a:solidFill>
                  <a:schemeClr val="bg1"/>
                </a:solidFill>
              </a:rPr>
              <a:t>.</a:t>
            </a:r>
          </a:p>
          <a:p>
            <a:pPr marL="0" indent="0">
              <a:buNone/>
            </a:pPr>
            <a:r>
              <a:rPr lang="en-US" sz="3600" dirty="0">
                <a:solidFill>
                  <a:schemeClr val="bg1"/>
                </a:solidFill>
              </a:rPr>
              <a:t>3. deepen their </a:t>
            </a:r>
            <a:r>
              <a:rPr lang="en-US" sz="3600" u="sng" dirty="0">
                <a:solidFill>
                  <a:schemeClr val="bg1"/>
                </a:solidFill>
              </a:rPr>
              <a:t>intercultural awareness</a:t>
            </a:r>
            <a:r>
              <a:rPr lang="en-US" sz="3600" dirty="0">
                <a:solidFill>
                  <a:schemeClr val="bg1"/>
                </a:solidFill>
              </a:rPr>
              <a:t>.</a:t>
            </a:r>
          </a:p>
          <a:p>
            <a:pPr marL="0" indent="0">
              <a:buNone/>
            </a:pPr>
            <a:r>
              <a:rPr lang="en-US" sz="3600" dirty="0">
                <a:solidFill>
                  <a:schemeClr val="bg1"/>
                </a:solidFill>
              </a:rPr>
              <a:t>4. improve their </a:t>
            </a:r>
            <a:r>
              <a:rPr lang="en-US" sz="3600" u="sng" dirty="0">
                <a:solidFill>
                  <a:schemeClr val="bg1"/>
                </a:solidFill>
              </a:rPr>
              <a:t>intercultural communicative competence</a:t>
            </a:r>
            <a:r>
              <a:rPr lang="en-US" sz="3600" dirty="0">
                <a:solidFill>
                  <a:schemeClr val="bg1"/>
                </a:solidFill>
              </a:rPr>
              <a:t> by engaging in discussions with people from a range of different cultures.</a:t>
            </a:r>
          </a:p>
        </p:txBody>
      </p:sp>
    </p:spTree>
    <p:extLst>
      <p:ext uri="{BB962C8B-B14F-4D97-AF65-F5344CB8AC3E}">
        <p14:creationId xmlns:p14="http://schemas.microsoft.com/office/powerpoint/2010/main" val="2988521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Typical Class Contents</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a:bodyPr>
          <a:lstStyle/>
          <a:p>
            <a:pPr marL="0" indent="0">
              <a:buNone/>
            </a:pPr>
            <a:r>
              <a:rPr lang="en-US" sz="3600" dirty="0">
                <a:solidFill>
                  <a:schemeClr val="bg1"/>
                </a:solidFill>
              </a:rPr>
              <a:t>I. Warm up (mini lecture about the theme / introduction to the chapter)</a:t>
            </a:r>
          </a:p>
          <a:p>
            <a:pPr marL="0" indent="0">
              <a:buNone/>
            </a:pPr>
            <a:r>
              <a:rPr lang="en-US" sz="3600" dirty="0">
                <a:solidFill>
                  <a:schemeClr val="bg1"/>
                </a:solidFill>
              </a:rPr>
              <a:t>II. Warm up questions (student-generated questions)</a:t>
            </a:r>
          </a:p>
          <a:p>
            <a:pPr marL="0" indent="0">
              <a:buNone/>
            </a:pPr>
            <a:r>
              <a:rPr lang="en-US" sz="3600" dirty="0">
                <a:solidFill>
                  <a:schemeClr val="bg1"/>
                </a:solidFill>
              </a:rPr>
              <a:t>III. Discussion (student-generated questions)</a:t>
            </a:r>
          </a:p>
          <a:p>
            <a:pPr marL="0" indent="0">
              <a:buNone/>
            </a:pPr>
            <a:r>
              <a:rPr lang="en-US" sz="3600" dirty="0">
                <a:solidFill>
                  <a:schemeClr val="bg1"/>
                </a:solidFill>
              </a:rPr>
              <a:t>IV. Key quotes sharing (student-selected quotes)</a:t>
            </a:r>
          </a:p>
          <a:p>
            <a:pPr marL="0" indent="0">
              <a:buNone/>
            </a:pPr>
            <a:r>
              <a:rPr lang="en-US" sz="3600" dirty="0">
                <a:solidFill>
                  <a:schemeClr val="bg1"/>
                </a:solidFill>
              </a:rPr>
              <a:t>V. All class summary and/or expansion activity </a:t>
            </a:r>
          </a:p>
        </p:txBody>
      </p:sp>
    </p:spTree>
    <p:extLst>
      <p:ext uri="{BB962C8B-B14F-4D97-AF65-F5344CB8AC3E}">
        <p14:creationId xmlns:p14="http://schemas.microsoft.com/office/powerpoint/2010/main" val="3576507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CA4E092F-A104-60C4-818F-075C45AAC683}"/>
              </a:ext>
            </a:extLst>
          </p:cNvPr>
          <p:cNvSpPr>
            <a:spLocks noGrp="1"/>
          </p:cNvSpPr>
          <p:nvPr>
            <p:ph type="title"/>
          </p:nvPr>
        </p:nvSpPr>
        <p:spPr>
          <a:xfrm>
            <a:off x="7617861" y="818457"/>
            <a:ext cx="4435591" cy="3485688"/>
          </a:xfrm>
        </p:spPr>
        <p:txBody>
          <a:bodyPr vert="horz" lIns="91440" tIns="45720" rIns="91440" bIns="45720" rtlCol="0" anchor="b">
            <a:noAutofit/>
          </a:bodyPr>
          <a:lstStyle/>
          <a:p>
            <a:r>
              <a:rPr lang="en-US" kern="1200" dirty="0">
                <a:solidFill>
                  <a:schemeClr val="tx1"/>
                </a:solidFill>
                <a:latin typeface="+mj-lt"/>
                <a:ea typeface="+mj-ea"/>
                <a:cs typeface="+mj-cs"/>
              </a:rPr>
              <a:t>Surface level culture vs. “hidden” (Hall, 1966) or “deep” (</a:t>
            </a:r>
            <a:r>
              <a:rPr lang="en-US" kern="1200" dirty="0" err="1">
                <a:solidFill>
                  <a:schemeClr val="tx1"/>
                </a:solidFill>
                <a:latin typeface="+mj-lt"/>
                <a:ea typeface="+mj-ea"/>
                <a:cs typeface="+mj-cs"/>
              </a:rPr>
              <a:t>Shaules</a:t>
            </a:r>
            <a:r>
              <a:rPr lang="en-US" kern="1200" dirty="0">
                <a:solidFill>
                  <a:schemeClr val="tx1"/>
                </a:solidFill>
                <a:latin typeface="+mj-lt"/>
                <a:ea typeface="+mj-ea"/>
                <a:cs typeface="+mj-cs"/>
              </a:rPr>
              <a:t>, 2007) culture</a:t>
            </a:r>
          </a:p>
        </p:txBody>
      </p:sp>
      <p:pic>
        <p:nvPicPr>
          <p:cNvPr id="6" name="Content Placeholder 5" descr="Map&#10;&#10;Description automatically generated">
            <a:extLst>
              <a:ext uri="{FF2B5EF4-FFF2-40B4-BE49-F238E27FC236}">
                <a16:creationId xmlns:a16="http://schemas.microsoft.com/office/drawing/2014/main" id="{E7CB02FA-410C-7786-57CD-342B5DF6B389}"/>
              </a:ext>
            </a:extLst>
          </p:cNvPr>
          <p:cNvPicPr>
            <a:picLocks noGrp="1" noChangeAspect="1"/>
          </p:cNvPicPr>
          <p:nvPr>
            <p:ph idx="1"/>
          </p:nvPr>
        </p:nvPicPr>
        <p:blipFill rotWithShape="1">
          <a:blip r:embed="rId2"/>
          <a:srcRect t="5830" r="-1" b="8563"/>
          <a:stretch/>
        </p:blipFill>
        <p:spPr>
          <a:xfrm>
            <a:off x="1218111" y="566916"/>
            <a:ext cx="5432886" cy="5724168"/>
          </a:xfrm>
          <a:prstGeom prst="rect">
            <a:avLst/>
          </a:prstGeom>
        </p:spPr>
      </p:pic>
      <p:cxnSp>
        <p:nvCxnSpPr>
          <p:cNvPr id="13" name="Straight Connector 12">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79703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398351" y="631825"/>
            <a:ext cx="11249567" cy="1325563"/>
          </a:xfrm>
        </p:spPr>
        <p:txBody>
          <a:bodyPr>
            <a:normAutofit/>
          </a:bodyPr>
          <a:lstStyle/>
          <a:p>
            <a:r>
              <a:rPr lang="en-US" b="1" dirty="0">
                <a:solidFill>
                  <a:schemeClr val="bg1"/>
                </a:solidFill>
              </a:rPr>
              <a:t>I. Warm Up Questions (Karen Hill Anton chapter)</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fontScale="92500"/>
          </a:bodyPr>
          <a:lstStyle/>
          <a:p>
            <a:pPr marL="0" indent="0">
              <a:buNone/>
            </a:pPr>
            <a:r>
              <a:rPr lang="en-US" sz="3600" dirty="0">
                <a:solidFill>
                  <a:schemeClr val="bg1"/>
                </a:solidFill>
              </a:rPr>
              <a:t>1. Have you ever practiced Japanese calligraphy (</a:t>
            </a:r>
            <a:r>
              <a:rPr lang="en-US" sz="3600" i="1" dirty="0" err="1">
                <a:solidFill>
                  <a:schemeClr val="bg1"/>
                </a:solidFill>
              </a:rPr>
              <a:t>shodō</a:t>
            </a:r>
            <a:r>
              <a:rPr lang="en-US" sz="3600" dirty="0">
                <a:solidFill>
                  <a:schemeClr val="bg1"/>
                </a:solidFill>
              </a:rPr>
              <a:t>)? </a:t>
            </a:r>
          </a:p>
          <a:p>
            <a:pPr marL="0" indent="0">
              <a:buNone/>
            </a:pPr>
            <a:r>
              <a:rPr lang="en-US" sz="3600" dirty="0">
                <a:solidFill>
                  <a:schemeClr val="bg1"/>
                </a:solidFill>
              </a:rPr>
              <a:t>2. In addition to Japanese calligraphy, are there any traditional Japanese arts (or customs) that you are interested in? </a:t>
            </a:r>
          </a:p>
          <a:p>
            <a:pPr marL="0" indent="0">
              <a:buNone/>
            </a:pPr>
            <a:r>
              <a:rPr lang="en-US" sz="3600" dirty="0">
                <a:solidFill>
                  <a:schemeClr val="bg1"/>
                </a:solidFill>
              </a:rPr>
              <a:t>3. Karen chose to come to Japan because her husband wanted to practice karate. Have you practiced or are you interested in any Japanese (or other) martial arts (</a:t>
            </a:r>
            <a:r>
              <a:rPr lang="en-US" sz="3600" i="1" dirty="0" err="1">
                <a:solidFill>
                  <a:schemeClr val="bg1"/>
                </a:solidFill>
              </a:rPr>
              <a:t>budō</a:t>
            </a:r>
            <a:r>
              <a:rPr lang="en-US" sz="3600" dirty="0">
                <a:solidFill>
                  <a:schemeClr val="bg1"/>
                </a:solidFill>
              </a:rPr>
              <a:t>)? </a:t>
            </a:r>
          </a:p>
          <a:p>
            <a:pPr marL="0" indent="0">
              <a:buNone/>
            </a:pPr>
            <a:r>
              <a:rPr lang="en-US" sz="3600" dirty="0">
                <a:solidFill>
                  <a:schemeClr val="bg1"/>
                </a:solidFill>
              </a:rPr>
              <a:t>4. How much are your hobbies or interests a part of your </a:t>
            </a:r>
            <a:r>
              <a:rPr lang="en-US" sz="3600" b="1" u="sng" dirty="0">
                <a:solidFill>
                  <a:schemeClr val="bg1"/>
                </a:solidFill>
              </a:rPr>
              <a:t>identity</a:t>
            </a:r>
            <a:r>
              <a:rPr lang="en-US" sz="3600" dirty="0">
                <a:solidFill>
                  <a:schemeClr val="bg1"/>
                </a:solidFill>
              </a:rPr>
              <a:t>?</a:t>
            </a:r>
          </a:p>
          <a:p>
            <a:pPr marL="0" indent="0">
              <a:buNone/>
            </a:pPr>
            <a:endParaRPr lang="en-US" sz="3600" dirty="0">
              <a:solidFill>
                <a:schemeClr val="bg1"/>
              </a:solidFill>
            </a:endParaRPr>
          </a:p>
        </p:txBody>
      </p:sp>
    </p:spTree>
    <p:extLst>
      <p:ext uri="{BB962C8B-B14F-4D97-AF65-F5344CB8AC3E}">
        <p14:creationId xmlns:p14="http://schemas.microsoft.com/office/powerpoint/2010/main" val="243297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050C1D-1511-CD8E-239D-B826B60E64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8EB5D1-BAB5-51C4-F4E3-8B81D171D7EB}"/>
              </a:ext>
            </a:extLst>
          </p:cNvPr>
          <p:cNvSpPr>
            <a:spLocks noGrp="1"/>
          </p:cNvSpPr>
          <p:nvPr>
            <p:ph type="title"/>
          </p:nvPr>
        </p:nvSpPr>
        <p:spPr>
          <a:xfrm>
            <a:off x="838200" y="631825"/>
            <a:ext cx="10515600" cy="1325563"/>
          </a:xfrm>
        </p:spPr>
        <p:txBody>
          <a:bodyPr>
            <a:normAutofit/>
          </a:bodyPr>
          <a:lstStyle/>
          <a:p>
            <a:pPr algn="ctr"/>
            <a:r>
              <a:rPr lang="en-US" b="1" dirty="0">
                <a:solidFill>
                  <a:schemeClr val="bg1"/>
                </a:solidFill>
              </a:rPr>
              <a:t>My Homes? / Places I Have Lived?</a:t>
            </a:r>
          </a:p>
        </p:txBody>
      </p:sp>
      <p:graphicFrame>
        <p:nvGraphicFramePr>
          <p:cNvPr id="12" name="Content Placeholder 2">
            <a:extLst>
              <a:ext uri="{FF2B5EF4-FFF2-40B4-BE49-F238E27FC236}">
                <a16:creationId xmlns:a16="http://schemas.microsoft.com/office/drawing/2014/main" id="{F3141345-14AA-52AF-6C9F-E2D2309124AB}"/>
              </a:ext>
            </a:extLst>
          </p:cNvPr>
          <p:cNvGraphicFramePr>
            <a:graphicFrameLocks noGrp="1"/>
          </p:cNvGraphicFramePr>
          <p:nvPr>
            <p:ph idx="1"/>
          </p:nvPr>
        </p:nvGraphicFramePr>
        <p:xfrm>
          <a:off x="162961" y="0"/>
          <a:ext cx="11896255"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6423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II. Discussion Questions (student examples)</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fontScale="92500" lnSpcReduction="10000"/>
          </a:bodyPr>
          <a:lstStyle/>
          <a:p>
            <a:pPr marL="0" indent="0">
              <a:buNone/>
            </a:pPr>
            <a:r>
              <a:rPr lang="en-US" sz="3600" dirty="0">
                <a:solidFill>
                  <a:schemeClr val="bg1"/>
                </a:solidFill>
              </a:rPr>
              <a:t>1.How important do you think it is to keep the traditional culture alive and why do we need to keep it alive?</a:t>
            </a:r>
          </a:p>
          <a:p>
            <a:pPr marL="0" indent="0">
              <a:buNone/>
            </a:pPr>
            <a:r>
              <a:rPr lang="en-US" sz="3600" dirty="0">
                <a:solidFill>
                  <a:schemeClr val="bg1"/>
                </a:solidFill>
              </a:rPr>
              <a:t>2. How would you feel as a woman if your husband wanted to move to a foreign country to follow </a:t>
            </a:r>
            <a:r>
              <a:rPr lang="en-US" sz="3600" i="1" dirty="0">
                <a:solidFill>
                  <a:schemeClr val="bg1"/>
                </a:solidFill>
              </a:rPr>
              <a:t>his</a:t>
            </a:r>
            <a:r>
              <a:rPr lang="en-US" sz="3600" dirty="0">
                <a:solidFill>
                  <a:schemeClr val="bg1"/>
                </a:solidFill>
              </a:rPr>
              <a:t> passion?</a:t>
            </a:r>
          </a:p>
          <a:p>
            <a:pPr marL="0" indent="0">
              <a:buNone/>
            </a:pPr>
            <a:r>
              <a:rPr lang="en-US" sz="3600" dirty="0">
                <a:solidFill>
                  <a:schemeClr val="bg1"/>
                </a:solidFill>
              </a:rPr>
              <a:t>3. I have heard often that a Japanese way of teaching is by observing closely and imitating what you see, rather than being told specific instructions, as was mentioned in this chapter as well. What do you feel about this teaching style? Which style of teaching do you prefer?</a:t>
            </a:r>
          </a:p>
        </p:txBody>
      </p:sp>
    </p:spTree>
    <p:extLst>
      <p:ext uri="{BB962C8B-B14F-4D97-AF65-F5344CB8AC3E}">
        <p14:creationId xmlns:p14="http://schemas.microsoft.com/office/powerpoint/2010/main" val="397756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II. Discussion Questions</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fontScale="92500" lnSpcReduction="20000"/>
          </a:bodyPr>
          <a:lstStyle/>
          <a:p>
            <a:pPr marL="0" indent="0">
              <a:buNone/>
            </a:pPr>
            <a:r>
              <a:rPr lang="en-US" sz="3600" dirty="0">
                <a:solidFill>
                  <a:schemeClr val="bg1"/>
                </a:solidFill>
              </a:rPr>
              <a:t>4. The kanji for </a:t>
            </a:r>
            <a:r>
              <a:rPr lang="en-US" sz="3600" dirty="0" err="1">
                <a:solidFill>
                  <a:schemeClr val="bg1"/>
                </a:solidFill>
              </a:rPr>
              <a:t>shodō</a:t>
            </a:r>
            <a:r>
              <a:rPr lang="en-US" sz="3600" dirty="0">
                <a:solidFill>
                  <a:schemeClr val="bg1"/>
                </a:solidFill>
              </a:rPr>
              <a:t> or Japanese calligraphy (</a:t>
            </a:r>
            <a:r>
              <a:rPr lang="ja-JP" altLang="en-US" sz="3600" dirty="0">
                <a:solidFill>
                  <a:schemeClr val="bg1"/>
                </a:solidFill>
              </a:rPr>
              <a:t>書道</a:t>
            </a:r>
            <a:r>
              <a:rPr lang="en-US" altLang="ja-JP" sz="3600" dirty="0">
                <a:solidFill>
                  <a:schemeClr val="bg1"/>
                </a:solidFill>
              </a:rPr>
              <a:t>) </a:t>
            </a:r>
            <a:r>
              <a:rPr lang="en-US" sz="3600" dirty="0">
                <a:solidFill>
                  <a:schemeClr val="bg1"/>
                </a:solidFill>
              </a:rPr>
              <a:t>which can be also roughly translated as the "way of writing." The second kanji, </a:t>
            </a:r>
            <a:r>
              <a:rPr lang="ja-JP" altLang="en-US" sz="3600" dirty="0">
                <a:solidFill>
                  <a:schemeClr val="bg1"/>
                </a:solidFill>
              </a:rPr>
              <a:t>道 </a:t>
            </a:r>
            <a:r>
              <a:rPr lang="en-US" altLang="ja-JP" sz="3600" dirty="0">
                <a:solidFill>
                  <a:schemeClr val="bg1"/>
                </a:solidFill>
              </a:rPr>
              <a:t> </a:t>
            </a:r>
            <a:r>
              <a:rPr lang="en-US" sz="3600" dirty="0">
                <a:solidFill>
                  <a:schemeClr val="bg1"/>
                </a:solidFill>
              </a:rPr>
              <a:t>which we often see in different traditional arts such as </a:t>
            </a:r>
            <a:r>
              <a:rPr lang="ja-JP" altLang="en-US" sz="3600" dirty="0">
                <a:solidFill>
                  <a:schemeClr val="bg1"/>
                </a:solidFill>
              </a:rPr>
              <a:t>合気道</a:t>
            </a:r>
            <a:r>
              <a:rPr lang="en-US" altLang="ja-JP" sz="3600" dirty="0">
                <a:solidFill>
                  <a:schemeClr val="bg1"/>
                </a:solidFill>
              </a:rPr>
              <a:t>(</a:t>
            </a:r>
            <a:r>
              <a:rPr lang="en-US" sz="3600" dirty="0">
                <a:solidFill>
                  <a:schemeClr val="bg1"/>
                </a:solidFill>
              </a:rPr>
              <a:t>aikido) or </a:t>
            </a:r>
            <a:r>
              <a:rPr lang="ja-JP" altLang="en-US" sz="3600" dirty="0">
                <a:solidFill>
                  <a:schemeClr val="bg1"/>
                </a:solidFill>
              </a:rPr>
              <a:t>茶道 </a:t>
            </a:r>
            <a:r>
              <a:rPr lang="en-US" altLang="ja-JP" sz="3600" dirty="0">
                <a:solidFill>
                  <a:schemeClr val="bg1"/>
                </a:solidFill>
              </a:rPr>
              <a:t>(</a:t>
            </a:r>
            <a:r>
              <a:rPr lang="en-US" sz="3600" dirty="0">
                <a:solidFill>
                  <a:schemeClr val="bg1"/>
                </a:solidFill>
              </a:rPr>
              <a:t>tea ceremony) can be translated to “path” or “way.” So, all those described above can technically be said as a way of doing something….Do you think that </a:t>
            </a:r>
            <a:r>
              <a:rPr lang="ja-JP" altLang="en-US" sz="3600" dirty="0">
                <a:solidFill>
                  <a:schemeClr val="bg1"/>
                </a:solidFill>
              </a:rPr>
              <a:t>道 </a:t>
            </a:r>
            <a:r>
              <a:rPr lang="en-US" sz="3600" dirty="0">
                <a:solidFill>
                  <a:schemeClr val="bg1"/>
                </a:solidFill>
              </a:rPr>
              <a:t>is being adequately translated into English? If not, how would you translate it?</a:t>
            </a:r>
          </a:p>
          <a:p>
            <a:pPr marL="0" indent="0">
              <a:buNone/>
            </a:pPr>
            <a:r>
              <a:rPr lang="en-US" sz="3600" dirty="0">
                <a:solidFill>
                  <a:schemeClr val="bg1"/>
                </a:solidFill>
              </a:rPr>
              <a:t>5. Have you ever faced a situation where you didn't have all the answers but were still willing to take a chance? What motivated you, and what did you learn from that experience?</a:t>
            </a:r>
          </a:p>
        </p:txBody>
      </p:sp>
    </p:spTree>
    <p:extLst>
      <p:ext uri="{BB962C8B-B14F-4D97-AF65-F5344CB8AC3E}">
        <p14:creationId xmlns:p14="http://schemas.microsoft.com/office/powerpoint/2010/main" val="356094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III. Key Quotes</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fontScale="92500" lnSpcReduction="10000"/>
          </a:bodyPr>
          <a:lstStyle/>
          <a:p>
            <a:r>
              <a:rPr lang="en-US" sz="3600" dirty="0">
                <a:solidFill>
                  <a:schemeClr val="bg1"/>
                </a:solidFill>
              </a:rPr>
              <a:t>“The lessons I received in calligraphy from watching </a:t>
            </a:r>
            <a:r>
              <a:rPr lang="en-US" sz="3600" dirty="0" err="1">
                <a:solidFill>
                  <a:schemeClr val="bg1"/>
                </a:solidFill>
              </a:rPr>
              <a:t>Roppō</a:t>
            </a:r>
            <a:r>
              <a:rPr lang="en-US" sz="3600" dirty="0">
                <a:solidFill>
                  <a:schemeClr val="bg1"/>
                </a:solidFill>
              </a:rPr>
              <a:t>-sensei write were more valuable than I appreciated at the time and have stayed with me to this day. I would come to understand that </a:t>
            </a:r>
            <a:r>
              <a:rPr lang="en-US" sz="3600" i="1" dirty="0" err="1">
                <a:solidFill>
                  <a:schemeClr val="bg1"/>
                </a:solidFill>
              </a:rPr>
              <a:t>shodō</a:t>
            </a:r>
            <a:r>
              <a:rPr lang="en-US" sz="3600" dirty="0">
                <a:solidFill>
                  <a:schemeClr val="bg1"/>
                </a:solidFill>
              </a:rPr>
              <a:t> was more than lessons, it was a discipline. A way.” (p.4)</a:t>
            </a:r>
          </a:p>
          <a:p>
            <a:r>
              <a:rPr lang="en-US" sz="3600" dirty="0">
                <a:solidFill>
                  <a:schemeClr val="bg1"/>
                </a:solidFill>
              </a:rPr>
              <a:t>“I felt I was missing that one element in calligraphy that I've always thought the most important: resolve. Because every time I soak my brush with sumi and apply it to paper, I know it's a commitment. You cannot fix or change it.” (p. 8-9)</a:t>
            </a:r>
          </a:p>
        </p:txBody>
      </p:sp>
    </p:spTree>
    <p:extLst>
      <p:ext uri="{BB962C8B-B14F-4D97-AF65-F5344CB8AC3E}">
        <p14:creationId xmlns:p14="http://schemas.microsoft.com/office/powerpoint/2010/main" val="406607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III. Key Quotes</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fontScale="92500" lnSpcReduction="10000"/>
          </a:bodyPr>
          <a:lstStyle/>
          <a:p>
            <a:r>
              <a:rPr lang="en-US" sz="3600" dirty="0">
                <a:solidFill>
                  <a:schemeClr val="bg1"/>
                </a:solidFill>
              </a:rPr>
              <a:t>“I was sometimes almost overwhelmed with frustration that he didn't talk. I wanted desperately to be instructed in the way I was familiar with: Do this, don't do that. But he never said a word.” (p. 5)</a:t>
            </a:r>
          </a:p>
          <a:p>
            <a:r>
              <a:rPr lang="en-US" sz="3600" dirty="0">
                <a:solidFill>
                  <a:schemeClr val="bg1"/>
                </a:solidFill>
              </a:rPr>
              <a:t>“The lessons I received in calligraphy from watching </a:t>
            </a:r>
            <a:r>
              <a:rPr lang="en-US" sz="3600" dirty="0" err="1">
                <a:solidFill>
                  <a:schemeClr val="bg1"/>
                </a:solidFill>
              </a:rPr>
              <a:t>Roppō</a:t>
            </a:r>
            <a:r>
              <a:rPr lang="en-US" sz="3600" dirty="0">
                <a:solidFill>
                  <a:schemeClr val="bg1"/>
                </a:solidFill>
              </a:rPr>
              <a:t>-sensei write were more valuable than I appreciated at the time and have stayed with me to this day. I would come to understand that </a:t>
            </a:r>
            <a:r>
              <a:rPr lang="en-US" sz="3600" i="1" dirty="0" err="1">
                <a:solidFill>
                  <a:schemeClr val="bg1"/>
                </a:solidFill>
              </a:rPr>
              <a:t>shodō</a:t>
            </a:r>
            <a:r>
              <a:rPr lang="en-US" sz="3600" dirty="0">
                <a:solidFill>
                  <a:schemeClr val="bg1"/>
                </a:solidFill>
              </a:rPr>
              <a:t> was more than lessons, it was a discipline. A way.” (p.4)</a:t>
            </a:r>
          </a:p>
        </p:txBody>
      </p:sp>
    </p:spTree>
    <p:extLst>
      <p:ext uri="{BB962C8B-B14F-4D97-AF65-F5344CB8AC3E}">
        <p14:creationId xmlns:p14="http://schemas.microsoft.com/office/powerpoint/2010/main" val="217906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AA57D99-3B08-62D0-FB22-D7080613001A}"/>
              </a:ext>
            </a:extLst>
          </p:cNvPr>
          <p:cNvSpPr>
            <a:spLocks noGrp="1"/>
          </p:cNvSpPr>
          <p:nvPr>
            <p:ph type="ctrTitle"/>
          </p:nvPr>
        </p:nvSpPr>
        <p:spPr>
          <a:xfrm>
            <a:off x="1932903" y="949325"/>
            <a:ext cx="8071706" cy="2387600"/>
          </a:xfrm>
        </p:spPr>
        <p:txBody>
          <a:bodyPr>
            <a:normAutofit fontScale="90000"/>
          </a:bodyPr>
          <a:lstStyle/>
          <a:p>
            <a:r>
              <a:rPr lang="en-US" sz="8800" b="1" dirty="0">
                <a:solidFill>
                  <a:schemeClr val="bg1"/>
                </a:solidFill>
              </a:rPr>
              <a:t>Course Work &amp; Assessment</a:t>
            </a:r>
          </a:p>
        </p:txBody>
      </p:sp>
      <p:sp>
        <p:nvSpPr>
          <p:cNvPr id="5" name="Subtitle 4">
            <a:extLst>
              <a:ext uri="{FF2B5EF4-FFF2-40B4-BE49-F238E27FC236}">
                <a16:creationId xmlns:a16="http://schemas.microsoft.com/office/drawing/2014/main" id="{7C341254-AA5B-1375-6E66-CC16C78A288A}"/>
              </a:ext>
            </a:extLst>
          </p:cNvPr>
          <p:cNvSpPr>
            <a:spLocks noGrp="1"/>
          </p:cNvSpPr>
          <p:nvPr>
            <p:ph type="subTitle" idx="1"/>
          </p:nvPr>
        </p:nvSpPr>
        <p:spPr>
          <a:xfrm>
            <a:off x="1932902" y="3429000"/>
            <a:ext cx="8071697" cy="1655762"/>
          </a:xfrm>
        </p:spPr>
        <p:txBody>
          <a:bodyPr>
            <a:normAutofit/>
          </a:bodyPr>
          <a:lstStyle/>
          <a:p>
            <a:pPr algn="l"/>
            <a:endParaRPr lang="en-US" sz="3200">
              <a:solidFill>
                <a:schemeClr val="bg1"/>
              </a:solidFill>
            </a:endParaRPr>
          </a:p>
        </p:txBody>
      </p:sp>
      <p:cxnSp>
        <p:nvCxnSpPr>
          <p:cNvPr id="30" name="Straight Connector 2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496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Assessment</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a:bodyPr>
          <a:lstStyle/>
          <a:p>
            <a:r>
              <a:rPr lang="en-US" sz="3600" dirty="0">
                <a:solidFill>
                  <a:schemeClr val="bg1"/>
                </a:solidFill>
              </a:rPr>
              <a:t>Weekly reading preparation (reading, warm up questions, discussion questions, key quotes)</a:t>
            </a:r>
          </a:p>
          <a:p>
            <a:r>
              <a:rPr lang="en-US" sz="3600" dirty="0">
                <a:solidFill>
                  <a:schemeClr val="bg1"/>
                </a:solidFill>
              </a:rPr>
              <a:t>Three short written “reflections” (discussion summaries and/or personal reflections)</a:t>
            </a:r>
          </a:p>
          <a:p>
            <a:r>
              <a:rPr lang="en-US" sz="3600" b="1" dirty="0">
                <a:solidFill>
                  <a:schemeClr val="bg1"/>
                </a:solidFill>
              </a:rPr>
              <a:t>Final</a:t>
            </a:r>
            <a:r>
              <a:rPr lang="en-US" sz="3600" dirty="0">
                <a:solidFill>
                  <a:schemeClr val="bg1"/>
                </a:solidFill>
              </a:rPr>
              <a:t> </a:t>
            </a:r>
            <a:r>
              <a:rPr lang="en-US" sz="3600" b="1" dirty="0">
                <a:solidFill>
                  <a:schemeClr val="bg1"/>
                </a:solidFill>
              </a:rPr>
              <a:t>presentation</a:t>
            </a:r>
          </a:p>
        </p:txBody>
      </p:sp>
    </p:spTree>
    <p:extLst>
      <p:ext uri="{BB962C8B-B14F-4D97-AF65-F5344CB8AC3E}">
        <p14:creationId xmlns:p14="http://schemas.microsoft.com/office/powerpoint/2010/main" val="3784959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Option 1: </a:t>
            </a:r>
            <a:r>
              <a:rPr lang="en-US" dirty="0">
                <a:solidFill>
                  <a:schemeClr val="bg1"/>
                </a:solidFill>
              </a:rPr>
              <a:t>Expand on one of the main themes from one of (or more) the book chapters</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a:bodyPr>
          <a:lstStyle/>
          <a:p>
            <a:r>
              <a:rPr lang="en-US" sz="3600" dirty="0">
                <a:solidFill>
                  <a:schemeClr val="bg1"/>
                </a:solidFill>
              </a:rPr>
              <a:t>An analysis of the role of festivals in Japan (Tamas chapter)</a:t>
            </a:r>
          </a:p>
          <a:p>
            <a:r>
              <a:rPr lang="en-US" sz="3600" dirty="0">
                <a:solidFill>
                  <a:schemeClr val="bg1"/>
                </a:solidFill>
              </a:rPr>
              <a:t>The importance/status of </a:t>
            </a:r>
            <a:r>
              <a:rPr lang="en-US" sz="3600" i="1" dirty="0" err="1">
                <a:solidFill>
                  <a:schemeClr val="bg1"/>
                </a:solidFill>
              </a:rPr>
              <a:t>shodō</a:t>
            </a:r>
            <a:r>
              <a:rPr lang="en-US" sz="3600" dirty="0">
                <a:solidFill>
                  <a:schemeClr val="bg1"/>
                </a:solidFill>
              </a:rPr>
              <a:t> and/or other traditional arts (Anton)</a:t>
            </a:r>
          </a:p>
          <a:p>
            <a:r>
              <a:rPr lang="en-US" sz="3600" dirty="0">
                <a:solidFill>
                  <a:schemeClr val="bg1"/>
                </a:solidFill>
              </a:rPr>
              <a:t>The current state of sustainability efforts (and/or the SDGs) in Japan (Ding)</a:t>
            </a:r>
          </a:p>
          <a:p>
            <a:r>
              <a:rPr lang="en-US" sz="3600" dirty="0">
                <a:solidFill>
                  <a:schemeClr val="bg1"/>
                </a:solidFill>
              </a:rPr>
              <a:t>The situation regarding </a:t>
            </a:r>
            <a:r>
              <a:rPr lang="en-US" sz="3600" i="1" dirty="0" err="1">
                <a:solidFill>
                  <a:schemeClr val="bg1"/>
                </a:solidFill>
              </a:rPr>
              <a:t>akiya</a:t>
            </a:r>
            <a:r>
              <a:rPr lang="en-US" sz="3600" dirty="0">
                <a:solidFill>
                  <a:schemeClr val="bg1"/>
                </a:solidFill>
              </a:rPr>
              <a:t> / traditional houses in Japan (Bigler/</a:t>
            </a:r>
            <a:r>
              <a:rPr lang="en-US" sz="3600" dirty="0" err="1">
                <a:solidFill>
                  <a:schemeClr val="bg1"/>
                </a:solidFill>
              </a:rPr>
              <a:t>Otowa</a:t>
            </a:r>
            <a:r>
              <a:rPr lang="en-US" sz="3600" dirty="0">
                <a:solidFill>
                  <a:schemeClr val="bg1"/>
                </a:solidFill>
              </a:rPr>
              <a:t>)</a:t>
            </a:r>
          </a:p>
        </p:txBody>
      </p:sp>
    </p:spTree>
    <p:extLst>
      <p:ext uri="{BB962C8B-B14F-4D97-AF65-F5344CB8AC3E}">
        <p14:creationId xmlns:p14="http://schemas.microsoft.com/office/powerpoint/2010/main" val="1280328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fontScale="90000"/>
          </a:bodyPr>
          <a:lstStyle/>
          <a:p>
            <a:r>
              <a:rPr lang="en-US" b="1" dirty="0">
                <a:solidFill>
                  <a:schemeClr val="bg1"/>
                </a:solidFill>
              </a:rPr>
              <a:t>Option 2: </a:t>
            </a:r>
            <a:r>
              <a:rPr lang="en-US" dirty="0">
                <a:solidFill>
                  <a:schemeClr val="bg1"/>
                </a:solidFill>
              </a:rPr>
              <a:t>Develop a presentation based on the theme of “life in Japan for foreign residents”</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a:bodyPr>
          <a:lstStyle/>
          <a:p>
            <a:r>
              <a:rPr lang="en-US" sz="3600" dirty="0">
                <a:solidFill>
                  <a:schemeClr val="bg1"/>
                </a:solidFill>
              </a:rPr>
              <a:t>An analysis of several chapters from the book and what the writers have in common</a:t>
            </a:r>
          </a:p>
          <a:p>
            <a:r>
              <a:rPr lang="en-US" sz="3600" dirty="0">
                <a:solidFill>
                  <a:schemeClr val="bg1"/>
                </a:solidFill>
              </a:rPr>
              <a:t>A profile of a foreign person who has particularly thrived in Japan (does not have to be from the readings)</a:t>
            </a:r>
          </a:p>
          <a:p>
            <a:r>
              <a:rPr lang="en-US" sz="3600" dirty="0">
                <a:solidFill>
                  <a:schemeClr val="bg1"/>
                </a:solidFill>
              </a:rPr>
              <a:t>A look at issues foreign residents may still face in Japan (e.g., lack of voting rights, housing discrimination)</a:t>
            </a:r>
          </a:p>
          <a:p>
            <a:endParaRPr lang="en-US" sz="3600" dirty="0">
              <a:solidFill>
                <a:schemeClr val="bg1"/>
              </a:solidFill>
            </a:endParaRPr>
          </a:p>
        </p:txBody>
      </p:sp>
    </p:spTree>
    <p:extLst>
      <p:ext uri="{BB962C8B-B14F-4D97-AF65-F5344CB8AC3E}">
        <p14:creationId xmlns:p14="http://schemas.microsoft.com/office/powerpoint/2010/main" val="3075257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Sample presentation topics</a:t>
            </a:r>
            <a:endParaRPr lang="en-US" dirty="0">
              <a:solidFill>
                <a:schemeClr val="bg1"/>
              </a:solidFill>
            </a:endParaRP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a:bodyPr>
          <a:lstStyle/>
          <a:p>
            <a:r>
              <a:rPr lang="en-US" sz="3600" dirty="0">
                <a:solidFill>
                  <a:schemeClr val="bg1"/>
                </a:solidFill>
              </a:rPr>
              <a:t>Cross analysis of the chapters about zero waste village and </a:t>
            </a:r>
            <a:r>
              <a:rPr lang="en-US" sz="3600" i="1" dirty="0" err="1">
                <a:solidFill>
                  <a:schemeClr val="bg1"/>
                </a:solidFill>
              </a:rPr>
              <a:t>akiya</a:t>
            </a:r>
            <a:r>
              <a:rPr lang="en-US" sz="3600" dirty="0">
                <a:solidFill>
                  <a:schemeClr val="bg1"/>
                </a:solidFill>
              </a:rPr>
              <a:t>: Taking a fresh start in rural Japan</a:t>
            </a:r>
          </a:p>
          <a:p>
            <a:r>
              <a:rPr lang="en-US" sz="3600" dirty="0">
                <a:solidFill>
                  <a:schemeClr val="bg1"/>
                </a:solidFill>
              </a:rPr>
              <a:t>Moving house means moving into a community</a:t>
            </a:r>
          </a:p>
          <a:p>
            <a:r>
              <a:rPr lang="en-US" sz="3600" dirty="0">
                <a:solidFill>
                  <a:schemeClr val="bg1"/>
                </a:solidFill>
              </a:rPr>
              <a:t>Social pressures in Japan: Examples and how it shapes life</a:t>
            </a:r>
          </a:p>
          <a:p>
            <a:r>
              <a:rPr lang="en-US" sz="3600" dirty="0">
                <a:solidFill>
                  <a:schemeClr val="bg1"/>
                </a:solidFill>
              </a:rPr>
              <a:t>The struggles of mixed roots people in Japanese society</a:t>
            </a:r>
          </a:p>
          <a:p>
            <a:r>
              <a:rPr lang="en-US" sz="3600" dirty="0">
                <a:solidFill>
                  <a:schemeClr val="bg1"/>
                </a:solidFill>
              </a:rPr>
              <a:t>Challenges in Japanese traditional crafts (</a:t>
            </a:r>
            <a:r>
              <a:rPr lang="ja-JP" altLang="en-US" sz="3600" dirty="0">
                <a:solidFill>
                  <a:schemeClr val="bg1"/>
                </a:solidFill>
              </a:rPr>
              <a:t>伝統工芸品</a:t>
            </a:r>
            <a:r>
              <a:rPr lang="en-US" altLang="ja-JP" sz="3600" dirty="0">
                <a:solidFill>
                  <a:schemeClr val="bg1"/>
                </a:solidFill>
              </a:rPr>
              <a:t>)</a:t>
            </a:r>
          </a:p>
          <a:p>
            <a:r>
              <a:rPr lang="en-US" altLang="ja-JP" sz="3600" dirty="0">
                <a:solidFill>
                  <a:schemeClr val="bg1"/>
                </a:solidFill>
              </a:rPr>
              <a:t>Gender roles and segregation in Shinto</a:t>
            </a:r>
          </a:p>
          <a:p>
            <a:endParaRPr lang="en-US" altLang="ja-JP" sz="3600" dirty="0">
              <a:solidFill>
                <a:schemeClr val="bg1"/>
              </a:solidFill>
            </a:endParaRPr>
          </a:p>
          <a:p>
            <a:endParaRPr lang="en-US" altLang="ja-JP" sz="3600" dirty="0">
              <a:solidFill>
                <a:schemeClr val="bg1"/>
              </a:solidFill>
            </a:endParaRPr>
          </a:p>
          <a:p>
            <a:endParaRPr lang="en-US" sz="3600" dirty="0">
              <a:solidFill>
                <a:schemeClr val="bg1"/>
              </a:solidFill>
            </a:endParaRPr>
          </a:p>
          <a:p>
            <a:endParaRPr lang="en-US" sz="3600" dirty="0">
              <a:solidFill>
                <a:schemeClr val="bg1"/>
              </a:solidFill>
            </a:endParaRPr>
          </a:p>
          <a:p>
            <a:endParaRPr lang="en-US" sz="3600" dirty="0">
              <a:solidFill>
                <a:schemeClr val="bg1"/>
              </a:solidFill>
            </a:endParaRPr>
          </a:p>
          <a:p>
            <a:endParaRPr lang="en-US" sz="3600" dirty="0">
              <a:solidFill>
                <a:schemeClr val="bg1"/>
              </a:solidFill>
            </a:endParaRPr>
          </a:p>
        </p:txBody>
      </p:sp>
    </p:spTree>
    <p:extLst>
      <p:ext uri="{BB962C8B-B14F-4D97-AF65-F5344CB8AC3E}">
        <p14:creationId xmlns:p14="http://schemas.microsoft.com/office/powerpoint/2010/main" val="69690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Sample presentation topics</a:t>
            </a:r>
            <a:endParaRPr lang="en-US" dirty="0">
              <a:solidFill>
                <a:schemeClr val="bg1"/>
              </a:solidFill>
            </a:endParaRP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lnSpcReduction="10000"/>
          </a:bodyPr>
          <a:lstStyle/>
          <a:p>
            <a:r>
              <a:rPr lang="en-US" altLang="ja-JP" sz="3600" dirty="0">
                <a:solidFill>
                  <a:schemeClr val="bg1"/>
                </a:solidFill>
              </a:rPr>
              <a:t>The advantages and challenges of starting a business in Japan as an international student</a:t>
            </a:r>
          </a:p>
          <a:p>
            <a:r>
              <a:rPr lang="en-US" altLang="ja-JP" sz="3600" dirty="0">
                <a:solidFill>
                  <a:schemeClr val="bg1"/>
                </a:solidFill>
              </a:rPr>
              <a:t>The differences between attending a Japanese School and an American school as a Blasian student in Japan</a:t>
            </a:r>
          </a:p>
          <a:p>
            <a:r>
              <a:rPr lang="en-US" altLang="ja-JP" sz="3600" dirty="0">
                <a:solidFill>
                  <a:schemeClr val="bg1"/>
                </a:solidFill>
              </a:rPr>
              <a:t>Expected benefits of living in Japan vs. the actual benefits</a:t>
            </a:r>
          </a:p>
          <a:p>
            <a:r>
              <a:rPr lang="en-US" altLang="ja-JP" sz="3600" dirty="0">
                <a:solidFill>
                  <a:schemeClr val="bg1"/>
                </a:solidFill>
              </a:rPr>
              <a:t>A cross-chapter examination of why people chose to come to Japan and what made them stay</a:t>
            </a:r>
          </a:p>
          <a:p>
            <a:r>
              <a:rPr lang="en-US" altLang="ja-JP" sz="3600" dirty="0">
                <a:solidFill>
                  <a:schemeClr val="bg1"/>
                </a:solidFill>
              </a:rPr>
              <a:t>The impact of living abroad on one’s </a:t>
            </a:r>
            <a:r>
              <a:rPr lang="en-US" altLang="ja-JP" sz="3600" b="1" u="sng" dirty="0">
                <a:solidFill>
                  <a:schemeClr val="bg1"/>
                </a:solidFill>
              </a:rPr>
              <a:t>identity</a:t>
            </a:r>
          </a:p>
          <a:p>
            <a:endParaRPr lang="en-US" altLang="ja-JP" sz="3600" dirty="0">
              <a:solidFill>
                <a:schemeClr val="bg1"/>
              </a:solidFill>
            </a:endParaRPr>
          </a:p>
          <a:p>
            <a:endParaRPr lang="en-US" altLang="ja-JP" sz="3600" dirty="0">
              <a:solidFill>
                <a:schemeClr val="bg1"/>
              </a:solidFill>
            </a:endParaRPr>
          </a:p>
          <a:p>
            <a:endParaRPr lang="en-US" altLang="ja-JP" sz="3600" dirty="0">
              <a:solidFill>
                <a:schemeClr val="bg1"/>
              </a:solidFill>
            </a:endParaRPr>
          </a:p>
          <a:p>
            <a:endParaRPr lang="en-US" altLang="ja-JP" sz="3600" dirty="0">
              <a:solidFill>
                <a:schemeClr val="bg1"/>
              </a:solidFill>
            </a:endParaRPr>
          </a:p>
          <a:p>
            <a:endParaRPr lang="en-US" sz="3600" dirty="0">
              <a:solidFill>
                <a:schemeClr val="bg1"/>
              </a:solidFill>
            </a:endParaRPr>
          </a:p>
          <a:p>
            <a:endParaRPr lang="en-US" sz="3600" dirty="0">
              <a:solidFill>
                <a:schemeClr val="bg1"/>
              </a:solidFill>
            </a:endParaRPr>
          </a:p>
          <a:p>
            <a:endParaRPr lang="en-US" sz="3600" dirty="0">
              <a:solidFill>
                <a:schemeClr val="bg1"/>
              </a:solidFill>
            </a:endParaRPr>
          </a:p>
          <a:p>
            <a:endParaRPr lang="en-US" sz="3600" dirty="0">
              <a:solidFill>
                <a:schemeClr val="bg1"/>
              </a:solidFill>
            </a:endParaRPr>
          </a:p>
        </p:txBody>
      </p:sp>
    </p:spTree>
    <p:extLst>
      <p:ext uri="{BB962C8B-B14F-4D97-AF65-F5344CB8AC3E}">
        <p14:creationId xmlns:p14="http://schemas.microsoft.com/office/powerpoint/2010/main" val="1261166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“A Passion for Japan: Living, Working, and Thriving in Japan”</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a:bodyPr>
          <a:lstStyle/>
          <a:p>
            <a:pPr marL="0" indent="0">
              <a:buNone/>
            </a:pPr>
            <a:r>
              <a:rPr lang="en-US" sz="3600" dirty="0">
                <a:solidFill>
                  <a:schemeClr val="bg1"/>
                </a:solidFill>
              </a:rPr>
              <a:t>I. Okayama University EPOK combined course background</a:t>
            </a:r>
          </a:p>
          <a:p>
            <a:pPr marL="0" indent="0">
              <a:buNone/>
            </a:pPr>
            <a:r>
              <a:rPr lang="en-US" sz="3600" dirty="0">
                <a:solidFill>
                  <a:schemeClr val="bg1"/>
                </a:solidFill>
              </a:rPr>
              <a:t>II. Inspiration for the course</a:t>
            </a:r>
          </a:p>
          <a:p>
            <a:pPr marL="0" indent="0">
              <a:buNone/>
            </a:pPr>
            <a:r>
              <a:rPr lang="en-US" sz="3600" dirty="0">
                <a:solidFill>
                  <a:schemeClr val="bg1"/>
                </a:solidFill>
              </a:rPr>
              <a:t>III. Course contents summary </a:t>
            </a:r>
          </a:p>
          <a:p>
            <a:pPr marL="0" indent="0">
              <a:buNone/>
            </a:pPr>
            <a:r>
              <a:rPr lang="en-US" sz="3600" dirty="0">
                <a:solidFill>
                  <a:schemeClr val="bg1"/>
                </a:solidFill>
              </a:rPr>
              <a:t>IV. Student reactions</a:t>
            </a:r>
          </a:p>
          <a:p>
            <a:pPr marL="0" indent="0">
              <a:buNone/>
            </a:pPr>
            <a:r>
              <a:rPr lang="en-US" sz="3600" dirty="0">
                <a:solidFill>
                  <a:schemeClr val="bg1"/>
                </a:solidFill>
              </a:rPr>
              <a:t>V. Reflection &amp; future directions</a:t>
            </a:r>
          </a:p>
          <a:p>
            <a:pPr marL="857250" indent="-857250">
              <a:buAutoNum type="romanUcPeriod"/>
            </a:pPr>
            <a:endParaRPr lang="en-US" sz="3600" dirty="0">
              <a:solidFill>
                <a:schemeClr val="bg1"/>
              </a:solidFill>
            </a:endParaRPr>
          </a:p>
        </p:txBody>
      </p:sp>
    </p:spTree>
    <p:extLst>
      <p:ext uri="{BB962C8B-B14F-4D97-AF65-F5344CB8AC3E}">
        <p14:creationId xmlns:p14="http://schemas.microsoft.com/office/powerpoint/2010/main" val="701379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4" name="Title 3">
            <a:extLst>
              <a:ext uri="{FF2B5EF4-FFF2-40B4-BE49-F238E27FC236}">
                <a16:creationId xmlns:a16="http://schemas.microsoft.com/office/drawing/2014/main" id="{0AA57D99-3B08-62D0-FB22-D7080613001A}"/>
              </a:ext>
            </a:extLst>
          </p:cNvPr>
          <p:cNvSpPr>
            <a:spLocks noGrp="1"/>
          </p:cNvSpPr>
          <p:nvPr>
            <p:ph type="ctrTitle"/>
          </p:nvPr>
        </p:nvSpPr>
        <p:spPr>
          <a:xfrm>
            <a:off x="1932903" y="949325"/>
            <a:ext cx="8071706" cy="2387600"/>
          </a:xfrm>
        </p:spPr>
        <p:txBody>
          <a:bodyPr>
            <a:normAutofit fontScale="90000"/>
          </a:bodyPr>
          <a:lstStyle/>
          <a:p>
            <a:r>
              <a:rPr lang="en-US" sz="8800" b="1" dirty="0">
                <a:solidFill>
                  <a:schemeClr val="bg1"/>
                </a:solidFill>
              </a:rPr>
              <a:t>Student Reactions</a:t>
            </a:r>
          </a:p>
        </p:txBody>
      </p:sp>
      <p:sp>
        <p:nvSpPr>
          <p:cNvPr id="5" name="Subtitle 4">
            <a:extLst>
              <a:ext uri="{FF2B5EF4-FFF2-40B4-BE49-F238E27FC236}">
                <a16:creationId xmlns:a16="http://schemas.microsoft.com/office/drawing/2014/main" id="{7C341254-AA5B-1375-6E66-CC16C78A288A}"/>
              </a:ext>
            </a:extLst>
          </p:cNvPr>
          <p:cNvSpPr>
            <a:spLocks noGrp="1"/>
          </p:cNvSpPr>
          <p:nvPr>
            <p:ph type="subTitle" idx="1"/>
          </p:nvPr>
        </p:nvSpPr>
        <p:spPr>
          <a:xfrm>
            <a:off x="1932902" y="3429000"/>
            <a:ext cx="8071697" cy="1655762"/>
          </a:xfrm>
        </p:spPr>
        <p:txBody>
          <a:bodyPr>
            <a:normAutofit/>
          </a:bodyPr>
          <a:lstStyle/>
          <a:p>
            <a:pPr algn="l"/>
            <a:endParaRPr lang="en-US" sz="3200">
              <a:solidFill>
                <a:schemeClr val="bg1"/>
              </a:solidFill>
            </a:endParaRPr>
          </a:p>
        </p:txBody>
      </p:sp>
      <p:cxnSp>
        <p:nvCxnSpPr>
          <p:cNvPr id="30" name="Straight Connector 2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223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Content &amp; Course Challenges Review</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a:bodyPr>
          <a:lstStyle/>
          <a:p>
            <a:r>
              <a:rPr lang="en-US" sz="3600" dirty="0">
                <a:solidFill>
                  <a:schemeClr val="bg1"/>
                </a:solidFill>
              </a:rPr>
              <a:t>Finding accessible, engaging, and relevant content as a springboard for discussion (multicultural setting)</a:t>
            </a:r>
          </a:p>
          <a:p>
            <a:r>
              <a:rPr lang="en-US" sz="3600" dirty="0">
                <a:solidFill>
                  <a:schemeClr val="bg1"/>
                </a:solidFill>
              </a:rPr>
              <a:t>Not making international students just feel like “English teachers” or “conversation assistants”</a:t>
            </a:r>
          </a:p>
          <a:p>
            <a:r>
              <a:rPr lang="en-US" sz="3600" dirty="0">
                <a:solidFill>
                  <a:schemeClr val="bg1"/>
                </a:solidFill>
              </a:rPr>
              <a:t>Not treating international students as “temporary visitors”</a:t>
            </a:r>
          </a:p>
        </p:txBody>
      </p:sp>
    </p:spTree>
    <p:extLst>
      <p:ext uri="{BB962C8B-B14F-4D97-AF65-F5344CB8AC3E}">
        <p14:creationId xmlns:p14="http://schemas.microsoft.com/office/powerpoint/2010/main" val="2068933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Student Comments</a:t>
            </a:r>
            <a:endParaRPr lang="en-US" dirty="0">
              <a:solidFill>
                <a:schemeClr val="bg1"/>
              </a:solidFill>
            </a:endParaRP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fontScale="85000" lnSpcReduction="20000"/>
          </a:bodyPr>
          <a:lstStyle/>
          <a:p>
            <a:r>
              <a:rPr lang="en-US" altLang="ja-JP" sz="3600" dirty="0">
                <a:solidFill>
                  <a:schemeClr val="bg1"/>
                </a:solidFill>
              </a:rPr>
              <a:t>I liked that we prepared for the class in advance and had enough time to think about the discussion topics on our own rather that coming up with them on the spot, and that the groups changed often thanks to what </a:t>
            </a:r>
            <a:r>
              <a:rPr lang="en-US" altLang="ja-JP" sz="3600" u="sng" dirty="0">
                <a:solidFill>
                  <a:schemeClr val="bg1"/>
                </a:solidFill>
              </a:rPr>
              <a:t>we had many opportunities to listen to other peoples' perspectives</a:t>
            </a:r>
            <a:r>
              <a:rPr lang="en-US" altLang="ja-JP" sz="3600" dirty="0">
                <a:solidFill>
                  <a:schemeClr val="bg1"/>
                </a:solidFill>
              </a:rPr>
              <a:t>. </a:t>
            </a:r>
          </a:p>
          <a:p>
            <a:r>
              <a:rPr lang="en-US" altLang="ja-JP" sz="3600" dirty="0">
                <a:solidFill>
                  <a:schemeClr val="bg1"/>
                </a:solidFill>
              </a:rPr>
              <a:t>I think the arrangement of the class was brilliant, as </a:t>
            </a:r>
            <a:r>
              <a:rPr lang="en-US" altLang="ja-JP" sz="3600" u="sng" dirty="0">
                <a:solidFill>
                  <a:schemeClr val="bg1"/>
                </a:solidFill>
              </a:rPr>
              <a:t>I really get to know many people I didn’t meet or engage in a conversation outside the class</a:t>
            </a:r>
            <a:r>
              <a:rPr lang="en-US" altLang="ja-JP" sz="3600" dirty="0">
                <a:solidFill>
                  <a:schemeClr val="bg1"/>
                </a:solidFill>
              </a:rPr>
              <a:t>. Moreover, </a:t>
            </a:r>
            <a:r>
              <a:rPr lang="en-US" altLang="ja-JP" sz="3600" u="sng" dirty="0">
                <a:solidFill>
                  <a:schemeClr val="bg1"/>
                </a:solidFill>
              </a:rPr>
              <a:t>we automatically had a topic to discuss, and thus get to know each other better</a:t>
            </a:r>
            <a:r>
              <a:rPr lang="en-US" altLang="ja-JP" sz="3600" dirty="0">
                <a:solidFill>
                  <a:schemeClr val="bg1"/>
                </a:solidFill>
              </a:rPr>
              <a:t>. In terms of international exchange, I guess it was one of the best classes I’ve ever experienced.</a:t>
            </a:r>
          </a:p>
          <a:p>
            <a:endParaRPr lang="en-US" altLang="ja-JP" sz="3600" dirty="0">
              <a:solidFill>
                <a:schemeClr val="bg1"/>
              </a:solidFill>
            </a:endParaRPr>
          </a:p>
          <a:p>
            <a:endParaRPr lang="en-US" altLang="ja-JP" sz="3600" dirty="0">
              <a:solidFill>
                <a:schemeClr val="bg1"/>
              </a:solidFill>
            </a:endParaRPr>
          </a:p>
          <a:p>
            <a:endParaRPr lang="en-US" altLang="ja-JP" sz="3600" dirty="0">
              <a:solidFill>
                <a:schemeClr val="bg1"/>
              </a:solidFill>
            </a:endParaRPr>
          </a:p>
          <a:p>
            <a:endParaRPr lang="en-US" altLang="ja-JP" sz="3600" dirty="0">
              <a:solidFill>
                <a:schemeClr val="bg1"/>
              </a:solidFill>
            </a:endParaRPr>
          </a:p>
          <a:p>
            <a:endParaRPr lang="en-US" sz="3600" dirty="0">
              <a:solidFill>
                <a:schemeClr val="bg1"/>
              </a:solidFill>
            </a:endParaRPr>
          </a:p>
          <a:p>
            <a:endParaRPr lang="en-US" sz="3600" dirty="0">
              <a:solidFill>
                <a:schemeClr val="bg1"/>
              </a:solidFill>
            </a:endParaRPr>
          </a:p>
          <a:p>
            <a:endParaRPr lang="en-US" sz="3600" dirty="0">
              <a:solidFill>
                <a:schemeClr val="bg1"/>
              </a:solidFill>
            </a:endParaRPr>
          </a:p>
          <a:p>
            <a:endParaRPr lang="en-US" sz="3600" dirty="0">
              <a:solidFill>
                <a:schemeClr val="bg1"/>
              </a:solidFill>
            </a:endParaRPr>
          </a:p>
        </p:txBody>
      </p:sp>
    </p:spTree>
    <p:extLst>
      <p:ext uri="{BB962C8B-B14F-4D97-AF65-F5344CB8AC3E}">
        <p14:creationId xmlns:p14="http://schemas.microsoft.com/office/powerpoint/2010/main" val="2651756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Student Comments</a:t>
            </a:r>
            <a:endParaRPr lang="en-US" dirty="0">
              <a:solidFill>
                <a:schemeClr val="bg1"/>
              </a:solidFill>
            </a:endParaRP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lnSpcReduction="10000"/>
          </a:bodyPr>
          <a:lstStyle/>
          <a:p>
            <a:r>
              <a:rPr lang="en-US" altLang="ja-JP" sz="3600" dirty="0">
                <a:solidFill>
                  <a:schemeClr val="bg1"/>
                </a:solidFill>
              </a:rPr>
              <a:t>I think </a:t>
            </a:r>
            <a:r>
              <a:rPr lang="en-US" altLang="ja-JP" sz="3600" u="sng" dirty="0">
                <a:solidFill>
                  <a:schemeClr val="bg1"/>
                </a:solidFill>
              </a:rPr>
              <a:t>the class encouraged critical thinking and discussion about the good and maybe troublesome things about Japan</a:t>
            </a:r>
            <a:r>
              <a:rPr lang="en-US" altLang="ja-JP" sz="3600" dirty="0">
                <a:solidFill>
                  <a:schemeClr val="bg1"/>
                </a:solidFill>
              </a:rPr>
              <a:t>. I enjoyed reading the chapters which is often hard for me.</a:t>
            </a:r>
          </a:p>
          <a:p>
            <a:r>
              <a:rPr lang="en-US" altLang="ja-JP" sz="3600" dirty="0">
                <a:solidFill>
                  <a:schemeClr val="bg1"/>
                </a:solidFill>
              </a:rPr>
              <a:t>The teacher actually made students look forward to doing their homework and coming to class. </a:t>
            </a:r>
            <a:r>
              <a:rPr lang="en-US" altLang="ja-JP" sz="3600" u="sng" dirty="0">
                <a:solidFill>
                  <a:schemeClr val="bg1"/>
                </a:solidFill>
              </a:rPr>
              <a:t>As a foreigner living in Japan, it was also very comforting to be able to share our struggles together, but at the same time, talk about what we like and enjoy about Japan</a:t>
            </a:r>
            <a:r>
              <a:rPr lang="en-US" altLang="ja-JP" sz="3600" dirty="0">
                <a:solidFill>
                  <a:schemeClr val="bg1"/>
                </a:solidFill>
              </a:rPr>
              <a:t>. </a:t>
            </a:r>
            <a:endParaRPr lang="en-US" sz="3600" dirty="0">
              <a:solidFill>
                <a:schemeClr val="bg1"/>
              </a:solidFill>
            </a:endParaRPr>
          </a:p>
          <a:p>
            <a:endParaRPr lang="en-US" sz="3600" dirty="0">
              <a:solidFill>
                <a:schemeClr val="bg1"/>
              </a:solidFill>
            </a:endParaRPr>
          </a:p>
          <a:p>
            <a:endParaRPr lang="en-US" sz="3600" dirty="0">
              <a:solidFill>
                <a:schemeClr val="bg1"/>
              </a:solidFill>
            </a:endParaRPr>
          </a:p>
          <a:p>
            <a:endParaRPr lang="en-US" sz="3600" dirty="0">
              <a:solidFill>
                <a:schemeClr val="bg1"/>
              </a:solidFill>
            </a:endParaRPr>
          </a:p>
        </p:txBody>
      </p:sp>
    </p:spTree>
    <p:extLst>
      <p:ext uri="{BB962C8B-B14F-4D97-AF65-F5344CB8AC3E}">
        <p14:creationId xmlns:p14="http://schemas.microsoft.com/office/powerpoint/2010/main" val="3318475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Future Directions / Possible Improvements</a:t>
            </a:r>
            <a:endParaRPr lang="en-US" dirty="0">
              <a:solidFill>
                <a:schemeClr val="bg1"/>
              </a:solidFill>
            </a:endParaRP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a:bodyPr>
          <a:lstStyle/>
          <a:p>
            <a:r>
              <a:rPr lang="en-US" altLang="ja-JP" sz="3600" dirty="0">
                <a:solidFill>
                  <a:schemeClr val="bg1"/>
                </a:solidFill>
              </a:rPr>
              <a:t>Guest speakers?</a:t>
            </a:r>
          </a:p>
          <a:p>
            <a:r>
              <a:rPr lang="en-US" altLang="ja-JP" sz="3600" dirty="0">
                <a:solidFill>
                  <a:schemeClr val="bg1"/>
                </a:solidFill>
              </a:rPr>
              <a:t>Greater variety of diversity (chapters)?</a:t>
            </a:r>
          </a:p>
          <a:p>
            <a:r>
              <a:rPr lang="en-US" altLang="ja-JP" sz="3600" dirty="0">
                <a:solidFill>
                  <a:schemeClr val="bg1"/>
                </a:solidFill>
              </a:rPr>
              <a:t>“Choose your own chapter” reading circle?</a:t>
            </a:r>
          </a:p>
          <a:p>
            <a:r>
              <a:rPr lang="en-US" altLang="ja-JP" sz="3600" dirty="0">
                <a:solidFill>
                  <a:schemeClr val="bg1"/>
                </a:solidFill>
              </a:rPr>
              <a:t>Group projects / presentations? </a:t>
            </a:r>
          </a:p>
          <a:p>
            <a:endParaRPr lang="en-US" sz="3600" dirty="0">
              <a:solidFill>
                <a:schemeClr val="bg1"/>
              </a:solidFill>
            </a:endParaRPr>
          </a:p>
          <a:p>
            <a:endParaRPr lang="en-US" sz="3600" dirty="0">
              <a:solidFill>
                <a:schemeClr val="bg1"/>
              </a:solidFill>
            </a:endParaRPr>
          </a:p>
          <a:p>
            <a:endParaRPr lang="en-US" sz="3600" dirty="0">
              <a:solidFill>
                <a:schemeClr val="bg1"/>
              </a:solidFill>
            </a:endParaRPr>
          </a:p>
          <a:p>
            <a:endParaRPr lang="en-US" sz="3600" dirty="0">
              <a:solidFill>
                <a:schemeClr val="bg1"/>
              </a:solidFill>
            </a:endParaRPr>
          </a:p>
        </p:txBody>
      </p:sp>
    </p:spTree>
    <p:extLst>
      <p:ext uri="{BB962C8B-B14F-4D97-AF65-F5344CB8AC3E}">
        <p14:creationId xmlns:p14="http://schemas.microsoft.com/office/powerpoint/2010/main" val="24219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357757-23D9-B3EC-D35C-612CC42163A5}"/>
            </a:ext>
          </a:extLst>
        </p:cNvPr>
        <p:cNvGrpSpPr/>
        <p:nvPr/>
      </p:nvGrpSpPr>
      <p:grpSpPr>
        <a:xfrm>
          <a:off x="0" y="0"/>
          <a:ext cx="0" cy="0"/>
          <a:chOff x="0" y="0"/>
          <a:chExt cx="0" cy="0"/>
        </a:xfrm>
      </p:grpSpPr>
      <p:sp>
        <p:nvSpPr>
          <p:cNvPr id="82" name="Rectangle 81">
            <a:extLst>
              <a:ext uri="{FF2B5EF4-FFF2-40B4-BE49-F238E27FC236}">
                <a16:creationId xmlns:a16="http://schemas.microsoft.com/office/drawing/2014/main" id="{A3946E1D-B044-4AD9-DB4A-D13AE4641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0AFF4F-4665-977D-93AE-46039CADB5CC}"/>
              </a:ext>
            </a:extLst>
          </p:cNvPr>
          <p:cNvSpPr>
            <a:spLocks noGrp="1"/>
          </p:cNvSpPr>
          <p:nvPr>
            <p:ph type="title"/>
          </p:nvPr>
        </p:nvSpPr>
        <p:spPr>
          <a:xfrm>
            <a:off x="7450766" y="117446"/>
            <a:ext cx="4679715" cy="2822307"/>
          </a:xfrm>
          <a:noFill/>
        </p:spPr>
        <p:txBody>
          <a:bodyPr vert="horz" lIns="91440" tIns="45720" rIns="91440" bIns="45720" rtlCol="0" anchor="b">
            <a:noAutofit/>
          </a:bodyPr>
          <a:lstStyle/>
          <a:p>
            <a:pPr algn="ctr"/>
            <a:r>
              <a:rPr lang="en-US" sz="3600" b="1">
                <a:solidFill>
                  <a:schemeClr val="bg1"/>
                </a:solidFill>
              </a:rPr>
              <a:t>Exploring Identity Through Personal Narratives by Long-Term Residents of Japan</a:t>
            </a:r>
            <a:endParaRPr lang="en-US" sz="3600" b="1" dirty="0">
              <a:solidFill>
                <a:schemeClr val="bg1"/>
              </a:solidFill>
            </a:endParaRPr>
          </a:p>
        </p:txBody>
      </p:sp>
      <p:pic>
        <p:nvPicPr>
          <p:cNvPr id="6" name="Content Placeholder 5" descr="A picture containing sky, water, outdoor, scene&#10;&#10;Description automatically generated">
            <a:extLst>
              <a:ext uri="{FF2B5EF4-FFF2-40B4-BE49-F238E27FC236}">
                <a16:creationId xmlns:a16="http://schemas.microsoft.com/office/drawing/2014/main" id="{04B5FED1-40C5-CB11-6465-31239E0FB3F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754" r="15909" b="-1"/>
          <a:stretch/>
        </p:blipFill>
        <p:spPr>
          <a:xfrm>
            <a:off x="20" y="10"/>
            <a:ext cx="7389226" cy="6857990"/>
          </a:xfrm>
          <a:prstGeom prst="rect">
            <a:avLst/>
          </a:prstGeom>
        </p:spPr>
      </p:pic>
      <p:sp>
        <p:nvSpPr>
          <p:cNvPr id="8" name="Oval 7">
            <a:extLst>
              <a:ext uri="{FF2B5EF4-FFF2-40B4-BE49-F238E27FC236}">
                <a16:creationId xmlns:a16="http://schemas.microsoft.com/office/drawing/2014/main" id="{6D191928-D382-E27C-60DA-C1F6E63545B3}"/>
              </a:ext>
            </a:extLst>
          </p:cNvPr>
          <p:cNvSpPr/>
          <p:nvPr/>
        </p:nvSpPr>
        <p:spPr>
          <a:xfrm>
            <a:off x="7534656" y="3255947"/>
            <a:ext cx="4595825" cy="34846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John Rucynski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Okayama University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rucyns-j@okayama-u.ac.jp</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753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AA57D99-3B08-62D0-FB22-D7080613001A}"/>
              </a:ext>
            </a:extLst>
          </p:cNvPr>
          <p:cNvSpPr>
            <a:spLocks noGrp="1"/>
          </p:cNvSpPr>
          <p:nvPr>
            <p:ph type="ctrTitle"/>
          </p:nvPr>
        </p:nvSpPr>
        <p:spPr>
          <a:xfrm>
            <a:off x="1932903" y="949325"/>
            <a:ext cx="8071706" cy="3562854"/>
          </a:xfrm>
        </p:spPr>
        <p:txBody>
          <a:bodyPr>
            <a:normAutofit/>
          </a:bodyPr>
          <a:lstStyle/>
          <a:p>
            <a:r>
              <a:rPr lang="en-US" sz="8800" b="1" dirty="0">
                <a:solidFill>
                  <a:schemeClr val="bg1"/>
                </a:solidFill>
              </a:rPr>
              <a:t>What is EPOK Combined?</a:t>
            </a:r>
          </a:p>
        </p:txBody>
      </p:sp>
      <p:sp>
        <p:nvSpPr>
          <p:cNvPr id="5" name="Subtitle 4">
            <a:extLst>
              <a:ext uri="{FF2B5EF4-FFF2-40B4-BE49-F238E27FC236}">
                <a16:creationId xmlns:a16="http://schemas.microsoft.com/office/drawing/2014/main" id="{7C341254-AA5B-1375-6E66-CC16C78A288A}"/>
              </a:ext>
            </a:extLst>
          </p:cNvPr>
          <p:cNvSpPr>
            <a:spLocks noGrp="1"/>
          </p:cNvSpPr>
          <p:nvPr>
            <p:ph type="subTitle" idx="1"/>
          </p:nvPr>
        </p:nvSpPr>
        <p:spPr>
          <a:xfrm>
            <a:off x="1932902" y="3429000"/>
            <a:ext cx="8071697" cy="1655762"/>
          </a:xfrm>
        </p:spPr>
        <p:txBody>
          <a:bodyPr>
            <a:normAutofit/>
          </a:bodyPr>
          <a:lstStyle/>
          <a:p>
            <a:pPr algn="l"/>
            <a:endParaRPr lang="en-US" sz="3200">
              <a:solidFill>
                <a:schemeClr val="bg1"/>
              </a:solidFill>
            </a:endParaRPr>
          </a:p>
        </p:txBody>
      </p:sp>
      <p:cxnSp>
        <p:nvCxnSpPr>
          <p:cNvPr id="30" name="Straight Connector 2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758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EPOK Combined Class Background</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a:bodyPr>
          <a:lstStyle/>
          <a:p>
            <a:r>
              <a:rPr lang="en-US" sz="3600" dirty="0">
                <a:solidFill>
                  <a:schemeClr val="bg1"/>
                </a:solidFill>
              </a:rPr>
              <a:t>Created to increase exchange between degree students and international exchange students </a:t>
            </a:r>
          </a:p>
          <a:p>
            <a:r>
              <a:rPr lang="en-US" sz="3600" dirty="0">
                <a:solidFill>
                  <a:schemeClr val="bg1"/>
                </a:solidFill>
              </a:rPr>
              <a:t>English requirement = 600 TOEIC (L+R)</a:t>
            </a:r>
          </a:p>
          <a:p>
            <a:r>
              <a:rPr lang="en-US" sz="3600" dirty="0">
                <a:solidFill>
                  <a:schemeClr val="bg1"/>
                </a:solidFill>
              </a:rPr>
              <a:t>Focused on intercultural communication or cultural studies (flexible)</a:t>
            </a:r>
          </a:p>
          <a:p>
            <a:r>
              <a:rPr lang="en-US" sz="3600" dirty="0">
                <a:solidFill>
                  <a:schemeClr val="bg1"/>
                </a:solidFill>
              </a:rPr>
              <a:t>One term (eight 100-minute classes)</a:t>
            </a:r>
          </a:p>
        </p:txBody>
      </p:sp>
    </p:spTree>
    <p:extLst>
      <p:ext uri="{BB962C8B-B14F-4D97-AF65-F5344CB8AC3E}">
        <p14:creationId xmlns:p14="http://schemas.microsoft.com/office/powerpoint/2010/main" val="600070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Content &amp; Course Challenges</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a:bodyPr>
          <a:lstStyle/>
          <a:p>
            <a:r>
              <a:rPr lang="en-US" sz="3600" dirty="0">
                <a:solidFill>
                  <a:schemeClr val="bg1"/>
                </a:solidFill>
              </a:rPr>
              <a:t>Finding accessible, engaging, and relevant content as a springboard for </a:t>
            </a:r>
            <a:r>
              <a:rPr lang="en-US" sz="3600" b="1" u="sng" dirty="0">
                <a:solidFill>
                  <a:schemeClr val="bg1"/>
                </a:solidFill>
              </a:rPr>
              <a:t>discussion</a:t>
            </a:r>
            <a:r>
              <a:rPr lang="en-US" sz="3600" dirty="0">
                <a:solidFill>
                  <a:schemeClr val="bg1"/>
                </a:solidFill>
              </a:rPr>
              <a:t> (multicultural setting)</a:t>
            </a:r>
          </a:p>
          <a:p>
            <a:r>
              <a:rPr lang="en-US" sz="3600" dirty="0">
                <a:solidFill>
                  <a:schemeClr val="bg1"/>
                </a:solidFill>
              </a:rPr>
              <a:t>Not making international students just feel like “English teachers” or “conversation assistants”</a:t>
            </a:r>
          </a:p>
          <a:p>
            <a:r>
              <a:rPr lang="en-US" sz="3600" dirty="0">
                <a:solidFill>
                  <a:schemeClr val="bg1"/>
                </a:solidFill>
              </a:rPr>
              <a:t>Not treating international students as “temporary visitors”</a:t>
            </a:r>
          </a:p>
        </p:txBody>
      </p:sp>
    </p:spTree>
    <p:extLst>
      <p:ext uri="{BB962C8B-B14F-4D97-AF65-F5344CB8AC3E}">
        <p14:creationId xmlns:p14="http://schemas.microsoft.com/office/powerpoint/2010/main" val="385442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55BA37-4395-004E-E64F-59C893B250A2}"/>
              </a:ext>
            </a:extLst>
          </p:cNvPr>
          <p:cNvSpPr>
            <a:spLocks noGrp="1"/>
          </p:cNvSpPr>
          <p:nvPr>
            <p:ph type="title"/>
          </p:nvPr>
        </p:nvSpPr>
        <p:spPr>
          <a:xfrm>
            <a:off x="838200" y="631825"/>
            <a:ext cx="10515600" cy="1325563"/>
          </a:xfrm>
        </p:spPr>
        <p:txBody>
          <a:bodyPr>
            <a:normAutofit/>
          </a:bodyPr>
          <a:lstStyle/>
          <a:p>
            <a:r>
              <a:rPr lang="en-US" b="1" dirty="0">
                <a:solidFill>
                  <a:schemeClr val="bg1"/>
                </a:solidFill>
              </a:rPr>
              <a:t>Previous Courses + New Course</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50FD98-9373-9694-EA43-3EAACBB15D46}"/>
              </a:ext>
            </a:extLst>
          </p:cNvPr>
          <p:cNvSpPr>
            <a:spLocks noGrp="1"/>
          </p:cNvSpPr>
          <p:nvPr>
            <p:ph idx="1"/>
          </p:nvPr>
        </p:nvSpPr>
        <p:spPr>
          <a:xfrm>
            <a:off x="398351" y="2100406"/>
            <a:ext cx="11371153" cy="4255125"/>
          </a:xfrm>
        </p:spPr>
        <p:txBody>
          <a:bodyPr>
            <a:normAutofit/>
          </a:bodyPr>
          <a:lstStyle/>
          <a:p>
            <a:r>
              <a:rPr lang="en-US" sz="3600" dirty="0">
                <a:solidFill>
                  <a:schemeClr val="bg1"/>
                </a:solidFill>
              </a:rPr>
              <a:t>Intercultural Communication</a:t>
            </a:r>
          </a:p>
          <a:p>
            <a:r>
              <a:rPr lang="en-US" sz="3600" dirty="0">
                <a:solidFill>
                  <a:schemeClr val="bg1"/>
                </a:solidFill>
              </a:rPr>
              <a:t>Humor &amp; Cros-Cultural Communication </a:t>
            </a:r>
          </a:p>
          <a:p>
            <a:r>
              <a:rPr lang="en-US" sz="3600" dirty="0">
                <a:solidFill>
                  <a:schemeClr val="bg1"/>
                </a:solidFill>
              </a:rPr>
              <a:t>Foreign Perspectives of Japan through Documentaries</a:t>
            </a:r>
          </a:p>
          <a:p>
            <a:r>
              <a:rPr lang="en-US" sz="4000" b="1" dirty="0">
                <a:solidFill>
                  <a:schemeClr val="bg1"/>
                </a:solidFill>
              </a:rPr>
              <a:t>A Passion for Japan: Living, Working, and Thriving in Japan</a:t>
            </a:r>
          </a:p>
          <a:p>
            <a:endParaRPr lang="en-US" sz="3600" dirty="0">
              <a:solidFill>
                <a:schemeClr val="bg1"/>
              </a:solidFill>
            </a:endParaRPr>
          </a:p>
        </p:txBody>
      </p:sp>
    </p:spTree>
    <p:extLst>
      <p:ext uri="{BB962C8B-B14F-4D97-AF65-F5344CB8AC3E}">
        <p14:creationId xmlns:p14="http://schemas.microsoft.com/office/powerpoint/2010/main" val="3110946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AA57D99-3B08-62D0-FB22-D7080613001A}"/>
              </a:ext>
            </a:extLst>
          </p:cNvPr>
          <p:cNvSpPr>
            <a:spLocks noGrp="1"/>
          </p:cNvSpPr>
          <p:nvPr>
            <p:ph type="ctrTitle"/>
          </p:nvPr>
        </p:nvSpPr>
        <p:spPr>
          <a:xfrm>
            <a:off x="1932903" y="949325"/>
            <a:ext cx="8071706" cy="2387600"/>
          </a:xfrm>
        </p:spPr>
        <p:txBody>
          <a:bodyPr>
            <a:normAutofit/>
          </a:bodyPr>
          <a:lstStyle/>
          <a:p>
            <a:r>
              <a:rPr lang="en-US" sz="8800" b="1" dirty="0">
                <a:solidFill>
                  <a:schemeClr val="bg1"/>
                </a:solidFill>
              </a:rPr>
              <a:t>Course Theme</a:t>
            </a:r>
          </a:p>
        </p:txBody>
      </p:sp>
      <p:sp>
        <p:nvSpPr>
          <p:cNvPr id="5" name="Subtitle 4">
            <a:extLst>
              <a:ext uri="{FF2B5EF4-FFF2-40B4-BE49-F238E27FC236}">
                <a16:creationId xmlns:a16="http://schemas.microsoft.com/office/drawing/2014/main" id="{7C341254-AA5B-1375-6E66-CC16C78A288A}"/>
              </a:ext>
            </a:extLst>
          </p:cNvPr>
          <p:cNvSpPr>
            <a:spLocks noGrp="1"/>
          </p:cNvSpPr>
          <p:nvPr>
            <p:ph type="subTitle" idx="1"/>
          </p:nvPr>
        </p:nvSpPr>
        <p:spPr>
          <a:xfrm>
            <a:off x="1932902" y="3429000"/>
            <a:ext cx="8071697" cy="1655762"/>
          </a:xfrm>
        </p:spPr>
        <p:txBody>
          <a:bodyPr>
            <a:normAutofit/>
          </a:bodyPr>
          <a:lstStyle/>
          <a:p>
            <a:pPr algn="l"/>
            <a:endParaRPr lang="en-US" sz="3200">
              <a:solidFill>
                <a:schemeClr val="bg1"/>
              </a:solidFill>
            </a:endParaRPr>
          </a:p>
        </p:txBody>
      </p:sp>
      <p:cxnSp>
        <p:nvCxnSpPr>
          <p:cNvPr id="30" name="Straight Connector 2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6621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otalTime>7870</TotalTime>
  <Words>1976</Words>
  <Application>Microsoft Office PowerPoint</Application>
  <PresentationFormat>Widescreen</PresentationFormat>
  <Paragraphs>182</Paragraphs>
  <Slides>45</Slides>
  <Notes>0</Notes>
  <HiddenSlides>2</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Arial</vt:lpstr>
      <vt:lpstr>Calibri</vt:lpstr>
      <vt:lpstr>Calibri Light</vt:lpstr>
      <vt:lpstr>Tw Cen MT</vt:lpstr>
      <vt:lpstr>Office Theme</vt:lpstr>
      <vt:lpstr>Office 2013 - 2022 Theme</vt:lpstr>
      <vt:lpstr>A course for inbound exchange students to explore their identity in Japan</vt:lpstr>
      <vt:lpstr>Only a part of our story….</vt:lpstr>
      <vt:lpstr>My Homes? / Places I Have Lived?</vt:lpstr>
      <vt:lpstr>“A Passion for Japan: Living, Working, and Thriving in Japan”</vt:lpstr>
      <vt:lpstr>What is EPOK Combined?</vt:lpstr>
      <vt:lpstr>EPOK Combined Class Background</vt:lpstr>
      <vt:lpstr>Content &amp; Course Challenges</vt:lpstr>
      <vt:lpstr>Previous Courses + New Course</vt:lpstr>
      <vt:lpstr>Course Theme</vt:lpstr>
      <vt:lpstr>A Passion for Japan: A Collection of Personal Narratives  </vt:lpstr>
      <vt:lpstr>Sample Themes + Contributor Nationalities </vt:lpstr>
      <vt:lpstr>Stages of  Cultural Adaptation (Lysgaard, 1955)</vt:lpstr>
      <vt:lpstr>Stages of Culture Shock</vt:lpstr>
      <vt:lpstr>Course &amp; Student Information</vt:lpstr>
      <vt:lpstr>Chapters + Themes</vt:lpstr>
      <vt:lpstr>Karen Hill Anton: “Shodō: Finding My Way in the Way of Writing” </vt:lpstr>
      <vt:lpstr>PowerPoint Presentation</vt:lpstr>
      <vt:lpstr>Carmen Săpunaru Tămaș: “One Year with the Guardians of the Phoenix” </vt:lpstr>
      <vt:lpstr>Emily Balistrieri (Tiger): “Too Many Novels I Want to Translate: Q&amp;A” </vt:lpstr>
      <vt:lpstr>Victoria Yoshimura: “Coming Home: The Search for Belonging in Rural Japan” </vt:lpstr>
      <vt:lpstr>Student Choices</vt:lpstr>
      <vt:lpstr>Margaret C. Kim: “Who Am I? In Search of My Identity” </vt:lpstr>
      <vt:lpstr>Linda Mengxi Ding: “Looking for the Good Life: Living as a Local In a Zero Waste Village” </vt:lpstr>
      <vt:lpstr>Wendy Bigler: “Roof Spotting in Japan” </vt:lpstr>
      <vt:lpstr>Course Content (the nitty gritty)</vt:lpstr>
      <vt:lpstr>Course Objectives</vt:lpstr>
      <vt:lpstr>Typical Class Contents</vt:lpstr>
      <vt:lpstr>Surface level culture vs. “hidden” (Hall, 1966) or “deep” (Shaules, 2007) culture</vt:lpstr>
      <vt:lpstr>I. Warm Up Questions (Karen Hill Anton chapter)</vt:lpstr>
      <vt:lpstr>II. Discussion Questions (student examples)</vt:lpstr>
      <vt:lpstr>II. Discussion Questions</vt:lpstr>
      <vt:lpstr>III. Key Quotes</vt:lpstr>
      <vt:lpstr>III. Key Quotes</vt:lpstr>
      <vt:lpstr>Course Work &amp; Assessment</vt:lpstr>
      <vt:lpstr>Assessment</vt:lpstr>
      <vt:lpstr>Option 1: Expand on one of the main themes from one of (or more) the book chapters</vt:lpstr>
      <vt:lpstr>Option 2: Develop a presentation based on the theme of “life in Japan for foreign residents”</vt:lpstr>
      <vt:lpstr>Sample presentation topics</vt:lpstr>
      <vt:lpstr>Sample presentation topics</vt:lpstr>
      <vt:lpstr>Student Reactions</vt:lpstr>
      <vt:lpstr>Content &amp; Course Challenges Review</vt:lpstr>
      <vt:lpstr>Student Comments</vt:lpstr>
      <vt:lpstr>Student Comments</vt:lpstr>
      <vt:lpstr>Future Directions / Possible Improvements</vt:lpstr>
      <vt:lpstr>Exploring Identity Through Personal Narratives by Long-Term Residents of Japan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Passion for Japan: The Process of Editing a Collection of Personal Narratives</dc:title>
  <dc:creator>Jack Rucynski</dc:creator>
  <cp:lastModifiedBy>RUCYNSKI JOHN　EDWARD</cp:lastModifiedBy>
  <cp:revision>38</cp:revision>
  <dcterms:created xsi:type="dcterms:W3CDTF">2024-09-06T15:41:11Z</dcterms:created>
  <dcterms:modified xsi:type="dcterms:W3CDTF">2026-05-16T22:47:14Z</dcterms:modified>
</cp:coreProperties>
</file>